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0"/>
  </p:notesMasterIdLst>
  <p:handoutMasterIdLst>
    <p:handoutMasterId r:id="rId51"/>
  </p:handoutMasterIdLst>
  <p:sldIdLst>
    <p:sldId id="652" r:id="rId2"/>
    <p:sldId id="655" r:id="rId3"/>
    <p:sldId id="656" r:id="rId4"/>
    <p:sldId id="662" r:id="rId5"/>
    <p:sldId id="657" r:id="rId6"/>
    <p:sldId id="663" r:id="rId7"/>
    <p:sldId id="489" r:id="rId8"/>
    <p:sldId id="605" r:id="rId9"/>
    <p:sldId id="678" r:id="rId10"/>
    <p:sldId id="658" r:id="rId11"/>
    <p:sldId id="614" r:id="rId12"/>
    <p:sldId id="596" r:id="rId13"/>
    <p:sldId id="661" r:id="rId14"/>
    <p:sldId id="601" r:id="rId15"/>
    <p:sldId id="496" r:id="rId16"/>
    <p:sldId id="494" r:id="rId17"/>
    <p:sldId id="633" r:id="rId18"/>
    <p:sldId id="447" r:id="rId19"/>
    <p:sldId id="448" r:id="rId20"/>
    <p:sldId id="449" r:id="rId21"/>
    <p:sldId id="588" r:id="rId22"/>
    <p:sldId id="450" r:id="rId23"/>
    <p:sldId id="451" r:id="rId24"/>
    <p:sldId id="468" r:id="rId25"/>
    <p:sldId id="453" r:id="rId26"/>
    <p:sldId id="460" r:id="rId27"/>
    <p:sldId id="647" r:id="rId28"/>
    <p:sldId id="463" r:id="rId29"/>
    <p:sldId id="462" r:id="rId30"/>
    <p:sldId id="666" r:id="rId31"/>
    <p:sldId id="667" r:id="rId32"/>
    <p:sldId id="677" r:id="rId33"/>
    <p:sldId id="665" r:id="rId34"/>
    <p:sldId id="499" r:id="rId35"/>
    <p:sldId id="500" r:id="rId36"/>
    <p:sldId id="650" r:id="rId37"/>
    <p:sldId id="664" r:id="rId38"/>
    <p:sldId id="524" r:id="rId39"/>
    <p:sldId id="525" r:id="rId40"/>
    <p:sldId id="526" r:id="rId41"/>
    <p:sldId id="612" r:id="rId42"/>
    <p:sldId id="528" r:id="rId43"/>
    <p:sldId id="530" r:id="rId44"/>
    <p:sldId id="532" r:id="rId45"/>
    <p:sldId id="534" r:id="rId46"/>
    <p:sldId id="535" r:id="rId47"/>
    <p:sldId id="536" r:id="rId48"/>
    <p:sldId id="654" r:id="rId4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52">
          <p15:clr>
            <a:srgbClr val="A4A3A4"/>
          </p15:clr>
        </p15:guide>
        <p15:guide id="2" pos="381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FD4D"/>
    <a:srgbClr val="8577ED"/>
    <a:srgbClr val="99CCFF"/>
    <a:srgbClr val="EC7485"/>
    <a:srgbClr val="CCECFF"/>
    <a:srgbClr val="6699FF"/>
    <a:srgbClr val="FFFFCC"/>
    <a:srgbClr val="FFCCCC"/>
    <a:srgbClr val="0000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4342" autoAdjust="0"/>
  </p:normalViewPr>
  <p:slideViewPr>
    <p:cSldViewPr snapToGrid="0">
      <p:cViewPr varScale="1">
        <p:scale>
          <a:sx n="105" d="100"/>
          <a:sy n="105" d="100"/>
        </p:scale>
        <p:origin x="390" y="108"/>
      </p:cViewPr>
      <p:guideLst>
        <p:guide orient="horz" pos="2352"/>
        <p:guide pos="381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22" y="2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42.xml"/><Relationship Id="rId1" Type="http://schemas.openxmlformats.org/officeDocument/2006/relationships/slide" Target="slides/slide11.xml"/><Relationship Id="rId6" Type="http://schemas.openxmlformats.org/officeDocument/2006/relationships/slide" Target="slides/slide46.xml"/><Relationship Id="rId5" Type="http://schemas.openxmlformats.org/officeDocument/2006/relationships/slide" Target="slides/slide45.xml"/><Relationship Id="rId4"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z, Cody R SCPO USN NAVMAC MILLINGTON TN (USA)" userId="615753be-1f6a-440e-b903-c09e7dfa7e93" providerId="ADAL" clId="{4DEDCEB8-AA88-4211-A762-6E6A084E2EFA}"/>
    <pc:docChg chg="modSld">
      <pc:chgData name="Martz, Cody R SCPO USN NAVMAC MILLINGTON TN (USA)" userId="615753be-1f6a-440e-b903-c09e7dfa7e93" providerId="ADAL" clId="{4DEDCEB8-AA88-4211-A762-6E6A084E2EFA}" dt="2024-10-04T18:24:05.060" v="36" actId="20577"/>
      <pc:docMkLst>
        <pc:docMk/>
      </pc:docMkLst>
      <pc:sldChg chg="modSp mod">
        <pc:chgData name="Martz, Cody R SCPO USN NAVMAC MILLINGTON TN (USA)" userId="615753be-1f6a-440e-b903-c09e7dfa7e93" providerId="ADAL" clId="{4DEDCEB8-AA88-4211-A762-6E6A084E2EFA}" dt="2024-10-04T18:24:05.060" v="36" actId="20577"/>
        <pc:sldMkLst>
          <pc:docMk/>
          <pc:sldMk cId="0" sldId="654"/>
        </pc:sldMkLst>
        <pc:spChg chg="mod">
          <ac:chgData name="Martz, Cody R SCPO USN NAVMAC MILLINGTON TN (USA)" userId="615753be-1f6a-440e-b903-c09e7dfa7e93" providerId="ADAL" clId="{4DEDCEB8-AA88-4211-A762-6E6A084E2EFA}" dt="2024-10-04T18:24:05.060" v="36" actId="20577"/>
          <ac:spMkLst>
            <pc:docMk/>
            <pc:sldMk cId="0" sldId="654"/>
            <ac:spMk id="1198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12700">
            <a:noFill/>
            <a:miter lim="800000"/>
            <a:headEnd/>
            <a:tailEnd/>
          </a:ln>
          <a:effectLst/>
        </p:spPr>
        <p:txBody>
          <a:bodyPr vert="horz" wrap="square" lIns="93183" tIns="46592" rIns="93183" bIns="46592" numCol="1" anchor="t" anchorCtr="0" compatLnSpc="1">
            <a:prstTxWarp prst="textNoShape">
              <a:avLst/>
            </a:prstTxWarp>
          </a:bodyPr>
          <a:lstStyle>
            <a:lvl1pPr algn="l" defTabSz="931550">
              <a:defRPr sz="1200">
                <a:latin typeface="Times New Roman" pitchFamily="18" charset="0"/>
              </a:defRPr>
            </a:lvl1pPr>
          </a:lstStyle>
          <a:p>
            <a:pPr>
              <a:defRPr/>
            </a:pPr>
            <a:endParaRPr lang="en-US"/>
          </a:p>
        </p:txBody>
      </p:sp>
      <p:sp>
        <p:nvSpPr>
          <p:cNvPr id="12291" name="Rectangle 3"/>
          <p:cNvSpPr>
            <a:spLocks noGrp="1" noChangeArrowheads="1"/>
          </p:cNvSpPr>
          <p:nvPr>
            <p:ph type="dt" sz="quarter" idx="1"/>
          </p:nvPr>
        </p:nvSpPr>
        <p:spPr bwMode="auto">
          <a:xfrm>
            <a:off x="3971925" y="0"/>
            <a:ext cx="3038475" cy="465138"/>
          </a:xfrm>
          <a:prstGeom prst="rect">
            <a:avLst/>
          </a:prstGeom>
          <a:noFill/>
          <a:ln w="12700">
            <a:noFill/>
            <a:miter lim="800000"/>
            <a:headEnd/>
            <a:tailEnd/>
          </a:ln>
          <a:effectLst/>
        </p:spPr>
        <p:txBody>
          <a:bodyPr vert="horz" wrap="square" lIns="93183" tIns="46592" rIns="93183" bIns="46592" numCol="1" anchor="t" anchorCtr="0" compatLnSpc="1">
            <a:prstTxWarp prst="textNoShape">
              <a:avLst/>
            </a:prstTxWarp>
          </a:bodyPr>
          <a:lstStyle>
            <a:lvl1pPr algn="r" defTabSz="931550">
              <a:defRPr sz="1200">
                <a:latin typeface="Times New Roman"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8831263"/>
            <a:ext cx="3038475" cy="465137"/>
          </a:xfrm>
          <a:prstGeom prst="rect">
            <a:avLst/>
          </a:prstGeom>
          <a:noFill/>
          <a:ln w="12700">
            <a:noFill/>
            <a:miter lim="800000"/>
            <a:headEnd/>
            <a:tailEnd/>
          </a:ln>
          <a:effectLst/>
        </p:spPr>
        <p:txBody>
          <a:bodyPr vert="horz" wrap="square" lIns="93183" tIns="46592" rIns="93183" bIns="46592" numCol="1" anchor="b" anchorCtr="0" compatLnSpc="1">
            <a:prstTxWarp prst="textNoShape">
              <a:avLst/>
            </a:prstTxWarp>
          </a:bodyPr>
          <a:lstStyle>
            <a:lvl1pPr algn="l" defTabSz="931550">
              <a:defRPr sz="1200">
                <a:latin typeface="Times New Roman" pitchFamily="18" charset="0"/>
              </a:defRPr>
            </a:lvl1pPr>
          </a:lstStyle>
          <a:p>
            <a:pPr>
              <a:defRPr/>
            </a:pPr>
            <a:endParaRPr lang="en-US"/>
          </a:p>
        </p:txBody>
      </p:sp>
      <p:sp>
        <p:nvSpPr>
          <p:cNvPr id="12293" name="Rectangle 5"/>
          <p:cNvSpPr>
            <a:spLocks noGrp="1" noChangeArrowheads="1"/>
          </p:cNvSpPr>
          <p:nvPr>
            <p:ph type="sldNum" sz="quarter" idx="3"/>
          </p:nvPr>
        </p:nvSpPr>
        <p:spPr bwMode="auto">
          <a:xfrm>
            <a:off x="3971925" y="8831263"/>
            <a:ext cx="3038475" cy="465137"/>
          </a:xfrm>
          <a:prstGeom prst="rect">
            <a:avLst/>
          </a:prstGeom>
          <a:noFill/>
          <a:ln w="12700">
            <a:noFill/>
            <a:miter lim="800000"/>
            <a:headEnd/>
            <a:tailEnd/>
          </a:ln>
          <a:effectLst/>
        </p:spPr>
        <p:txBody>
          <a:bodyPr vert="horz" wrap="square" lIns="93183" tIns="46592" rIns="93183" bIns="46592" numCol="1" anchor="b" anchorCtr="0" compatLnSpc="1">
            <a:prstTxWarp prst="textNoShape">
              <a:avLst/>
            </a:prstTxWarp>
          </a:bodyPr>
          <a:lstStyle>
            <a:lvl1pPr algn="r" defTabSz="930275">
              <a:defRPr sz="1200" smtClean="0">
                <a:latin typeface="Times New Roman" panose="02020603050405020304" pitchFamily="18" charset="0"/>
              </a:defRPr>
            </a:lvl1pPr>
          </a:lstStyle>
          <a:p>
            <a:pPr>
              <a:defRPr/>
            </a:pPr>
            <a:fld id="{D949670E-FDA2-4A00-AE87-C54E5BEF0D4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w="12700">
            <a:noFill/>
            <a:miter lim="800000"/>
            <a:headEnd/>
            <a:tailEnd/>
          </a:ln>
          <a:effectLst/>
        </p:spPr>
        <p:txBody>
          <a:bodyPr vert="horz" wrap="square" lIns="93183" tIns="46592" rIns="93183" bIns="46592" numCol="1" anchor="t" anchorCtr="0" compatLnSpc="1">
            <a:prstTxWarp prst="textNoShape">
              <a:avLst/>
            </a:prstTxWarp>
          </a:bodyPr>
          <a:lstStyle>
            <a:lvl1pPr algn="l" defTabSz="931550">
              <a:defRPr sz="1200">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971925" y="0"/>
            <a:ext cx="3038475" cy="465138"/>
          </a:xfrm>
          <a:prstGeom prst="rect">
            <a:avLst/>
          </a:prstGeom>
          <a:noFill/>
          <a:ln w="12700">
            <a:noFill/>
            <a:miter lim="800000"/>
            <a:headEnd/>
            <a:tailEnd/>
          </a:ln>
          <a:effectLst/>
        </p:spPr>
        <p:txBody>
          <a:bodyPr vert="horz" wrap="square" lIns="93183" tIns="46592" rIns="93183" bIns="46592" numCol="1" anchor="t" anchorCtr="0" compatLnSpc="1">
            <a:prstTxWarp prst="textNoShape">
              <a:avLst/>
            </a:prstTxWarp>
          </a:bodyPr>
          <a:lstStyle>
            <a:lvl1pPr algn="r" defTabSz="931550">
              <a:defRPr sz="1200">
                <a:latin typeface="Times New Roman" pitchFamily="18"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5325"/>
            <a:ext cx="4648200"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35038" y="4416425"/>
            <a:ext cx="5140325" cy="4184650"/>
          </a:xfrm>
          <a:prstGeom prst="rect">
            <a:avLst/>
          </a:prstGeom>
          <a:noFill/>
          <a:ln w="12700">
            <a:noFill/>
            <a:miter lim="800000"/>
            <a:headEnd/>
            <a:tailEnd/>
          </a:ln>
          <a:effectLst/>
        </p:spPr>
        <p:txBody>
          <a:bodyPr vert="horz" wrap="square" lIns="93183" tIns="46592" rIns="93183" bIns="465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263"/>
            <a:ext cx="3038475" cy="465137"/>
          </a:xfrm>
          <a:prstGeom prst="rect">
            <a:avLst/>
          </a:prstGeom>
          <a:noFill/>
          <a:ln w="12700">
            <a:noFill/>
            <a:miter lim="800000"/>
            <a:headEnd/>
            <a:tailEnd/>
          </a:ln>
          <a:effectLst/>
        </p:spPr>
        <p:txBody>
          <a:bodyPr vert="horz" wrap="square" lIns="93183" tIns="46592" rIns="93183" bIns="46592" numCol="1" anchor="b" anchorCtr="0" compatLnSpc="1">
            <a:prstTxWarp prst="textNoShape">
              <a:avLst/>
            </a:prstTxWarp>
          </a:bodyPr>
          <a:lstStyle>
            <a:lvl1pPr algn="l" defTabSz="931550">
              <a:defRPr sz="1200">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971925" y="8831263"/>
            <a:ext cx="3038475" cy="465137"/>
          </a:xfrm>
          <a:prstGeom prst="rect">
            <a:avLst/>
          </a:prstGeom>
          <a:noFill/>
          <a:ln w="12700">
            <a:noFill/>
            <a:miter lim="800000"/>
            <a:headEnd/>
            <a:tailEnd/>
          </a:ln>
          <a:effectLst/>
        </p:spPr>
        <p:txBody>
          <a:bodyPr vert="horz" wrap="square" lIns="93183" tIns="46592" rIns="93183" bIns="46592" numCol="1" anchor="b" anchorCtr="0" compatLnSpc="1">
            <a:prstTxWarp prst="textNoShape">
              <a:avLst/>
            </a:prstTxWarp>
          </a:bodyPr>
          <a:lstStyle>
            <a:lvl1pPr algn="r" defTabSz="930275">
              <a:defRPr sz="1200" smtClean="0">
                <a:latin typeface="Times New Roman" panose="02020603050405020304" pitchFamily="18" charset="0"/>
              </a:defRPr>
            </a:lvl1pPr>
          </a:lstStyle>
          <a:p>
            <a:pPr>
              <a:defRPr/>
            </a:pPr>
            <a:fld id="{F2DC728B-DFD3-4BBA-8FA1-7C508EE5B7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B5497EFB-79F8-40D0-93BD-9B5F361903B0}" type="slidenum">
              <a:rPr lang="en-US" altLang="en-US" sz="1200">
                <a:latin typeface="Times New Roman" panose="02020603050405020304" pitchFamily="18" charset="0"/>
              </a:rPr>
              <a:pPr algn="r"/>
              <a:t>1</a:t>
            </a:fld>
            <a:endParaRPr lang="en-US" altLang="en-US" sz="12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201738" y="709613"/>
            <a:ext cx="4619625" cy="3465512"/>
          </a:xfrm>
          <a:ln/>
        </p:spPr>
      </p:sp>
      <p:sp>
        <p:nvSpPr>
          <p:cNvPr id="5124" name="Rectangle 3"/>
          <p:cNvSpPr>
            <a:spLocks noGrp="1" noChangeArrowheads="1"/>
          </p:cNvSpPr>
          <p:nvPr>
            <p:ph type="body" idx="1"/>
          </p:nvPr>
        </p:nvSpPr>
        <p:spPr>
          <a:xfrm>
            <a:off x="931863" y="4440238"/>
            <a:ext cx="5146675" cy="4133850"/>
          </a:xfrm>
          <a:noFill/>
          <a:ln>
            <a:solidFill>
              <a:schemeClr val="bg1"/>
            </a:solidFill>
          </a:ln>
          <a:extLst>
            <a:ext uri="{909E8E84-426E-40DD-AFC4-6F175D3DCCD1}">
              <a14:hiddenFill xmlns:a14="http://schemas.microsoft.com/office/drawing/2010/main">
                <a:solidFill>
                  <a:srgbClr val="FFFFFF"/>
                </a:solidFill>
              </a14:hiddenFill>
            </a:ext>
          </a:extLst>
        </p:spPr>
        <p:txBody>
          <a:bodyPr lIns="93141" tIns="46569" rIns="93141" bIns="46569"/>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4AE6D826-C911-40AF-A237-41ABFCDA69DE}" type="slidenum">
              <a:rPr lang="en-US" altLang="en-US" sz="1200">
                <a:latin typeface="Times New Roman" panose="02020603050405020304" pitchFamily="18" charset="0"/>
              </a:rPr>
              <a:pPr algn="r"/>
              <a:t>10</a:t>
            </a:fld>
            <a:endParaRPr lang="en-US" altLang="en-US" sz="1200">
              <a:latin typeface="Times New Roman" panose="02020603050405020304" pitchFamily="18" charset="0"/>
            </a:endParaRPr>
          </a:p>
        </p:txBody>
      </p:sp>
      <p:sp>
        <p:nvSpPr>
          <p:cNvPr id="23555" name="Rectangle 2"/>
          <p:cNvSpPr>
            <a:spLocks noGrp="1" noChangeArrowheads="1"/>
          </p:cNvSpPr>
          <p:nvPr>
            <p:ph type="body" idx="1"/>
          </p:nvPr>
        </p:nvSpPr>
        <p:spPr>
          <a:xfrm>
            <a:off x="935038" y="4443413"/>
            <a:ext cx="5140325" cy="41354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65" tIns="48999" rIns="96365" bIns="48999"/>
          <a:lstStyle/>
          <a:p>
            <a:endParaRPr lang="en-US" altLang="en-US"/>
          </a:p>
        </p:txBody>
      </p:sp>
      <p:sp>
        <p:nvSpPr>
          <p:cNvPr id="23556" name="Rectangle 3"/>
          <p:cNvSpPr>
            <a:spLocks noGrp="1" noRot="1" noChangeAspect="1" noChangeArrowheads="1" noTextEdit="1"/>
          </p:cNvSpPr>
          <p:nvPr>
            <p:ph type="sldImg"/>
          </p:nvPr>
        </p:nvSpPr>
        <p:spPr>
          <a:xfrm>
            <a:off x="1200150" y="688975"/>
            <a:ext cx="4630738" cy="3475038"/>
          </a:xfrm>
          <a:ln w="12700" cap="flat">
            <a:solidFill>
              <a:schemeClr val="tx1"/>
            </a:solidFill>
          </a:ln>
        </p:spPr>
      </p:sp>
      <p:sp>
        <p:nvSpPr>
          <p:cNvPr id="23557" name="Rectangle 4"/>
          <p:cNvSpPr>
            <a:spLocks noChangeArrowheads="1"/>
          </p:cNvSpPr>
          <p:nvPr/>
        </p:nvSpPr>
        <p:spPr bwMode="auto">
          <a:xfrm>
            <a:off x="790575" y="4391025"/>
            <a:ext cx="548005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79" tIns="45939" rIns="91879" bIns="45939"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4D3D90C9-8250-45C2-BB72-AB9F57DBE855}" type="slidenum">
              <a:rPr lang="en-US" altLang="en-US" sz="1200">
                <a:latin typeface="Times New Roman" panose="02020603050405020304" pitchFamily="18" charset="0"/>
              </a:rPr>
              <a:pPr algn="r"/>
              <a:t>11</a:t>
            </a:fld>
            <a:endParaRPr lang="en-US" altLang="en-US" sz="1200">
              <a:latin typeface="Times New Roman" panose="02020603050405020304" pitchFamily="18" charset="0"/>
            </a:endParaRPr>
          </a:p>
        </p:txBody>
      </p:sp>
      <p:sp>
        <p:nvSpPr>
          <p:cNvPr id="25603" name="Rectangle 2050"/>
          <p:cNvSpPr>
            <a:spLocks noGrp="1" noRot="1" noChangeAspect="1" noChangeArrowheads="1" noTextEdit="1"/>
          </p:cNvSpPr>
          <p:nvPr>
            <p:ph type="sldImg"/>
          </p:nvPr>
        </p:nvSpPr>
        <p:spPr>
          <a:ln/>
        </p:spPr>
      </p:sp>
      <p:sp>
        <p:nvSpPr>
          <p:cNvPr id="25604"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p:txBody>
      </p:sp>
      <p:sp>
        <p:nvSpPr>
          <p:cNvPr id="25605" name="Rectangle 2052"/>
          <p:cNvSpPr>
            <a:spLocks noChangeArrowheads="1"/>
          </p:cNvSpPr>
          <p:nvPr/>
        </p:nvSpPr>
        <p:spPr bwMode="auto">
          <a:xfrm>
            <a:off x="304800" y="4378325"/>
            <a:ext cx="62547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4112" tIns="49448" rIns="94112" bIns="49448"/>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800">
                <a:latin typeface="Times New Roman" panose="02020603050405020304" pitchFamily="18" charset="0"/>
              </a:rPr>
              <a:t>Manpower requirements are contained in Ship Manpower Documents (SMD), Fleet Manpower Documents (FMD), and Activity Manpower Documents (AMD).  Manpower documents are a reflection of the minimum manpower in skill, paygrade, and quantity to accomplish 100% of the mission as defined in the ROC/POE.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78D7ECC3-558C-4C34-AA36-DDA786C4B21E}" type="slidenum">
              <a:rPr lang="en-US" altLang="en-US" sz="1200">
                <a:latin typeface="Times New Roman" panose="02020603050405020304" pitchFamily="18" charset="0"/>
              </a:rPr>
              <a:pPr algn="r"/>
              <a:t>12</a:t>
            </a:fld>
            <a:endParaRPr lang="en-US" altLang="en-US" sz="1200">
              <a:latin typeface="Times New Roman" panose="02020603050405020304" pitchFamily="18" charset="0"/>
            </a:endParaRPr>
          </a:p>
        </p:txBody>
      </p:sp>
      <p:sp>
        <p:nvSpPr>
          <p:cNvPr id="27651" name="Rectangle 2"/>
          <p:cNvSpPr>
            <a:spLocks noGrp="1" noChangeArrowheads="1"/>
          </p:cNvSpPr>
          <p:nvPr>
            <p:ph type="body" idx="1"/>
          </p:nvPr>
        </p:nvSpPr>
        <p:spPr>
          <a:xfrm>
            <a:off x="596900" y="4414838"/>
            <a:ext cx="5881688" cy="44545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  </a:t>
            </a:r>
          </a:p>
        </p:txBody>
      </p:sp>
      <p:sp>
        <p:nvSpPr>
          <p:cNvPr id="27652" name="Rectangle 3"/>
          <p:cNvSpPr>
            <a:spLocks noGrp="1" noRot="1" noChangeAspect="1" noChangeArrowheads="1" noTextEdit="1"/>
          </p:cNvSpPr>
          <p:nvPr>
            <p:ph type="sldImg"/>
          </p:nvPr>
        </p:nvSpPr>
        <p:spPr>
          <a:ln w="12700" cap="flat">
            <a:solidFill>
              <a:schemeClr val="tx1"/>
            </a:solidFill>
          </a:ln>
        </p:spPr>
      </p:sp>
      <p:sp>
        <p:nvSpPr>
          <p:cNvPr id="27653" name="Rectangle 4"/>
          <p:cNvSpPr>
            <a:spLocks noChangeArrowheads="1"/>
          </p:cNvSpPr>
          <p:nvPr/>
        </p:nvSpPr>
        <p:spPr bwMode="auto">
          <a:xfrm>
            <a:off x="457200" y="4806950"/>
            <a:ext cx="61785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879" tIns="45939" rIns="91879" bIns="45939"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800">
                <a:latin typeface="Times New Roman" panose="02020603050405020304" pitchFamily="18" charset="0"/>
              </a:rPr>
              <a:t>There are three types of manpower documents; 1) SMD - A manpower snap shot in time used as a baseline for ship and submarine manpower requirements contained in the AMD, 2) FMD - A manpower snap shot in time used as a baseline for Afloat Staff and Category IV manpower requirements contained in the AMD, and 3) AMD - A real time reflection of manpower requirements and billets authorized.  AMDs are contained in the Total Force Manpower Management System (TFMMS).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0BAB147C-3BDE-4A49-B5A6-45407D4A5E4E}" type="slidenum">
              <a:rPr lang="en-US" altLang="en-US" sz="1200">
                <a:latin typeface="Times New Roman" panose="02020603050405020304" pitchFamily="18" charset="0"/>
              </a:rPr>
              <a:pPr algn="r"/>
              <a:t>13</a:t>
            </a:fld>
            <a:endParaRPr lang="en-US" altLang="en-US" sz="1200">
              <a:latin typeface="Times New Roman" panose="02020603050405020304" pitchFamily="18" charset="0"/>
            </a:endParaRPr>
          </a:p>
        </p:txBody>
      </p:sp>
      <p:sp>
        <p:nvSpPr>
          <p:cNvPr id="29699" name="Rectangle 2"/>
          <p:cNvSpPr>
            <a:spLocks noGrp="1" noChangeArrowheads="1"/>
          </p:cNvSpPr>
          <p:nvPr>
            <p:ph type="body" idx="1"/>
          </p:nvPr>
        </p:nvSpPr>
        <p:spPr>
          <a:xfrm>
            <a:off x="574675" y="4414838"/>
            <a:ext cx="5891213" cy="44878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This is the </a:t>
            </a:r>
            <a:r>
              <a:rPr lang="en-US" altLang="en-US" u="sng"/>
              <a:t>most fundamental manpower process slide </a:t>
            </a:r>
            <a:r>
              <a:rPr lang="en-US" altLang="en-US"/>
              <a:t>you’ll see today.</a:t>
            </a:r>
          </a:p>
          <a:p>
            <a:r>
              <a:rPr lang="en-US" altLang="en-US"/>
              <a:t>  It helps to look at this slide from the bottom up.</a:t>
            </a:r>
          </a:p>
          <a:p>
            <a:r>
              <a:rPr lang="en-US" altLang="en-US"/>
              <a:t>  Manpower requirements are derived from functional workload data in four categories:</a:t>
            </a:r>
          </a:p>
          <a:p>
            <a:pPr lvl="1"/>
            <a:r>
              <a:rPr lang="en-US" altLang="en-US"/>
              <a:t>   Operational Manning (OM) - Watch Stations</a:t>
            </a:r>
          </a:p>
          <a:p>
            <a:pPr lvl="1"/>
            <a:r>
              <a:rPr lang="en-US" altLang="en-US"/>
              <a:t>   Maintenance - Planned, Corrective and Facilities Maintenance</a:t>
            </a:r>
          </a:p>
          <a:p>
            <a:pPr lvl="1"/>
            <a:r>
              <a:rPr lang="en-US" altLang="en-US"/>
              <a:t>   Own Unit Support (OUS) - Admin &amp; Support functions</a:t>
            </a:r>
          </a:p>
          <a:p>
            <a:pPr lvl="1"/>
            <a:r>
              <a:rPr lang="en-US" altLang="en-US"/>
              <a:t>   Directed Requirements - Driven by special programs in the Navy.  Many of                                  these are peacetime mandates and become additive to wartime manpower</a:t>
            </a:r>
          </a:p>
          <a:p>
            <a:r>
              <a:rPr lang="en-US" altLang="en-US"/>
              <a:t>  NAVMAC reviews the ROC/POE and unit configuration, collects and analyzes data and determines workload.</a:t>
            </a:r>
          </a:p>
          <a:p>
            <a:r>
              <a:rPr lang="en-US" altLang="en-US"/>
              <a:t>  The CNO’s Standard Navy Workweek Afloat (net of 70 Hrs productive time) is applied with other CNO factors (allowances).</a:t>
            </a:r>
          </a:p>
          <a:p>
            <a:r>
              <a:rPr lang="en-US" altLang="en-US"/>
              <a:t>  This data is optimized by computer algorithms, and ultimately requirements information is produced.  This data can take the form of an SMD/FMD or answer “what if questions”.</a:t>
            </a:r>
          </a:p>
          <a:p>
            <a:r>
              <a:rPr lang="en-US" altLang="en-US"/>
              <a:t>  The next few slides will consider each of the four “pillars”,  or “categories” of workload in detail and explain how a ROC/POE can affect these pillars.</a:t>
            </a:r>
          </a:p>
          <a:p>
            <a:r>
              <a:rPr lang="en-US" altLang="en-US"/>
              <a:t>  As I go through the next series of slides, you may want to keep them in perspective by referring back to this slide in your hand out.</a:t>
            </a:r>
          </a:p>
        </p:txBody>
      </p:sp>
      <p:sp>
        <p:nvSpPr>
          <p:cNvPr id="29700"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C0EBC1D7-2AC1-499E-9DDB-20B9C6F3801B}" type="slidenum">
              <a:rPr lang="en-US" altLang="en-US" sz="1200">
                <a:latin typeface="Times New Roman" panose="02020603050405020304" pitchFamily="18" charset="0"/>
              </a:rPr>
              <a:pPr algn="r"/>
              <a:t>14</a:t>
            </a:fld>
            <a:endParaRPr lang="en-US" altLang="en-US" sz="1200">
              <a:latin typeface="Times New Roman" panose="02020603050405020304" pitchFamily="18" charset="0"/>
            </a:endParaRPr>
          </a:p>
        </p:txBody>
      </p:sp>
      <p:sp>
        <p:nvSpPr>
          <p:cNvPr id="31747" name="Rectangle 2"/>
          <p:cNvSpPr>
            <a:spLocks noGrp="1" noChangeArrowheads="1"/>
          </p:cNvSpPr>
          <p:nvPr>
            <p:ph type="body" idx="1"/>
          </p:nvPr>
        </p:nvSpPr>
        <p:spPr>
          <a:xfrm>
            <a:off x="393700" y="4429125"/>
            <a:ext cx="6369050" cy="44878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  </a:t>
            </a:r>
          </a:p>
        </p:txBody>
      </p:sp>
      <p:sp>
        <p:nvSpPr>
          <p:cNvPr id="31748" name="Rectangle 3"/>
          <p:cNvSpPr>
            <a:spLocks noGrp="1" noRot="1" noChangeAspect="1" noChangeArrowheads="1" noTextEdit="1"/>
          </p:cNvSpPr>
          <p:nvPr>
            <p:ph type="sldImg"/>
          </p:nvPr>
        </p:nvSpPr>
        <p:spPr>
          <a:xfrm>
            <a:off x="1179513" y="695325"/>
            <a:ext cx="4649787" cy="3487738"/>
          </a:xfrm>
          <a:ln w="12700" cap="flat">
            <a:solidFill>
              <a:schemeClr val="tx1"/>
            </a:solidFill>
          </a:ln>
        </p:spPr>
      </p:sp>
      <p:sp>
        <p:nvSpPr>
          <p:cNvPr id="31749" name="Rectangle 4"/>
          <p:cNvSpPr>
            <a:spLocks noChangeArrowheads="1"/>
          </p:cNvSpPr>
          <p:nvPr/>
        </p:nvSpPr>
        <p:spPr bwMode="auto">
          <a:xfrm>
            <a:off x="935038" y="4416425"/>
            <a:ext cx="51403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endParaRPr lang="en-US" altLang="en-US" sz="2000">
              <a:latin typeface="Times New Roman" panose="02020603050405020304" pitchFamily="18" charset="0"/>
            </a:endParaRPr>
          </a:p>
        </p:txBody>
      </p:sp>
      <p:sp>
        <p:nvSpPr>
          <p:cNvPr id="31750" name="Rectangle 5"/>
          <p:cNvSpPr>
            <a:spLocks noChangeArrowheads="1"/>
          </p:cNvSpPr>
          <p:nvPr/>
        </p:nvSpPr>
        <p:spPr bwMode="auto">
          <a:xfrm>
            <a:off x="381000" y="4416425"/>
            <a:ext cx="62547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4112" tIns="49448" rIns="94112" bIns="49448"/>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800">
                <a:latin typeface="Times New Roman" panose="02020603050405020304" pitchFamily="18" charset="0"/>
              </a:rPr>
              <a:t>The first step in manpower production is review of the ROC/POE.  The ROC/POE is the document by which the Navy articulate National Defense Strategies into an operational document.  It contains a detailed description of wartime mission, function, and tasking statements.  It describes the scenario and expected operating environment.  The largest and most detailed portion of the ROC/POE is the ROC, which contains individual ROC elements.  Each ROC element describes specific capabilities, either full or limited, to be achieved.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6E6FB50A-899B-496F-B430-373B3D4643D3}" type="slidenum">
              <a:rPr lang="en-US" altLang="en-US" sz="1200">
                <a:latin typeface="Times New Roman" panose="02020603050405020304" pitchFamily="18" charset="0"/>
              </a:rPr>
              <a:pPr algn="r"/>
              <a:t>15</a:t>
            </a:fld>
            <a:endParaRPr lang="en-US" altLang="en-US" sz="1200">
              <a:latin typeface="Times New Roman" panose="02020603050405020304" pitchFamily="18" charset="0"/>
            </a:endParaRPr>
          </a:p>
        </p:txBody>
      </p:sp>
      <p:sp>
        <p:nvSpPr>
          <p:cNvPr id="337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     </a:t>
            </a:r>
          </a:p>
        </p:txBody>
      </p:sp>
      <p:sp>
        <p:nvSpPr>
          <p:cNvPr id="33796" name="Rectangle 3"/>
          <p:cNvSpPr>
            <a:spLocks noGrp="1" noRot="1" noChangeAspect="1" noChangeArrowheads="1" noTextEdit="1"/>
          </p:cNvSpPr>
          <p:nvPr>
            <p:ph type="sldImg"/>
          </p:nvPr>
        </p:nvSpPr>
        <p:spPr>
          <a:ln w="12700" cap="flat">
            <a:solidFill>
              <a:schemeClr val="tx1"/>
            </a:solidFill>
          </a:ln>
        </p:spPr>
      </p:sp>
      <p:sp>
        <p:nvSpPr>
          <p:cNvPr id="33797" name="Rectangle 4"/>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2000">
                <a:latin typeface="Times New Roman" panose="02020603050405020304" pitchFamily="18" charset="0"/>
              </a:rPr>
              <a:t> </a:t>
            </a:r>
          </a:p>
        </p:txBody>
      </p:sp>
      <p:sp>
        <p:nvSpPr>
          <p:cNvPr id="33798" name="Rectangle 5"/>
          <p:cNvSpPr>
            <a:spLocks noChangeArrowheads="1"/>
          </p:cNvSpPr>
          <p:nvPr/>
        </p:nvSpPr>
        <p:spPr bwMode="auto">
          <a:xfrm>
            <a:off x="304800" y="4416425"/>
            <a:ext cx="64071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4112" tIns="49448" rIns="94112" bIns="49448"/>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800">
                <a:latin typeface="Times New Roman" panose="02020603050405020304" pitchFamily="18" charset="0"/>
              </a:rPr>
              <a:t>Now lets get into the specifics of how enlisted manpower requirements are determined.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7F195A51-41C5-4335-BE5D-089D5973FFD0}" type="slidenum">
              <a:rPr lang="en-US" altLang="en-US" sz="1200">
                <a:latin typeface="Times New Roman" panose="02020603050405020304" pitchFamily="18" charset="0"/>
              </a:rPr>
              <a:pPr algn="r"/>
              <a:t>16</a:t>
            </a:fld>
            <a:endParaRPr lang="en-US" altLang="en-US" sz="1200">
              <a:latin typeface="Times New Roman" panose="02020603050405020304" pitchFamily="18" charset="0"/>
            </a:endParaRPr>
          </a:p>
        </p:txBody>
      </p:sp>
      <p:sp>
        <p:nvSpPr>
          <p:cNvPr id="35843" name="Rectangle 2"/>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9" tIns="46801" rIns="93599" bIns="46801"/>
          <a:lstStyle/>
          <a:p>
            <a:r>
              <a:rPr lang="en-US" altLang="en-US" sz="1800"/>
              <a:t>     </a:t>
            </a:r>
          </a:p>
        </p:txBody>
      </p:sp>
      <p:sp>
        <p:nvSpPr>
          <p:cNvPr id="35844" name="Rectangle 3"/>
          <p:cNvSpPr>
            <a:spLocks noGrp="1" noRot="1" noChangeAspect="1" noChangeArrowheads="1" noTextEdit="1"/>
          </p:cNvSpPr>
          <p:nvPr>
            <p:ph type="sldImg"/>
          </p:nvPr>
        </p:nvSpPr>
        <p:spPr>
          <a:xfrm>
            <a:off x="1019175" y="565150"/>
            <a:ext cx="4986338" cy="3741738"/>
          </a:xfrm>
          <a:ln w="12700" cap="flat">
            <a:solidFill>
              <a:schemeClr val="tx1"/>
            </a:solidFill>
          </a:ln>
        </p:spPr>
      </p:sp>
      <p:sp>
        <p:nvSpPr>
          <p:cNvPr id="35845" name="Rectangle 4"/>
          <p:cNvSpPr>
            <a:spLocks noChangeArrowheads="1"/>
          </p:cNvSpPr>
          <p:nvPr/>
        </p:nvSpPr>
        <p:spPr bwMode="auto">
          <a:xfrm>
            <a:off x="0" y="4378325"/>
            <a:ext cx="70104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600">
                <a:latin typeface="Times New Roman" panose="02020603050405020304" pitchFamily="18" charset="0"/>
              </a:rPr>
              <a:t>The first type of workload we’ll look at is Operational Manning, also called watch stations.  Watch stations are established based on the Conditions of Readiness articulated in the class ROC/POE.  In most cases, this includes at least Condition I (General Quarters) and Condition III (Wartime Steaming).  Other Conditions of Readiness may be used as needed based on the mission and class of ship.  Only essential operating stations are included in the Watch Station Standard (WSS).  Even though some watch stations may be nice to have, if they are not essential, they will not be displayed in the WSS.  Watch stations are always written to the minimum skill level based on Occupational Standards and NEC requirements.  It must be emphasized that when NAVMAC writes a Battle Bill to be used in a manpower document, the watch stations it contains will conform to the mission description contained in the ROC/POE.  The only limitation on how to man watch stations is the imagination of the ROC/POE writer and the assignment of risk.  When writing a ROC/POE, a certain amount of risk is assigned.  However, onboard a ship, when the Commanding Officer decides not to stand a particular watch station, he is assuming risk.  The level of risk that a Commanding Officer can assume is great than the level of risk that he should be assigned.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ED1978C6-1A8A-4470-B20D-852C0C8CB125}" type="slidenum">
              <a:rPr lang="en-US" altLang="en-US" sz="1200">
                <a:latin typeface="Times New Roman" panose="02020603050405020304" pitchFamily="18" charset="0"/>
              </a:rPr>
              <a:pPr algn="r"/>
              <a:t>17</a:t>
            </a:fld>
            <a:endParaRPr lang="en-US" altLang="en-US" sz="1200">
              <a:latin typeface="Times New Roman" panose="02020603050405020304" pitchFamily="18" charset="0"/>
            </a:endParaRPr>
          </a:p>
        </p:txBody>
      </p:sp>
      <p:sp>
        <p:nvSpPr>
          <p:cNvPr id="37891" name="Rectangle 1026"/>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2000"/>
              <a:t> </a:t>
            </a:r>
            <a:endParaRPr lang="en-US" altLang="en-US" sz="1600"/>
          </a:p>
        </p:txBody>
      </p:sp>
      <p:sp>
        <p:nvSpPr>
          <p:cNvPr id="37892" name="Rectangle 1027"/>
          <p:cNvSpPr>
            <a:spLocks noGrp="1" noRot="1" noChangeAspect="1" noChangeArrowheads="1" noTextEdit="1"/>
          </p:cNvSpPr>
          <p:nvPr>
            <p:ph type="sldImg"/>
          </p:nvPr>
        </p:nvSpPr>
        <p:spPr>
          <a:xfrm>
            <a:off x="1022350" y="574675"/>
            <a:ext cx="4973638" cy="3732213"/>
          </a:xfrm>
          <a:ln w="12700" cap="flat">
            <a:solidFill>
              <a:schemeClr val="tx1"/>
            </a:solidFill>
          </a:ln>
        </p:spPr>
      </p:sp>
      <p:sp>
        <p:nvSpPr>
          <p:cNvPr id="37893" name="Rectangle 1028"/>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2000">
                <a:latin typeface="Times New Roman" panose="02020603050405020304" pitchFamily="18" charset="0"/>
              </a:rPr>
              <a:t>  </a:t>
            </a:r>
          </a:p>
        </p:txBody>
      </p:sp>
      <p:sp>
        <p:nvSpPr>
          <p:cNvPr id="37894" name="Rectangle 1029"/>
          <p:cNvSpPr>
            <a:spLocks noChangeArrowheads="1"/>
          </p:cNvSpPr>
          <p:nvPr/>
        </p:nvSpPr>
        <p:spPr bwMode="auto">
          <a:xfrm>
            <a:off x="3355975" y="4838700"/>
            <a:ext cx="311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879" tIns="45939" rIns="91879" bIns="45939"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4000">
                <a:latin typeface="Times New Roman" panose="02020603050405020304" pitchFamily="18" charset="0"/>
              </a:rPr>
              <a:t> </a:t>
            </a:r>
          </a:p>
        </p:txBody>
      </p:sp>
      <p:sp>
        <p:nvSpPr>
          <p:cNvPr id="37895" name="Rectangle 1030"/>
          <p:cNvSpPr>
            <a:spLocks noChangeArrowheads="1"/>
          </p:cNvSpPr>
          <p:nvPr/>
        </p:nvSpPr>
        <p:spPr bwMode="auto">
          <a:xfrm>
            <a:off x="228600" y="4454525"/>
            <a:ext cx="65595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800">
                <a:latin typeface="Times New Roman" panose="02020603050405020304" pitchFamily="18" charset="0"/>
              </a:rPr>
              <a:t>Class specific ROC/POE’s (OPNAVINST 3501 series – various levels of classification) establish watch standing policy.  It also defines the conditions of readiness to be used.  Condition I provides the highest state of operational readiness.  All offensive and defensive stations are manned and most work, including maintenance is stopped until Condition I is stood down.  Condition I is stood in 1 section with a maximum endurance of 24 hours.  No workload hours are assigned.  Condition III is a 3 section watch which provides for basic self defense and operations of the ship.  Each watch stander is credited with 56 hours of watch.  Condition IV is for peacetime steaming.  The number of sections is variable and based on the ROC/POE.  Condition IV is not normally used in manpower calculations except for the determination of reserve requirements for reserve ships.  Condition V is peacetime, in port, in home port and not used for manpower calculations.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A2489E2D-D785-483E-B683-897FABCF0F38}" type="slidenum">
              <a:rPr lang="en-US" altLang="en-US" sz="1200">
                <a:latin typeface="Times New Roman" panose="02020603050405020304" pitchFamily="18" charset="0"/>
              </a:rPr>
              <a:pPr algn="r"/>
              <a:t>18</a:t>
            </a:fld>
            <a:endParaRPr lang="en-US" altLang="en-US" sz="1200">
              <a:latin typeface="Times New Roman" panose="02020603050405020304" pitchFamily="18" charset="0"/>
            </a:endParaRPr>
          </a:p>
        </p:txBody>
      </p:sp>
      <p:sp>
        <p:nvSpPr>
          <p:cNvPr id="39939" name="Rectangle 2"/>
          <p:cNvSpPr>
            <a:spLocks noGrp="1" noChangeArrowheads="1"/>
          </p:cNvSpPr>
          <p:nvPr>
            <p:ph type="body" idx="1"/>
          </p:nvPr>
        </p:nvSpPr>
        <p:spPr>
          <a:xfrm>
            <a:off x="0" y="4313238"/>
            <a:ext cx="6369050" cy="44910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  </a:t>
            </a:r>
          </a:p>
        </p:txBody>
      </p:sp>
      <p:sp>
        <p:nvSpPr>
          <p:cNvPr id="39940" name="Rectangle 3"/>
          <p:cNvSpPr>
            <a:spLocks noGrp="1" noRot="1" noChangeAspect="1" noChangeArrowheads="1" noTextEdit="1"/>
          </p:cNvSpPr>
          <p:nvPr>
            <p:ph type="sldImg"/>
          </p:nvPr>
        </p:nvSpPr>
        <p:spPr>
          <a:xfrm>
            <a:off x="1179513" y="695325"/>
            <a:ext cx="4649787" cy="3487738"/>
          </a:xfrm>
          <a:ln w="12700" cap="flat">
            <a:solidFill>
              <a:schemeClr val="tx1"/>
            </a:solidFill>
          </a:ln>
        </p:spPr>
      </p:sp>
      <p:sp>
        <p:nvSpPr>
          <p:cNvPr id="39941" name="Rectangle 4"/>
          <p:cNvSpPr>
            <a:spLocks noChangeArrowheads="1"/>
          </p:cNvSpPr>
          <p:nvPr/>
        </p:nvSpPr>
        <p:spPr bwMode="auto">
          <a:xfrm>
            <a:off x="304800" y="4416425"/>
            <a:ext cx="640715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2000">
                <a:latin typeface="Times New Roman" panose="02020603050405020304" pitchFamily="18" charset="0"/>
              </a:rPr>
              <a:t>  </a:t>
            </a:r>
            <a:r>
              <a:rPr lang="en-US" altLang="en-US" sz="1800">
                <a:latin typeface="Times New Roman" panose="02020603050405020304" pitchFamily="18" charset="0"/>
              </a:rPr>
              <a:t>There are three steps involved in the watch station assignment process.  First, the mission in the ROC/POE must be reviewed.  Following a review of the ROC/POE, the designed capability must be defined.  And finally, a watch station is assigned based on the combination of mission requirements contained in the ROC/POE and the designed capability as defined by NAVMAC analysts.  These three processes are described in the following slides.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A8E60C7B-5269-4663-80E1-7BDB69B00E3F}" type="slidenum">
              <a:rPr lang="en-US" altLang="en-US" sz="1200">
                <a:latin typeface="Times New Roman" panose="02020603050405020304" pitchFamily="18" charset="0"/>
              </a:rPr>
              <a:pPr algn="r"/>
              <a:t>19</a:t>
            </a:fld>
            <a:endParaRPr lang="en-US" altLang="en-US" sz="1200">
              <a:latin typeface="Times New Roman" panose="02020603050405020304" pitchFamily="18" charset="0"/>
            </a:endParaRPr>
          </a:p>
        </p:txBody>
      </p:sp>
      <p:sp>
        <p:nvSpPr>
          <p:cNvPr id="41987" name="Rectangle 2"/>
          <p:cNvSpPr>
            <a:spLocks noGrp="1" noChangeArrowheads="1"/>
          </p:cNvSpPr>
          <p:nvPr>
            <p:ph type="body" idx="1"/>
          </p:nvPr>
        </p:nvSpPr>
        <p:spPr>
          <a:xfrm>
            <a:off x="228600" y="4414838"/>
            <a:ext cx="64833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2400"/>
              <a:t> </a:t>
            </a:r>
            <a:r>
              <a:rPr lang="en-US" altLang="en-US" sz="1800"/>
              <a:t>When reviewing the ships mission there are three questions to ask. 1) What capability is to be achieved?  This is answered in the ROC element description.  In the above example, the capability is “Engage low/medium altitude threats with gunfire.  2) When is the capability to be achieved?  When is synonymous with Readiness Conditions.  In the above example, the capability is required during Readiness Conditions I, III, IV, and V.  3) How is the capability to be achieved?  The how is answered by assignment of capabilities (F or L) or modifiers (A or E) and the addition of Limiting Statements and notes.  “F” indicates that the function is be to fully achieved to designed capability.  “L” indicates that the function is to be  achieved to less than designed capability.  Modifiers of “A” (Augmentation) and “E” (Special Team) are also used to indicate that a function is to be performed using off-watch and/or special teams for a limited time.  </a:t>
            </a:r>
          </a:p>
        </p:txBody>
      </p:sp>
      <p:sp>
        <p:nvSpPr>
          <p:cNvPr id="41988" name="Rectangle 3"/>
          <p:cNvSpPr>
            <a:spLocks noGrp="1" noRot="1" noChangeAspect="1" noChangeArrowheads="1" noTextEdit="1"/>
          </p:cNvSpPr>
          <p:nvPr>
            <p:ph type="sldImg"/>
          </p:nvPr>
        </p:nvSpPr>
        <p:spPr>
          <a:xfrm>
            <a:off x="1022350" y="574675"/>
            <a:ext cx="4973638" cy="3732213"/>
          </a:xfrm>
          <a:ln w="12700" cap="flat">
            <a:solidFill>
              <a:schemeClr val="tx1"/>
            </a:solidFill>
          </a:ln>
        </p:spPr>
      </p:sp>
      <p:sp>
        <p:nvSpPr>
          <p:cNvPr id="41989" name="Rectangle 4"/>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endParaRPr lang="en-US" altLang="en-US" sz="20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1CDC38A3-9693-43DE-8A88-331F9EDE0828}" type="slidenum">
              <a:rPr lang="en-US" altLang="en-US" sz="1200">
                <a:latin typeface="Times New Roman" panose="02020603050405020304" pitchFamily="18" charset="0"/>
              </a:rPr>
              <a:pPr algn="r"/>
              <a:t>2</a:t>
            </a:fld>
            <a:endParaRPr lang="en-US" altLang="en-US" sz="1200">
              <a:latin typeface="Times New Roman" panose="02020603050405020304" pitchFamily="18" charset="0"/>
            </a:endParaRPr>
          </a:p>
        </p:txBody>
      </p:sp>
      <p:sp>
        <p:nvSpPr>
          <p:cNvPr id="7171" name="Rectangle 2050"/>
          <p:cNvSpPr>
            <a:spLocks noGrp="1" noRot="1" noChangeAspect="1" noChangeArrowheads="1" noTextEdit="1"/>
          </p:cNvSpPr>
          <p:nvPr>
            <p:ph type="sldImg"/>
          </p:nvPr>
        </p:nvSpPr>
        <p:spPr>
          <a:xfrm>
            <a:off x="1189038" y="698500"/>
            <a:ext cx="4641850" cy="3481388"/>
          </a:xfrm>
          <a:ln w="12700"/>
        </p:spPr>
      </p:sp>
      <p:sp>
        <p:nvSpPr>
          <p:cNvPr id="7172" name="Rectangle 2051"/>
          <p:cNvSpPr>
            <a:spLocks noGrp="1" noChangeArrowheads="1"/>
          </p:cNvSpPr>
          <p:nvPr>
            <p:ph type="body" idx="1"/>
          </p:nvPr>
        </p:nvSpPr>
        <p:spPr>
          <a:xfrm>
            <a:off x="933450" y="4414838"/>
            <a:ext cx="60769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p>
            <a:r>
              <a:rPr lang="en-US" altLang="en-US" sz="1400"/>
              <a:t>Here is a single picture that represents a system view of NAVMAC’s inputs/outputs, mission/functions, processes and outcome.</a:t>
            </a:r>
          </a:p>
          <a:p>
            <a:endParaRPr lang="en-US" altLang="en-US" sz="1400"/>
          </a:p>
          <a:p>
            <a:r>
              <a:rPr lang="en-US" altLang="en-US" sz="1400"/>
              <a:t>We have five core business processes. While our mission/functions don’t routinely change, our processes are continuously changing and improving.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129E774C-AD1F-401A-AF9B-F34E6C1C1AEF}" type="slidenum">
              <a:rPr lang="en-US" altLang="en-US" sz="1200">
                <a:latin typeface="Times New Roman" panose="02020603050405020304" pitchFamily="18" charset="0"/>
              </a:rPr>
              <a:pPr algn="r"/>
              <a:t>20</a:t>
            </a:fld>
            <a:endParaRPr lang="en-US" altLang="en-US" sz="1200">
              <a:latin typeface="Times New Roman" panose="02020603050405020304" pitchFamily="18" charset="0"/>
            </a:endParaRPr>
          </a:p>
        </p:txBody>
      </p:sp>
      <p:sp>
        <p:nvSpPr>
          <p:cNvPr id="44035" name="Rectangle 2"/>
          <p:cNvSpPr>
            <a:spLocks noGrp="1" noChangeArrowheads="1"/>
          </p:cNvSpPr>
          <p:nvPr>
            <p:ph type="body" idx="1"/>
          </p:nvPr>
        </p:nvSpPr>
        <p:spPr>
          <a:xfrm>
            <a:off x="228600" y="4416425"/>
            <a:ext cx="65595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When defining designed capability, several factors are considered.  Some of the source documents used are the Combat Systems Doctrine, Engineering Department Organization Regulation Manual, Surface Ship Survivability Manual, and Navy Training Systems Plans.  It must be stressed that all of these documents are used as entering arguments only and are not used explicitly in manpower documents.  This is because several of these documents contain conflicting data and the manpower and/or watch stations contained in them do not comply with manpower development policies.  In addition to using source documents, other sources of data used to define the designed capability of a ship or system include; on-site observation by NAVMAC analysts, fleet input from ships, staffs, CINCs, Tycoms, and Warfare Sponsors, plus the experience of NAVMAC analysts.  The analysts at NAVMAC are all experienced (mostly E7 &amp; above) sailors with many years of sea duty, and in most cases will be returning to sea duty following their tour at NAVMAC.</a:t>
            </a:r>
          </a:p>
        </p:txBody>
      </p:sp>
      <p:sp>
        <p:nvSpPr>
          <p:cNvPr id="44036"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85D62D16-4CFD-469A-9411-4391B2B18C80}" type="slidenum">
              <a:rPr lang="en-US" altLang="en-US" sz="1200">
                <a:latin typeface="Times New Roman" panose="02020603050405020304" pitchFamily="18" charset="0"/>
              </a:rPr>
              <a:pPr algn="r"/>
              <a:t>21</a:t>
            </a:fld>
            <a:endParaRPr lang="en-US" altLang="en-US" sz="1200">
              <a:latin typeface="Times New Roman" panose="02020603050405020304" pitchFamily="18" charset="0"/>
            </a:endParaRPr>
          </a:p>
        </p:txBody>
      </p:sp>
      <p:sp>
        <p:nvSpPr>
          <p:cNvPr id="46083" name="Rectangle 1026"/>
          <p:cNvSpPr>
            <a:spLocks noGrp="1" noChangeArrowheads="1"/>
          </p:cNvSpPr>
          <p:nvPr>
            <p:ph type="body" idx="1"/>
          </p:nvPr>
        </p:nvSpPr>
        <p:spPr>
          <a:xfrm>
            <a:off x="228600" y="4416425"/>
            <a:ext cx="6407150" cy="3494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As the previous slide illustrates, there are several source documents used in the initial data collection phase of producing a manpower document.  What this slide displays is the depth to which research is conducted when defining the designed capability of a unit.  The above documents are all source documents when talking about flight operations on surface ships.  If a manpower document was being produced for a ship with aviation capabilities, each and every one of these documents would be reviewed prior to workload collection.  Reviewing of these source documents, coupled with the experience of the analyst and the data call message from the ship, results in the articulation of extremely accurate manpower requirements. </a:t>
            </a:r>
          </a:p>
        </p:txBody>
      </p:sp>
      <p:sp>
        <p:nvSpPr>
          <p:cNvPr id="46084" name="Rectangle 102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49B44179-199B-45F2-BEA7-FA0DB6F281C2}" type="slidenum">
              <a:rPr lang="en-US" altLang="en-US" sz="1200">
                <a:latin typeface="Times New Roman" panose="02020603050405020304" pitchFamily="18" charset="0"/>
              </a:rPr>
              <a:pPr algn="r"/>
              <a:t>22</a:t>
            </a:fld>
            <a:endParaRPr lang="en-US" altLang="en-US" sz="1200">
              <a:latin typeface="Times New Roman" panose="02020603050405020304" pitchFamily="18" charset="0"/>
            </a:endParaRPr>
          </a:p>
        </p:txBody>
      </p:sp>
      <p:sp>
        <p:nvSpPr>
          <p:cNvPr id="48131" name="Rectangle 2"/>
          <p:cNvSpPr>
            <a:spLocks noGrp="1" noChangeArrowheads="1"/>
          </p:cNvSpPr>
          <p:nvPr>
            <p:ph type="body" idx="1"/>
          </p:nvPr>
        </p:nvSpPr>
        <p:spPr>
          <a:xfrm>
            <a:off x="304800" y="4416425"/>
            <a:ext cx="64071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What we’re going to do now is go through the process of defining the designed capability for a weapons system.  In this case, a gun on the CG-47 class.  The first step is to review the CG-47 class Combat Systems Doctrine and see what information is available.  Page 4-33 of the CG-47 class Combat Systems Doctrine displays what positions should be manned for the gun.  Out of this it can be extracted that the designed capability of a gun is a Mount Captain, EP-2 Operator, POIC, and 7 Ammo Passers.  This configuration has been confirmed through on-site observation, review of the appropriate NTSP, interviews with crew members of various CG-47 class ships, and the experience of NAVMAC analysts.  Page 4-33 also displays when the positions (watch stations) should be manned for Conditions I and III.  While this is useful information, it is only the starting point.  Remember, watch stations will be manned based the guidance contained in the ROC/POE.</a:t>
            </a:r>
          </a:p>
        </p:txBody>
      </p:sp>
      <p:sp>
        <p:nvSpPr>
          <p:cNvPr id="48132"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C9469C98-333E-4CB9-B7F6-5DA0EE1211C9}" type="slidenum">
              <a:rPr lang="en-US" altLang="en-US" sz="1200">
                <a:latin typeface="Times New Roman" panose="02020603050405020304" pitchFamily="18" charset="0"/>
              </a:rPr>
              <a:pPr algn="r"/>
              <a:t>23</a:t>
            </a:fld>
            <a:endParaRPr lang="en-US" altLang="en-US" sz="1200">
              <a:latin typeface="Times New Roman" panose="02020603050405020304" pitchFamily="18" charset="0"/>
            </a:endParaRPr>
          </a:p>
        </p:txBody>
      </p:sp>
      <p:sp>
        <p:nvSpPr>
          <p:cNvPr id="50179" name="Rectangle 2"/>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2400"/>
              <a:t> </a:t>
            </a:r>
          </a:p>
        </p:txBody>
      </p:sp>
      <p:sp>
        <p:nvSpPr>
          <p:cNvPr id="50180" name="Rectangle 3"/>
          <p:cNvSpPr>
            <a:spLocks noGrp="1" noRot="1" noChangeAspect="1" noChangeArrowheads="1" noTextEdit="1"/>
          </p:cNvSpPr>
          <p:nvPr>
            <p:ph type="sldImg"/>
          </p:nvPr>
        </p:nvSpPr>
        <p:spPr>
          <a:xfrm>
            <a:off x="1022350" y="574675"/>
            <a:ext cx="4973638" cy="3732213"/>
          </a:xfrm>
          <a:ln w="12700" cap="flat">
            <a:solidFill>
              <a:schemeClr val="tx1"/>
            </a:solidFill>
          </a:ln>
        </p:spPr>
      </p:sp>
      <p:sp>
        <p:nvSpPr>
          <p:cNvPr id="50181" name="Rectangle 4"/>
          <p:cNvSpPr>
            <a:spLocks noChangeArrowheads="1"/>
          </p:cNvSpPr>
          <p:nvPr/>
        </p:nvSpPr>
        <p:spPr bwMode="auto">
          <a:xfrm>
            <a:off x="304800" y="4570413"/>
            <a:ext cx="63309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800">
                <a:latin typeface="Times New Roman" panose="02020603050405020304" pitchFamily="18" charset="0"/>
              </a:rPr>
              <a:t>Now that we’ve determined the designed capability of the gun, we must review the ROC/POE and see how the gun is to be used (manned).  Based on the ROC element above, the gun must be manned to full designed capability during Condition I.  This would require that both guns be manned with a Mount Captain, EP-2 Operator, POIC, and 7 Ammo Passers.  The Condition III watch station requirements are significantly different.  During Condition III, the gun is to be manned at less than full designed capability.  The limiting statement states that only one gun will be manned, without the gun or magazine crew.  That leaves the EP-2 Operator as the only watch station requirement during Condition III.</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5A8C3084-69C3-4518-A398-2A87F2621C0B}" type="slidenum">
              <a:rPr lang="en-US" altLang="en-US" sz="1200">
                <a:latin typeface="Times New Roman" panose="02020603050405020304" pitchFamily="18" charset="0"/>
              </a:rPr>
              <a:pPr algn="r"/>
              <a:t>24</a:t>
            </a:fld>
            <a:endParaRPr lang="en-US" altLang="en-US" sz="1200">
              <a:latin typeface="Times New Roman" panose="02020603050405020304" pitchFamily="18" charset="0"/>
            </a:endParaRPr>
          </a:p>
        </p:txBody>
      </p:sp>
      <p:sp>
        <p:nvSpPr>
          <p:cNvPr id="52227" name="Rectangle 2"/>
          <p:cNvSpPr>
            <a:spLocks noGrp="1" noChangeArrowheads="1"/>
          </p:cNvSpPr>
          <p:nvPr>
            <p:ph type="body" idx="1"/>
          </p:nvPr>
        </p:nvSpPr>
        <p:spPr>
          <a:xfrm>
            <a:off x="228600" y="4416425"/>
            <a:ext cx="6483350" cy="3494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But now lets go back to the CG-47 class Combat Systems Doctrine.  If we look at the recommended watch station manning for the gun during Condition III, you can see that both the Mount Captain and EP-2 Operator are manned.  This watch station manning matrix is not in accordance with the ROC/POE and as such would not be included in an SMD.  Quite often, instructions that contain recommended watch stations and/or manning conflict with the ROC/POE.  In most cases, the instructions require more manpower than that specified in the ROC/POE.  Manning of the Mount Captain during Condition III would have increased GM manpower by three.  When the number of CG hulls is factored in, the bill to pay for the additional Gunners Mates would be quite expensive.</a:t>
            </a:r>
          </a:p>
        </p:txBody>
      </p:sp>
      <p:sp>
        <p:nvSpPr>
          <p:cNvPr id="52228"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5204520C-96E6-46B6-B23E-C511B08E7887}" type="slidenum">
              <a:rPr lang="en-US" altLang="en-US" sz="1200">
                <a:latin typeface="Times New Roman" panose="02020603050405020304" pitchFamily="18" charset="0"/>
              </a:rPr>
              <a:pPr algn="r"/>
              <a:t>25</a:t>
            </a:fld>
            <a:endParaRPr lang="en-US" altLang="en-US" sz="1200">
              <a:latin typeface="Times New Roman" panose="02020603050405020304" pitchFamily="18" charset="0"/>
            </a:endParaRPr>
          </a:p>
        </p:txBody>
      </p:sp>
      <p:sp>
        <p:nvSpPr>
          <p:cNvPr id="54275" name="Rectangle 2"/>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2400"/>
              <a:t> </a:t>
            </a:r>
          </a:p>
        </p:txBody>
      </p:sp>
      <p:sp>
        <p:nvSpPr>
          <p:cNvPr id="54276" name="Rectangle 3"/>
          <p:cNvSpPr>
            <a:spLocks noGrp="1" noRot="1" noChangeAspect="1" noChangeArrowheads="1" noTextEdit="1"/>
          </p:cNvSpPr>
          <p:nvPr>
            <p:ph type="sldImg"/>
          </p:nvPr>
        </p:nvSpPr>
        <p:spPr>
          <a:xfrm>
            <a:off x="1022350" y="574675"/>
            <a:ext cx="4973638" cy="3732213"/>
          </a:xfrm>
          <a:ln w="12700" cap="flat">
            <a:solidFill>
              <a:schemeClr val="tx1"/>
            </a:solidFill>
          </a:ln>
        </p:spPr>
      </p:sp>
      <p:sp>
        <p:nvSpPr>
          <p:cNvPr id="54277" name="Rectangle 4"/>
          <p:cNvSpPr>
            <a:spLocks noChangeArrowheads="1"/>
          </p:cNvSpPr>
          <p:nvPr/>
        </p:nvSpPr>
        <p:spPr bwMode="auto">
          <a:xfrm>
            <a:off x="304800" y="4570413"/>
            <a:ext cx="648335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800">
                <a:latin typeface="Times New Roman" panose="02020603050405020304" pitchFamily="18" charset="0"/>
              </a:rPr>
              <a:t>In the above ROC element I have made two changes.  I added an “/A” to the “F” under Condition I and have added a note.  What this change does is it still requires the manning of the guns to “Full Designed Capability” during Condition I however, we are going to do it by standing down other Condition I watch stations when this capability is needed.  So while the Ammo Passer watch stations would be displayed in the Battle Bill, they would not be counted in manpower calculations.  The purpose of this slide is to show that ROC elements can be modified in any number of ways, using ROC element modifiers or notes.  Care must be taken when writing ROC elements to ensure that the ROC element accurately defines the desire mission capability.  Remember, the case of the NRF FFG ROC/POE.  We don’t want to articulate a mission requirement that isn’t realistic and doesn’t describe the expected operating environment.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450E3C5B-F9A7-4A3B-BB2E-5EB1746C3120}" type="slidenum">
              <a:rPr lang="en-US" altLang="en-US" sz="1200">
                <a:latin typeface="Times New Roman" panose="02020603050405020304" pitchFamily="18" charset="0"/>
              </a:rPr>
              <a:pPr algn="r"/>
              <a:t>26</a:t>
            </a:fld>
            <a:endParaRPr lang="en-US" altLang="en-US" sz="1200">
              <a:latin typeface="Times New Roman" panose="02020603050405020304" pitchFamily="18" charset="0"/>
            </a:endParaRPr>
          </a:p>
        </p:txBody>
      </p:sp>
      <p:sp>
        <p:nvSpPr>
          <p:cNvPr id="56323" name="Rectangle 2"/>
          <p:cNvSpPr>
            <a:spLocks noGrp="1" noChangeArrowheads="1"/>
          </p:cNvSpPr>
          <p:nvPr>
            <p:ph type="body" idx="1"/>
          </p:nvPr>
        </p:nvSpPr>
        <p:spPr>
          <a:xfrm>
            <a:off x="228600" y="4414838"/>
            <a:ext cx="65595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9" tIns="46801" rIns="93599" bIns="46801"/>
          <a:lstStyle/>
          <a:p>
            <a:r>
              <a:rPr lang="en-US" altLang="en-US" sz="1600"/>
              <a:t>The next category of work is maintenance.  There are three types of maintenance workload; Preventive (PM), Corrective (CM), and Facilities (FM).  PM is taken directly from the 3M System.  A preventive maintenance deck from the current SFR is maintained at NAVMAC for every class of ship.  Prior to using this PM data, one ship in the class provides copies of each division 43P1 with line-outs and equipment counts (EGLs).  This data is entered into the master PM data base and PM workload is established.  CM workload is a ratio of PM.  The ratios are; 1:1 (1 hour of CM for every hour of PM) for electrical, electronic, and steam propulsion checks while a ratio of   2:1 (1 hour of CM for every 2 hours of PM) is used for mechanical checks.  A ratio of PM is used for CM since no reliable source of CM information is available.  FM is the work hours associated with cleaning and preservation of the ship.  FM is computed to a minimum standard and does not include field days or other non-routine cleaning functions.  A trend that has been seen in recent years is that as technology improves, tasks performed manually have been automated and operator workload is reduced.  Maintenance workload may either increase or decrease in quantity.  As advances in technology are made, the quality of both operators and maintainers will probably increase.     </a:t>
            </a:r>
          </a:p>
        </p:txBody>
      </p:sp>
      <p:sp>
        <p:nvSpPr>
          <p:cNvPr id="56324" name="Rectangle 3"/>
          <p:cNvSpPr>
            <a:spLocks noGrp="1" noRot="1" noChangeAspect="1" noChangeArrowheads="1" noTextEdit="1"/>
          </p:cNvSpPr>
          <p:nvPr>
            <p:ph type="sldImg"/>
          </p:nvPr>
        </p:nvSpPr>
        <p:spPr>
          <a:xfrm>
            <a:off x="1019175" y="565150"/>
            <a:ext cx="4986338" cy="3741738"/>
          </a:xfrm>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F66CE93F-13B8-4F99-8E85-0CC0CE986EE9}" type="slidenum">
              <a:rPr lang="en-US" altLang="en-US" sz="1200">
                <a:latin typeface="Times New Roman" panose="02020603050405020304" pitchFamily="18" charset="0"/>
              </a:rPr>
              <a:pPr algn="r"/>
              <a:t>27</a:t>
            </a:fld>
            <a:endParaRPr lang="en-US" altLang="en-US" sz="1200">
              <a:latin typeface="Times New Roman" panose="02020603050405020304" pitchFamily="18" charset="0"/>
            </a:endParaRPr>
          </a:p>
        </p:txBody>
      </p:sp>
      <p:sp>
        <p:nvSpPr>
          <p:cNvPr id="58371" name="Rectangle 2"/>
          <p:cNvSpPr>
            <a:spLocks noGrp="1" noChangeArrowheads="1"/>
          </p:cNvSpPr>
          <p:nvPr>
            <p:ph type="body" idx="1"/>
          </p:nvPr>
        </p:nvSpPr>
        <p:spPr>
          <a:xfrm>
            <a:off x="304800" y="4414838"/>
            <a:ext cx="63309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6" tIns="46738" rIns="93476" bIns="46738"/>
          <a:lstStyle/>
          <a:p>
            <a:r>
              <a:rPr lang="en-US" altLang="en-US" sz="1800"/>
              <a:t>Own Unit Support (OUS) includes workload associated with administration, command, supply, medical, environmental management, and evolutions.  OUS workload is predominately collected through the use of interviews with OPAUDITS.  Some OUS workload is determined using staffing standards based on the ships population or other measurable criteria.  An area which has experienced substantial growth in recent years, is environmental management.  Environmental equipment has been installed on ships which requires both operators and maintainers.  This is additional workload and manpower has increased.  Some functions contained on a watch, quarter, and station bill but not included in a battle bill are termed evolutions.  Some of these functions include sea &amp; anchor detail, UNREP/VERTREP, flight quarters, boarding and salvage, etc..  Workload hours are determined for the evolutions and entered as OUS hours.      </a:t>
            </a:r>
          </a:p>
          <a:p>
            <a:r>
              <a:rPr lang="en-US" altLang="en-US" sz="1800"/>
              <a:t>        </a:t>
            </a:r>
          </a:p>
        </p:txBody>
      </p:sp>
      <p:sp>
        <p:nvSpPr>
          <p:cNvPr id="58372" name="Rectangle 3"/>
          <p:cNvSpPr>
            <a:spLocks noGrp="1" noRot="1" noChangeAspect="1" noChangeArrowheads="1" noTextEdit="1"/>
          </p:cNvSpPr>
          <p:nvPr>
            <p:ph type="sldImg"/>
          </p:nvPr>
        </p:nvSpPr>
        <p:spPr>
          <a:xfrm>
            <a:off x="1019175" y="565150"/>
            <a:ext cx="4986338" cy="3741738"/>
          </a:xfrm>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93C5249D-10DE-438A-8703-BEBA44DAE70B}" type="slidenum">
              <a:rPr lang="en-US" altLang="en-US" sz="1200">
                <a:latin typeface="Times New Roman" panose="02020603050405020304" pitchFamily="18" charset="0"/>
              </a:rPr>
              <a:pPr algn="r"/>
              <a:t>28</a:t>
            </a:fld>
            <a:endParaRPr lang="en-US" altLang="en-US" sz="1200">
              <a:latin typeface="Times New Roman" panose="02020603050405020304" pitchFamily="18" charset="0"/>
            </a:endParaRPr>
          </a:p>
        </p:txBody>
      </p:sp>
      <p:sp>
        <p:nvSpPr>
          <p:cNvPr id="60419" name="Rectangle 2"/>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9" tIns="46801" rIns="93599" bIns="46801"/>
          <a:lstStyle/>
          <a:p>
            <a:r>
              <a:rPr lang="en-US" altLang="en-US" sz="1600"/>
              <a:t>    </a:t>
            </a:r>
          </a:p>
        </p:txBody>
      </p:sp>
      <p:sp>
        <p:nvSpPr>
          <p:cNvPr id="60420" name="Rectangle 3"/>
          <p:cNvSpPr>
            <a:spLocks noGrp="1" noRot="1" noChangeAspect="1" noChangeArrowheads="1" noTextEdit="1"/>
          </p:cNvSpPr>
          <p:nvPr>
            <p:ph type="sldImg"/>
          </p:nvPr>
        </p:nvSpPr>
        <p:spPr>
          <a:xfrm>
            <a:off x="1019175" y="565150"/>
            <a:ext cx="4986338" cy="3741738"/>
          </a:xfrm>
          <a:ln w="12700" cap="flat">
            <a:solidFill>
              <a:schemeClr val="tx1"/>
            </a:solidFill>
          </a:ln>
        </p:spPr>
      </p:sp>
      <p:sp>
        <p:nvSpPr>
          <p:cNvPr id="60421" name="Rectangle 4"/>
          <p:cNvSpPr>
            <a:spLocks noChangeArrowheads="1"/>
          </p:cNvSpPr>
          <p:nvPr/>
        </p:nvSpPr>
        <p:spPr bwMode="auto">
          <a:xfrm>
            <a:off x="304800" y="4532313"/>
            <a:ext cx="633095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500">
                <a:latin typeface="Times New Roman" panose="02020603050405020304" pitchFamily="18" charset="0"/>
              </a:rPr>
              <a:t>Once all the workload is collected, two types of allowances are applied.  The first type of allowance is a 20% Productivity Allowance (PA) assigned to all work other than watch stations and Preventive Maintenance (PM).  This allowance accounts for fatigue, environmental effects, personal needs, and unavoidable interruptions (i.e. an imperfect world).  Another way to look at this allowance is to imagine being asked to clean 1 desk, and you will be timed with a stop watch.  This timed work is similar to the workload collected at an on-site.  It is based on a single task.  During the timed event (cleaning 1 desk), the elapsed time may be 4 minutes.  But if I were to ask you to clean 100 desks in a room, the time needed would not be 100 times 4 minutes.  The 4 minute time was based on 100% efficiency, which will obvious not occur when I increase the workload to 100 desks.  Besides not being 100% efficient, other factors will influence the time required to clean the 100 desk including personal needs (i.e. bathroom), fatigue, and other interruptions.   The other type of allowance is a 15% Make Ready/Put Away (MRPA) applied to PM.  This allowance accounts for the time needed to gather tools, tag out systems, realign and tag in systems, and put tools away.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E9CCC8AE-9942-48BE-90DA-CD389672469A}" type="slidenum">
              <a:rPr lang="en-US" altLang="en-US" sz="1200">
                <a:latin typeface="Times New Roman" panose="02020603050405020304" pitchFamily="18" charset="0"/>
              </a:rPr>
              <a:pPr algn="r"/>
              <a:t>29</a:t>
            </a:fld>
            <a:endParaRPr lang="en-US" altLang="en-US" sz="1200">
              <a:latin typeface="Times New Roman" panose="02020603050405020304" pitchFamily="18" charset="0"/>
            </a:endParaRPr>
          </a:p>
        </p:txBody>
      </p:sp>
      <p:sp>
        <p:nvSpPr>
          <p:cNvPr id="62467" name="Rectangle 2"/>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9" tIns="46801" rIns="93599" bIns="46801"/>
          <a:lstStyle/>
          <a:p>
            <a:r>
              <a:rPr lang="en-US" altLang="en-US" sz="2000"/>
              <a:t>     </a:t>
            </a:r>
          </a:p>
        </p:txBody>
      </p:sp>
      <p:sp>
        <p:nvSpPr>
          <p:cNvPr id="62468" name="Rectangle 3"/>
          <p:cNvSpPr>
            <a:spLocks noGrp="1" noRot="1" noChangeAspect="1" noChangeArrowheads="1" noTextEdit="1"/>
          </p:cNvSpPr>
          <p:nvPr>
            <p:ph type="sldImg"/>
          </p:nvPr>
        </p:nvSpPr>
        <p:spPr>
          <a:xfrm>
            <a:off x="1019175" y="565150"/>
            <a:ext cx="4986338" cy="3741738"/>
          </a:xfrm>
          <a:ln w="12700" cap="flat">
            <a:solidFill>
              <a:schemeClr val="tx1"/>
            </a:solidFill>
          </a:ln>
        </p:spPr>
      </p:sp>
      <p:sp>
        <p:nvSpPr>
          <p:cNvPr id="62469" name="Rectangle 4"/>
          <p:cNvSpPr>
            <a:spLocks noChangeArrowheads="1"/>
          </p:cNvSpPr>
          <p:nvPr/>
        </p:nvSpPr>
        <p:spPr bwMode="auto">
          <a:xfrm>
            <a:off x="304800" y="4570413"/>
            <a:ext cx="640715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800">
                <a:latin typeface="Times New Roman" panose="02020603050405020304" pitchFamily="18" charset="0"/>
              </a:rPr>
              <a:t>The next factor used in manpower determination is the addition of directed requirements (sometimes called directed skills) into NMRS.  These are manpower requirements entered directly into NMRS based on CNO directives.  These manpower requirements are needed to support a specific skill and not necessarily based on measured work.  That doesn’t mean that these billet don’t work, it means regardless of work, these manpower requirements will be in a manpower document.  These requirements are often based on the crew population.  As an example, any ship with 250 enlisted manpower requirements or more will have a Command Master Chief.  Other examples of directed requirements include NC’s, Doctors, Lawyers, Chaplains, and Nuclear Engineering Billets.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D66735D3-F4A8-4D42-ACF9-9A5BD4DBC898}" type="slidenum">
              <a:rPr lang="en-US" altLang="en-US" sz="1200">
                <a:latin typeface="Times New Roman" panose="02020603050405020304" pitchFamily="18" charset="0"/>
              </a:rPr>
              <a:pPr algn="r"/>
              <a:t>3</a:t>
            </a:fld>
            <a:endParaRPr lang="en-US" altLang="en-US" sz="1200">
              <a:latin typeface="Times New Roman" panose="02020603050405020304" pitchFamily="18" charset="0"/>
            </a:endParaRPr>
          </a:p>
        </p:txBody>
      </p:sp>
      <p:sp>
        <p:nvSpPr>
          <p:cNvPr id="9219" name="Rectangle 2"/>
          <p:cNvSpPr>
            <a:spLocks noGrp="1" noChangeArrowheads="1"/>
          </p:cNvSpPr>
          <p:nvPr>
            <p:ph type="body" idx="1"/>
          </p:nvPr>
        </p:nvSpPr>
        <p:spPr>
          <a:xfrm>
            <a:off x="935038" y="4443413"/>
            <a:ext cx="5140325" cy="41354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65" tIns="48999" rIns="96365" bIns="48999"/>
          <a:lstStyle/>
          <a:p>
            <a:endParaRPr lang="en-US" altLang="en-US"/>
          </a:p>
        </p:txBody>
      </p:sp>
      <p:sp>
        <p:nvSpPr>
          <p:cNvPr id="9220" name="Rectangle 3"/>
          <p:cNvSpPr>
            <a:spLocks noGrp="1" noRot="1" noChangeAspect="1" noChangeArrowheads="1" noTextEdit="1"/>
          </p:cNvSpPr>
          <p:nvPr>
            <p:ph type="sldImg"/>
          </p:nvPr>
        </p:nvSpPr>
        <p:spPr>
          <a:xfrm>
            <a:off x="1193800" y="693738"/>
            <a:ext cx="4624388" cy="3468687"/>
          </a:xfrm>
          <a:ln w="12700" cap="flat">
            <a:solidFill>
              <a:schemeClr val="tx1"/>
            </a:solid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55650" indent="-290513" defTabSz="930275">
              <a:spcBef>
                <a:spcPct val="30000"/>
              </a:spcBef>
              <a:defRPr sz="1200">
                <a:solidFill>
                  <a:schemeClr val="tx1"/>
                </a:solidFill>
                <a:latin typeface="Times New Roman" panose="02020603050405020304" pitchFamily="18" charset="0"/>
              </a:defRPr>
            </a:lvl2pPr>
            <a:lvl3pPr marL="1163638" indent="-231775" defTabSz="930275">
              <a:spcBef>
                <a:spcPct val="30000"/>
              </a:spcBef>
              <a:defRPr sz="1200">
                <a:solidFill>
                  <a:schemeClr val="tx1"/>
                </a:solidFill>
                <a:latin typeface="Times New Roman" panose="02020603050405020304" pitchFamily="18" charset="0"/>
              </a:defRPr>
            </a:lvl3pPr>
            <a:lvl4pPr marL="1630363" indent="-231775" defTabSz="930275">
              <a:spcBef>
                <a:spcPct val="30000"/>
              </a:spcBef>
              <a:defRPr sz="1200">
                <a:solidFill>
                  <a:schemeClr val="tx1"/>
                </a:solidFill>
                <a:latin typeface="Times New Roman" panose="02020603050405020304" pitchFamily="18" charset="0"/>
              </a:defRPr>
            </a:lvl4pPr>
            <a:lvl5pPr marL="2095500" indent="-231775" defTabSz="930275">
              <a:spcBef>
                <a:spcPct val="30000"/>
              </a:spcBef>
              <a:defRPr sz="1200">
                <a:solidFill>
                  <a:schemeClr val="tx1"/>
                </a:solidFill>
                <a:latin typeface="Times New Roman" panose="02020603050405020304" pitchFamily="18" charset="0"/>
              </a:defRPr>
            </a:lvl5pPr>
            <a:lvl6pPr marL="2552700" indent="-231775"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3B6233B-9ACA-4F89-890A-919BD53E9763}"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
        <p:nvSpPr>
          <p:cNvPr id="65539" name="Rectangle 2"/>
          <p:cNvSpPr>
            <a:spLocks noGrp="1" noChangeArrowheads="1"/>
          </p:cNvSpPr>
          <p:nvPr>
            <p:ph type="body" idx="1"/>
          </p:nvPr>
        </p:nvSpPr>
        <p:spPr>
          <a:xfrm>
            <a:off x="935038" y="4414838"/>
            <a:ext cx="5140325"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5" tIns="47627" rIns="93665" bIns="47627"/>
          <a:lstStyle/>
          <a:p>
            <a:pPr eaLnBrk="1" hangingPunct="1"/>
            <a:r>
              <a:rPr lang="en-US" altLang="en-US" sz="1400"/>
              <a:t>     Once we have measured the workload, we need to apply it to a standard (divisor if you will) to arrive at the appropriate number of manpower requirements.</a:t>
            </a:r>
          </a:p>
          <a:p>
            <a:pPr eaLnBrk="1" hangingPunct="1"/>
            <a:r>
              <a:rPr lang="en-US" altLang="en-US" sz="1400"/>
              <a:t>     The 168 weekly hours are divided as shown, leaving a total of 70 hours for productive work.  Out of this 70 hours, a watch stander’s work hours are divided into </a:t>
            </a:r>
            <a:r>
              <a:rPr lang="en-US" altLang="en-US" sz="1400" u="sng"/>
              <a:t>56 hours </a:t>
            </a:r>
            <a:r>
              <a:rPr lang="en-US" altLang="en-US" sz="1400"/>
              <a:t>of watch and 14 of </a:t>
            </a:r>
            <a:r>
              <a:rPr lang="en-US" altLang="en-US" sz="1400" u="sng"/>
              <a:t>other</a:t>
            </a:r>
            <a:r>
              <a:rPr lang="en-US" altLang="en-US" sz="1400"/>
              <a:t> work. Non-watch standers also perform 70 hours of work.</a:t>
            </a:r>
          </a:p>
          <a:p>
            <a:pPr eaLnBrk="1" hangingPunct="1"/>
            <a:r>
              <a:rPr lang="en-US" altLang="en-US" sz="1400"/>
              <a:t>     The Navy Standard Workweek (Afloat) is used as a divisor of work.  </a:t>
            </a:r>
            <a:r>
              <a:rPr lang="en-US" altLang="en-US" sz="1400" b="1"/>
              <a:t>It reflects a desired standard</a:t>
            </a:r>
            <a:r>
              <a:rPr lang="en-US" altLang="en-US" sz="1400"/>
              <a:t>.  </a:t>
            </a:r>
            <a:r>
              <a:rPr lang="en-US" altLang="en-US" sz="1400" b="1"/>
              <a:t>It does not reflect what is actually being done at sea</a:t>
            </a:r>
            <a:r>
              <a:rPr lang="en-US" altLang="en-US" sz="1400"/>
              <a:t>.</a:t>
            </a:r>
          </a:p>
          <a:p>
            <a:pPr eaLnBrk="1" hangingPunct="1"/>
            <a:r>
              <a:rPr lang="en-US" altLang="en-US" sz="1400"/>
              <a:t>     Remember, the number of personnel onboard is usually less than the requirements produced by NAVMAC and as such, the crew works more hours.   If the work week hours were increased to display what the sailor is doing today, the number of billets would decrease and work hours onboard would again increase.</a:t>
            </a:r>
          </a:p>
        </p:txBody>
      </p:sp>
      <p:sp>
        <p:nvSpPr>
          <p:cNvPr id="65540" name="Rectangle 3"/>
          <p:cNvSpPr>
            <a:spLocks noGrp="1" noRot="1" noChangeAspect="1" noChangeArrowheads="1" noTextEdit="1"/>
          </p:cNvSpPr>
          <p:nvPr>
            <p:ph type="sldImg"/>
          </p:nvPr>
        </p:nvSpPr>
        <p:spPr>
          <a:xfrm>
            <a:off x="1192213" y="720725"/>
            <a:ext cx="4629150" cy="3471863"/>
          </a:xfrm>
          <a:ln w="12700"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55650" indent="-290513" defTabSz="930275">
              <a:spcBef>
                <a:spcPct val="30000"/>
              </a:spcBef>
              <a:defRPr sz="1200">
                <a:solidFill>
                  <a:schemeClr val="tx1"/>
                </a:solidFill>
                <a:latin typeface="Times New Roman" panose="02020603050405020304" pitchFamily="18" charset="0"/>
              </a:defRPr>
            </a:lvl2pPr>
            <a:lvl3pPr marL="1163638" indent="-231775" defTabSz="930275">
              <a:spcBef>
                <a:spcPct val="30000"/>
              </a:spcBef>
              <a:defRPr sz="1200">
                <a:solidFill>
                  <a:schemeClr val="tx1"/>
                </a:solidFill>
                <a:latin typeface="Times New Roman" panose="02020603050405020304" pitchFamily="18" charset="0"/>
              </a:defRPr>
            </a:lvl3pPr>
            <a:lvl4pPr marL="1630363" indent="-231775" defTabSz="930275">
              <a:spcBef>
                <a:spcPct val="30000"/>
              </a:spcBef>
              <a:defRPr sz="1200">
                <a:solidFill>
                  <a:schemeClr val="tx1"/>
                </a:solidFill>
                <a:latin typeface="Times New Roman" panose="02020603050405020304" pitchFamily="18" charset="0"/>
              </a:defRPr>
            </a:lvl4pPr>
            <a:lvl5pPr marL="2095500" indent="-231775" defTabSz="930275">
              <a:spcBef>
                <a:spcPct val="30000"/>
              </a:spcBef>
              <a:defRPr sz="1200">
                <a:solidFill>
                  <a:schemeClr val="tx1"/>
                </a:solidFill>
                <a:latin typeface="Times New Roman" panose="02020603050405020304" pitchFamily="18" charset="0"/>
              </a:defRPr>
            </a:lvl5pPr>
            <a:lvl6pPr marL="2552700" indent="-231775"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378DFE6-051E-4BE5-871C-125951F3C844}"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36625" y="4264025"/>
            <a:ext cx="51371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a:t>
            </a:r>
            <a:r>
              <a:rPr lang="en-US" altLang="en-US" b="1"/>
              <a:t># of Hours in Rating Calculations:  </a:t>
            </a:r>
            <a:r>
              <a:rPr lang="en-US" altLang="en-US"/>
              <a:t>As the number of hours in rating calculation increases, the “need” for additional manpower increases (although the additional manpower is not obtained).  This demand on manpower comes from all the additional requirements that a particular rating has to do.  Good examples would include the introduction of new equipment or other technology that causes the job scope of the particular rating to increase past that what is documented in the ROC/POE and other manpower documents of the command/activity.</a:t>
            </a:r>
            <a:endParaRPr lang="en-US" altLang="en-US" b="1"/>
          </a:p>
          <a:p>
            <a:pPr eaLnBrk="1" hangingPunct="1"/>
            <a:r>
              <a:rPr lang="en-US" altLang="en-US" b="1"/>
              <a:t># New Policy Requirements:</a:t>
            </a:r>
            <a:r>
              <a:rPr lang="en-US" altLang="en-US"/>
              <a:t>  As the number of new policy requirements increase, the “need” for additional manpower increases (although, like before, the additional manpower is usually not obtained).  Examples include instructions and directives (policy) that mandate the achievement of specific events such as the attainment of additional education (college degrees, JPME Phase I, etc) or the physical fitness requirements.</a:t>
            </a:r>
            <a:endParaRPr lang="en-US" altLang="en-US" b="1"/>
          </a:p>
          <a:p>
            <a:pPr eaLnBrk="1" hangingPunct="1"/>
            <a:r>
              <a:rPr lang="en-US" altLang="en-US" b="1"/>
              <a:t># of Productive Hours Used in Calculation:</a:t>
            </a:r>
            <a:r>
              <a:rPr lang="en-US" altLang="en-US"/>
              <a:t>  Any increase in the “Number of Productive Hours” portion of the manpower equation (the denominator), will cause the Manpower Required to decrease.  This can become a very big problem if the Number of Productive Hours is increased but the Number of Required Hours in not increased.  By not capturing all the requirements imposed upon the Sailors, any increase of the denominator will further cause the workload per Sailor to increase since there will be less Sailors available to do the work.</a:t>
            </a:r>
            <a:endParaRPr lang="en-US" altLang="en-US" b="1"/>
          </a:p>
          <a:p>
            <a:pPr eaLnBrk="1" hangingPunct="1"/>
            <a:r>
              <a:rPr lang="en-US" altLang="en-US" b="1"/>
              <a:t># of Non-Productive Hours Used in Calculation:</a:t>
            </a:r>
            <a:r>
              <a:rPr lang="en-US" altLang="en-US"/>
              <a:t>  Any increase in the number of Productive Hours a Sailor will work will infringe upon the Sailor’s non-productive, non-available time (sleep, messing, personal needs).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6150">
              <a:defRPr sz="2400">
                <a:solidFill>
                  <a:schemeClr val="tx1"/>
                </a:solidFill>
                <a:latin typeface="Arial" panose="020B0604020202020204" pitchFamily="34" charset="0"/>
              </a:defRPr>
            </a:lvl1pPr>
            <a:lvl2pPr marL="749300" indent="-287338" algn="ctr" defTabSz="946150">
              <a:defRPr sz="2400">
                <a:solidFill>
                  <a:schemeClr val="tx1"/>
                </a:solidFill>
                <a:latin typeface="Arial" panose="020B0604020202020204" pitchFamily="34" charset="0"/>
              </a:defRPr>
            </a:lvl2pPr>
            <a:lvl3pPr marL="1152525" indent="-230188" algn="ctr" defTabSz="946150">
              <a:defRPr sz="2400">
                <a:solidFill>
                  <a:schemeClr val="tx1"/>
                </a:solidFill>
                <a:latin typeface="Arial" panose="020B0604020202020204" pitchFamily="34" charset="0"/>
              </a:defRPr>
            </a:lvl3pPr>
            <a:lvl4pPr marL="1614488" indent="-230188" algn="ctr" defTabSz="946150">
              <a:defRPr sz="2400">
                <a:solidFill>
                  <a:schemeClr val="tx1"/>
                </a:solidFill>
                <a:latin typeface="Arial" panose="020B0604020202020204" pitchFamily="34" charset="0"/>
              </a:defRPr>
            </a:lvl4pPr>
            <a:lvl5pPr marL="2076450" indent="-230188" algn="ctr" defTabSz="946150">
              <a:defRPr sz="2400">
                <a:solidFill>
                  <a:schemeClr val="tx1"/>
                </a:solidFill>
                <a:latin typeface="Arial" panose="020B0604020202020204" pitchFamily="34" charset="0"/>
              </a:defRPr>
            </a:lvl5pPr>
            <a:lvl6pPr marL="2533650" indent="-230188" algn="ctr" defTabSz="946150" eaLnBrk="0" fontAlgn="base" hangingPunct="0">
              <a:spcBef>
                <a:spcPct val="0"/>
              </a:spcBef>
              <a:spcAft>
                <a:spcPct val="0"/>
              </a:spcAft>
              <a:defRPr sz="2400">
                <a:solidFill>
                  <a:schemeClr val="tx1"/>
                </a:solidFill>
                <a:latin typeface="Arial" panose="020B0604020202020204" pitchFamily="34" charset="0"/>
              </a:defRPr>
            </a:lvl6pPr>
            <a:lvl7pPr marL="2990850" indent="-230188" algn="ctr" defTabSz="946150" eaLnBrk="0" fontAlgn="base" hangingPunct="0">
              <a:spcBef>
                <a:spcPct val="0"/>
              </a:spcBef>
              <a:spcAft>
                <a:spcPct val="0"/>
              </a:spcAft>
              <a:defRPr sz="2400">
                <a:solidFill>
                  <a:schemeClr val="tx1"/>
                </a:solidFill>
                <a:latin typeface="Arial" panose="020B0604020202020204" pitchFamily="34" charset="0"/>
              </a:defRPr>
            </a:lvl7pPr>
            <a:lvl8pPr marL="3448050" indent="-230188" algn="ctr" defTabSz="946150" eaLnBrk="0" fontAlgn="base" hangingPunct="0">
              <a:spcBef>
                <a:spcPct val="0"/>
              </a:spcBef>
              <a:spcAft>
                <a:spcPct val="0"/>
              </a:spcAft>
              <a:defRPr sz="2400">
                <a:solidFill>
                  <a:schemeClr val="tx1"/>
                </a:solidFill>
                <a:latin typeface="Arial" panose="020B0604020202020204" pitchFamily="34" charset="0"/>
              </a:defRPr>
            </a:lvl8pPr>
            <a:lvl9pPr marL="3905250" indent="-230188" algn="ctr" defTabSz="946150" eaLnBrk="0" fontAlgn="base" hangingPunct="0">
              <a:spcBef>
                <a:spcPct val="0"/>
              </a:spcBef>
              <a:spcAft>
                <a:spcPct val="0"/>
              </a:spcAft>
              <a:defRPr sz="2400">
                <a:solidFill>
                  <a:schemeClr val="tx1"/>
                </a:solidFill>
                <a:latin typeface="Arial" panose="020B0604020202020204" pitchFamily="34" charset="0"/>
              </a:defRPr>
            </a:lvl9pPr>
          </a:lstStyle>
          <a:p>
            <a:pPr algn="r"/>
            <a:fld id="{8F4806B0-DEFB-4579-AB8C-B2E862C941F5}" type="slidenum">
              <a:rPr lang="en-US" altLang="en-US" sz="1000">
                <a:latin typeface="Times New Roman" panose="02020603050405020304" pitchFamily="18" charset="0"/>
              </a:rPr>
              <a:pPr algn="r"/>
              <a:t>33</a:t>
            </a:fld>
            <a:endParaRPr lang="en-US" altLang="en-US" sz="1000">
              <a:latin typeface="Times New Roman" panose="02020603050405020304" pitchFamily="18" charset="0"/>
            </a:endParaRPr>
          </a:p>
        </p:txBody>
      </p:sp>
      <p:sp>
        <p:nvSpPr>
          <p:cNvPr id="9011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     We’ve now measured the workload, realistically adjusted it, and now we need to apply it to a standard (divisor if you will) to arrive at the first cut of a number of billets.</a:t>
            </a:r>
          </a:p>
          <a:p>
            <a:r>
              <a:rPr lang="en-US" altLang="en-US" sz="1400"/>
              <a:t>     The 168 weekly hours are divided as shown, leaving a total of 70 hours for productive work.  A watch stander’s work hours are divided into </a:t>
            </a:r>
            <a:r>
              <a:rPr lang="en-US" altLang="en-US" sz="1400" u="sng"/>
              <a:t>56 hours </a:t>
            </a:r>
            <a:r>
              <a:rPr lang="en-US" altLang="en-US" sz="1400"/>
              <a:t>of watch and 14 of </a:t>
            </a:r>
            <a:r>
              <a:rPr lang="en-US" altLang="en-US" sz="1400" u="sng"/>
              <a:t>other</a:t>
            </a:r>
            <a:r>
              <a:rPr lang="en-US" altLang="en-US" sz="1400"/>
              <a:t> work. Non-watch standers perform 70 hours of work.</a:t>
            </a:r>
          </a:p>
          <a:p>
            <a:r>
              <a:rPr lang="en-US" altLang="en-US" sz="1400"/>
              <a:t>TALK TO SLIDE</a:t>
            </a:r>
          </a:p>
          <a:p>
            <a:r>
              <a:rPr lang="en-US" altLang="en-US" sz="1400"/>
              <a:t>     The first comment coming from most fleet sailors when seeing this slide for the first time is, Yea right! Eight hours of sleep a day, I wish!  The Navy Standard Workweek Afloat is used as a divisor of work.  It reflects a desired standard.  It does not reflect what is actually being done at sea.  Remember, the current onboard is less than the number produced by NAVMAC and as such, the crew works more hours.   If the work week hours were increased to display what the sailor is doing today, the number of billets would decrease and work hours onboard would again increase.</a:t>
            </a:r>
          </a:p>
        </p:txBody>
      </p:sp>
      <p:sp>
        <p:nvSpPr>
          <p:cNvPr id="90116" name="Rectangle 3"/>
          <p:cNvSpPr>
            <a:spLocks noGrp="1" noRot="1" noChangeAspect="1" noChangeArrowheads="1" noTextEdit="1"/>
          </p:cNvSpPr>
          <p:nvPr>
            <p:ph type="sldImg"/>
          </p:nvPr>
        </p:nvSpPr>
        <p:spPr>
          <a:xfrm>
            <a:off x="1192213" y="722313"/>
            <a:ext cx="4629150" cy="3471862"/>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53B2508A-2C13-4FFF-A466-18EDEC0CE2C7}" type="slidenum">
              <a:rPr lang="en-US" altLang="en-US" sz="1200">
                <a:latin typeface="Times New Roman" panose="02020603050405020304" pitchFamily="18" charset="0"/>
              </a:rPr>
              <a:pPr algn="r"/>
              <a:t>34</a:t>
            </a:fld>
            <a:endParaRPr lang="en-US" altLang="en-US" sz="1200">
              <a:latin typeface="Times New Roman" panose="02020603050405020304" pitchFamily="18" charset="0"/>
            </a:endParaRPr>
          </a:p>
        </p:txBody>
      </p:sp>
      <p:sp>
        <p:nvSpPr>
          <p:cNvPr id="92163" name="Rectangle 2"/>
          <p:cNvSpPr>
            <a:spLocks noGrp="1" noChangeArrowheads="1"/>
          </p:cNvSpPr>
          <p:nvPr>
            <p:ph type="body" idx="1"/>
          </p:nvPr>
        </p:nvSpPr>
        <p:spPr>
          <a:xfrm>
            <a:off x="228600" y="4416425"/>
            <a:ext cx="6483350" cy="11128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Now we’ll get into the procedures used to determine officer manpower requirements.  These procedures are quite different from those used to determine enlisted manpower requirements.</a:t>
            </a:r>
          </a:p>
        </p:txBody>
      </p:sp>
      <p:sp>
        <p:nvSpPr>
          <p:cNvPr id="92164" name="Rectangle 3"/>
          <p:cNvSpPr>
            <a:spLocks noGrp="1" noRot="1" noChangeAspect="1" noChangeArrowheads="1" noTextEdit="1"/>
          </p:cNvSpPr>
          <p:nvPr>
            <p:ph type="sldImg"/>
          </p:nvPr>
        </p:nvSpPr>
        <p:spPr>
          <a:ln w="12700" cap="flat">
            <a:solidFill>
              <a:schemeClr val="tx1"/>
            </a:solidFill>
          </a:ln>
        </p:spPr>
      </p:sp>
      <p:sp>
        <p:nvSpPr>
          <p:cNvPr id="92165" name="Rectangle 4"/>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endParaRPr lang="en-US" altLang="en-US" sz="200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D0AFDC04-25B8-4712-A98D-85454DB99295}" type="slidenum">
              <a:rPr lang="en-US" altLang="en-US" sz="1200">
                <a:latin typeface="Times New Roman" panose="02020603050405020304" pitchFamily="18" charset="0"/>
              </a:rPr>
              <a:pPr algn="r"/>
              <a:t>35</a:t>
            </a:fld>
            <a:endParaRPr lang="en-US" altLang="en-US" sz="1200">
              <a:latin typeface="Times New Roman" panose="02020603050405020304" pitchFamily="18" charset="0"/>
            </a:endParaRPr>
          </a:p>
        </p:txBody>
      </p:sp>
      <p:sp>
        <p:nvSpPr>
          <p:cNvPr id="94211" name="Rectangle 2"/>
          <p:cNvSpPr>
            <a:spLocks noGrp="1" noChangeArrowheads="1"/>
          </p:cNvSpPr>
          <p:nvPr>
            <p:ph type="body" idx="1"/>
          </p:nvPr>
        </p:nvSpPr>
        <p:spPr>
          <a:xfrm>
            <a:off x="304800" y="4416425"/>
            <a:ext cx="6407150" cy="4338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NAVMAC was tasked with developing a procedure for determining officer manpower requirements.  The basis of the process NAVMAC now uses to determine officer manpower requirements is that officer exists for three reasons;  command authority, tactical watch standing, or special skill &amp; knowledge. The first step in determining officer manpower requirements is to determine what manpower is required to support command authority and special skills/knowledge.  Once this is done, these officer manpower requirements are assigned to watch stations within the battle bill.  If the officer manpower requirements needed for command authority and special skills/knowledge can fill all of the officer watch stations in the battle bill, then no additional officers are required.  If watch stations remain to be filled, then officer manpower requirements must be added to support watch requirements.</a:t>
            </a:r>
          </a:p>
          <a:p>
            <a:endParaRPr lang="en-US" altLang="en-US" sz="1400"/>
          </a:p>
        </p:txBody>
      </p:sp>
      <p:sp>
        <p:nvSpPr>
          <p:cNvPr id="94212" name="Rectangle 3"/>
          <p:cNvSpPr>
            <a:spLocks noGrp="1" noRot="1" noChangeAspect="1" noChangeArrowheads="1" noTextEdit="1"/>
          </p:cNvSpPr>
          <p:nvPr>
            <p:ph type="sldImg"/>
          </p:nvPr>
        </p:nvSpPr>
        <p:spPr>
          <a:xfrm>
            <a:off x="1179513" y="695325"/>
            <a:ext cx="4649787" cy="3487738"/>
          </a:xfrm>
          <a:ln w="12700" cap="flat">
            <a:solidFill>
              <a:schemeClr val="tx1"/>
            </a:solidFill>
          </a:ln>
        </p:spPr>
      </p:sp>
      <p:sp>
        <p:nvSpPr>
          <p:cNvPr id="94213" name="Rectangle 4"/>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endParaRPr lang="en-US" altLang="en-US" sz="200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0594567D-742A-4029-B272-0DF331914B34}" type="slidenum">
              <a:rPr lang="en-US" altLang="en-US" sz="1200">
                <a:latin typeface="Times New Roman" panose="02020603050405020304" pitchFamily="18" charset="0"/>
              </a:rPr>
              <a:pPr algn="r"/>
              <a:t>36</a:t>
            </a:fld>
            <a:endParaRPr lang="en-US" altLang="en-US" sz="1200">
              <a:latin typeface="Times New Roman" panose="02020603050405020304" pitchFamily="18" charset="0"/>
            </a:endParaRPr>
          </a:p>
        </p:txBody>
      </p:sp>
      <p:sp>
        <p:nvSpPr>
          <p:cNvPr id="96259" name="Rectangle 2"/>
          <p:cNvSpPr>
            <a:spLocks noGrp="1" noChangeArrowheads="1"/>
          </p:cNvSpPr>
          <p:nvPr>
            <p:ph type="body" idx="1"/>
          </p:nvPr>
        </p:nvSpPr>
        <p:spPr>
          <a:xfrm>
            <a:off x="596900" y="4414838"/>
            <a:ext cx="5881688" cy="44545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1800"/>
              <a:t>  </a:t>
            </a:r>
          </a:p>
        </p:txBody>
      </p:sp>
      <p:sp>
        <p:nvSpPr>
          <p:cNvPr id="96260" name="Rectangle 3"/>
          <p:cNvSpPr>
            <a:spLocks noGrp="1" noRot="1" noChangeAspect="1" noChangeArrowheads="1" noTextEdit="1"/>
          </p:cNvSpPr>
          <p:nvPr>
            <p:ph type="sldImg"/>
          </p:nvPr>
        </p:nvSpPr>
        <p:spPr>
          <a:ln w="12700" cap="flat">
            <a:solidFill>
              <a:schemeClr val="tx1"/>
            </a:solidFill>
          </a:ln>
        </p:spPr>
      </p:sp>
      <p:sp>
        <p:nvSpPr>
          <p:cNvPr id="96261" name="Rectangle 4"/>
          <p:cNvSpPr>
            <a:spLocks noChangeArrowheads="1"/>
          </p:cNvSpPr>
          <p:nvPr/>
        </p:nvSpPr>
        <p:spPr bwMode="auto">
          <a:xfrm>
            <a:off x="304800" y="4416425"/>
            <a:ext cx="63309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sz="1800">
              <a:latin typeface="Times New Roman" panose="02020603050405020304" pitchFamily="18" charset="0"/>
            </a:endParaRPr>
          </a:p>
        </p:txBody>
      </p:sp>
      <p:sp>
        <p:nvSpPr>
          <p:cNvPr id="96262" name="Rectangle 5"/>
          <p:cNvSpPr>
            <a:spLocks noChangeArrowheads="1"/>
          </p:cNvSpPr>
          <p:nvPr/>
        </p:nvSpPr>
        <p:spPr bwMode="auto">
          <a:xfrm>
            <a:off x="228600" y="4148138"/>
            <a:ext cx="64833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17" tIns="47854" rIns="92517" bIns="47854"/>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endParaRPr lang="en-US" altLang="en-US" sz="180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6150">
              <a:defRPr sz="2400">
                <a:solidFill>
                  <a:schemeClr val="tx1"/>
                </a:solidFill>
                <a:latin typeface="Arial" panose="020B0604020202020204" pitchFamily="34" charset="0"/>
              </a:defRPr>
            </a:lvl1pPr>
            <a:lvl2pPr marL="749300" indent="-287338" algn="ctr" defTabSz="946150">
              <a:defRPr sz="2400">
                <a:solidFill>
                  <a:schemeClr val="tx1"/>
                </a:solidFill>
                <a:latin typeface="Arial" panose="020B0604020202020204" pitchFamily="34" charset="0"/>
              </a:defRPr>
            </a:lvl2pPr>
            <a:lvl3pPr marL="1152525" indent="-230188" algn="ctr" defTabSz="946150">
              <a:defRPr sz="2400">
                <a:solidFill>
                  <a:schemeClr val="tx1"/>
                </a:solidFill>
                <a:latin typeface="Arial" panose="020B0604020202020204" pitchFamily="34" charset="0"/>
              </a:defRPr>
            </a:lvl3pPr>
            <a:lvl4pPr marL="1614488" indent="-230188" algn="ctr" defTabSz="946150">
              <a:defRPr sz="2400">
                <a:solidFill>
                  <a:schemeClr val="tx1"/>
                </a:solidFill>
                <a:latin typeface="Arial" panose="020B0604020202020204" pitchFamily="34" charset="0"/>
              </a:defRPr>
            </a:lvl4pPr>
            <a:lvl5pPr marL="2076450" indent="-230188" algn="ctr" defTabSz="946150">
              <a:defRPr sz="2400">
                <a:solidFill>
                  <a:schemeClr val="tx1"/>
                </a:solidFill>
                <a:latin typeface="Arial" panose="020B0604020202020204" pitchFamily="34" charset="0"/>
              </a:defRPr>
            </a:lvl5pPr>
            <a:lvl6pPr marL="2533650" indent="-230188" algn="ctr" defTabSz="946150" eaLnBrk="0" fontAlgn="base" hangingPunct="0">
              <a:spcBef>
                <a:spcPct val="0"/>
              </a:spcBef>
              <a:spcAft>
                <a:spcPct val="0"/>
              </a:spcAft>
              <a:defRPr sz="2400">
                <a:solidFill>
                  <a:schemeClr val="tx1"/>
                </a:solidFill>
                <a:latin typeface="Arial" panose="020B0604020202020204" pitchFamily="34" charset="0"/>
              </a:defRPr>
            </a:lvl6pPr>
            <a:lvl7pPr marL="2990850" indent="-230188" algn="ctr" defTabSz="946150" eaLnBrk="0" fontAlgn="base" hangingPunct="0">
              <a:spcBef>
                <a:spcPct val="0"/>
              </a:spcBef>
              <a:spcAft>
                <a:spcPct val="0"/>
              </a:spcAft>
              <a:defRPr sz="2400">
                <a:solidFill>
                  <a:schemeClr val="tx1"/>
                </a:solidFill>
                <a:latin typeface="Arial" panose="020B0604020202020204" pitchFamily="34" charset="0"/>
              </a:defRPr>
            </a:lvl7pPr>
            <a:lvl8pPr marL="3448050" indent="-230188" algn="ctr" defTabSz="946150" eaLnBrk="0" fontAlgn="base" hangingPunct="0">
              <a:spcBef>
                <a:spcPct val="0"/>
              </a:spcBef>
              <a:spcAft>
                <a:spcPct val="0"/>
              </a:spcAft>
              <a:defRPr sz="2400">
                <a:solidFill>
                  <a:schemeClr val="tx1"/>
                </a:solidFill>
                <a:latin typeface="Arial" panose="020B0604020202020204" pitchFamily="34" charset="0"/>
              </a:defRPr>
            </a:lvl8pPr>
            <a:lvl9pPr marL="3905250" indent="-230188" algn="ctr" defTabSz="946150" eaLnBrk="0" fontAlgn="base" hangingPunct="0">
              <a:spcBef>
                <a:spcPct val="0"/>
              </a:spcBef>
              <a:spcAft>
                <a:spcPct val="0"/>
              </a:spcAft>
              <a:defRPr sz="2400">
                <a:solidFill>
                  <a:schemeClr val="tx1"/>
                </a:solidFill>
                <a:latin typeface="Arial" panose="020B0604020202020204" pitchFamily="34" charset="0"/>
              </a:defRPr>
            </a:lvl9pPr>
          </a:lstStyle>
          <a:p>
            <a:pPr algn="r"/>
            <a:fld id="{6FEA0F20-C4BC-460C-B563-8BEAE64A579B}" type="slidenum">
              <a:rPr lang="en-US" altLang="en-US" sz="1000">
                <a:latin typeface="Times New Roman" panose="02020603050405020304" pitchFamily="18" charset="0"/>
              </a:rPr>
              <a:pPr algn="r"/>
              <a:t>37</a:t>
            </a:fld>
            <a:endParaRPr lang="en-US" altLang="en-US" sz="100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019175" y="576263"/>
            <a:ext cx="4979988" cy="3733800"/>
          </a:xfrm>
          <a:ln cap="flat"/>
        </p:spPr>
      </p:sp>
      <p:sp>
        <p:nvSpPr>
          <p:cNvPr id="98308" name="Rectangle 3"/>
          <p:cNvSpPr>
            <a:spLocks noGrp="1" noChangeArrowheads="1"/>
          </p:cNvSpPr>
          <p:nvPr>
            <p:ph type="body" idx="1"/>
          </p:nvPr>
        </p:nvSpPr>
        <p:spPr>
          <a:xfrm>
            <a:off x="933450" y="4443413"/>
            <a:ext cx="5143500" cy="41354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41" tIns="47371" rIns="94741" bIns="47371"/>
          <a:lstStyle/>
          <a:p>
            <a:r>
              <a:rPr lang="en-US" altLang="en-US"/>
              <a:t>The intent of this slide is to illustrate where we’re going to go throughout this briefing.</a:t>
            </a:r>
          </a:p>
          <a:p>
            <a:endParaRPr lang="en-US" altLang="en-US"/>
          </a:p>
          <a:p>
            <a:r>
              <a:rPr lang="en-US" altLang="en-US"/>
              <a:t>We’ll begin, here in the upper left hand corner with the Warfare Sponsor identifying the mission(s) for a unit or a particular class of ships, subs or squadrons.  Thus developing a document called the ROC/POE.</a:t>
            </a:r>
          </a:p>
          <a:p>
            <a:endParaRPr lang="en-US" altLang="en-US"/>
          </a:p>
          <a:p>
            <a:r>
              <a:rPr lang="en-US" altLang="en-US"/>
              <a:t>Then we’ll move on to the Manpower determination process conducted by NAVMAC in Millington, thus developing a document called the SMD, FMD or SQMD.</a:t>
            </a:r>
          </a:p>
          <a:p>
            <a:endParaRPr lang="en-US" altLang="en-US"/>
          </a:p>
          <a:p>
            <a:r>
              <a:rPr lang="en-US" altLang="en-US"/>
              <a:t>From there we’ll discuss how the Resource Sponsor will program Manpower dollars within specific programs to basically buy jobs(requirements).</a:t>
            </a:r>
          </a:p>
          <a:p>
            <a:endParaRPr lang="en-US" altLang="en-US"/>
          </a:p>
          <a:p>
            <a:r>
              <a:rPr lang="en-US" altLang="en-US"/>
              <a:t>Then we’ll move over to discuss the process of which  coordinated efforts  of NAVMAC and the TYCOM’s applies those dollars to individual jobs(requirements), better known as Manpower Authorizations.</a:t>
            </a:r>
          </a:p>
          <a:p>
            <a:endParaRPr lang="en-US" altLang="en-US"/>
          </a:p>
          <a:p>
            <a:r>
              <a:rPr lang="en-US" altLang="en-US"/>
              <a:t>And lastly, the development of the Activity Manpower Document.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FEF17143-3B32-4336-92EC-BFB0A08AF2CC}" type="slidenum">
              <a:rPr lang="en-US" altLang="en-US" sz="1200">
                <a:latin typeface="Times New Roman" panose="02020603050405020304" pitchFamily="18" charset="0"/>
              </a:rPr>
              <a:pPr algn="r"/>
              <a:t>38</a:t>
            </a:fld>
            <a:endParaRPr lang="en-US" altLang="en-US" sz="1200">
              <a:latin typeface="Times New Roman" panose="02020603050405020304" pitchFamily="18" charset="0"/>
            </a:endParaRPr>
          </a:p>
        </p:txBody>
      </p:sp>
      <p:sp>
        <p:nvSpPr>
          <p:cNvPr id="100355" name="Rectangle 2"/>
          <p:cNvSpPr>
            <a:spLocks noGrp="1" noChangeArrowheads="1"/>
          </p:cNvSpPr>
          <p:nvPr>
            <p:ph type="body" idx="1"/>
          </p:nvPr>
        </p:nvSpPr>
        <p:spPr>
          <a:xfrm>
            <a:off x="228600" y="4416425"/>
            <a:ext cx="6407150" cy="8064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5297" rIns="92214" bIns="45297"/>
          <a:lstStyle/>
          <a:p>
            <a:r>
              <a:rPr lang="en-US" altLang="en-US" sz="1800"/>
              <a:t>During this portion of the presentation, we’ll discuss the computer system that processes all the collected workload and translates it into manpower requirements. </a:t>
            </a:r>
          </a:p>
        </p:txBody>
      </p:sp>
      <p:sp>
        <p:nvSpPr>
          <p:cNvPr id="100356"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145E70D1-2D27-42F5-849C-86EEC221E173}" type="slidenum">
              <a:rPr lang="en-US" altLang="en-US" sz="1200">
                <a:latin typeface="Times New Roman" panose="02020603050405020304" pitchFamily="18" charset="0"/>
              </a:rPr>
              <a:pPr algn="r"/>
              <a:t>39</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02404" name="Rectangle 3"/>
          <p:cNvSpPr>
            <a:spLocks noGrp="1" noChangeArrowheads="1"/>
          </p:cNvSpPr>
          <p:nvPr>
            <p:ph type="body" idx="1"/>
          </p:nvPr>
        </p:nvSpPr>
        <p:spPr>
          <a:xfrm>
            <a:off x="304800" y="4416425"/>
            <a:ext cx="6407150" cy="29559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5297" rIns="92214" bIns="45297"/>
          <a:lstStyle/>
          <a:p>
            <a:r>
              <a:rPr lang="en-US" altLang="en-US" sz="1800"/>
              <a:t>Within NMRS, there are several sub-systems.  The Afloat Programs Department uses three sub-systems; maintenance data base, fleet maintenance workload analysis program, and ship builder.  The maintenance data base sub-system processes preventive and corrective maintenance workload.  The fleet maintenance workload analysis program sub-system processes facilities maintenance workload.  In addition to processing total workload and determining manpower requirements, the ship builder sub-system contains two workload data bases; own unit support and watch station standards.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5BFFCFCD-21CF-46FC-A99C-CA05890EDAAF}" type="slidenum">
              <a:rPr lang="en-US" altLang="en-US" sz="1200">
                <a:latin typeface="Times New Roman" panose="02020603050405020304" pitchFamily="18" charset="0"/>
              </a:rPr>
              <a:pPr algn="r"/>
              <a:t>40</a:t>
            </a:fld>
            <a:endParaRPr lang="en-US" altLang="en-US" sz="1200">
              <a:latin typeface="Times New Roman" panose="02020603050405020304" pitchFamily="18" charset="0"/>
            </a:endParaRPr>
          </a:p>
        </p:txBody>
      </p:sp>
      <p:sp>
        <p:nvSpPr>
          <p:cNvPr id="104451" name="Rectangle 2"/>
          <p:cNvSpPr>
            <a:spLocks noGrp="1" noChangeArrowheads="1"/>
          </p:cNvSpPr>
          <p:nvPr>
            <p:ph type="body" idx="1"/>
          </p:nvPr>
        </p:nvSpPr>
        <p:spPr>
          <a:xfrm>
            <a:off x="228600" y="4337050"/>
            <a:ext cx="6483350" cy="26527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5297" rIns="92214" bIns="45297"/>
          <a:lstStyle/>
          <a:p>
            <a:r>
              <a:rPr lang="en-US" altLang="en-US" sz="1800"/>
              <a:t>NMRS has been developed with flexibility in mind.  System changes are continuously made to ensure that NMRS is capable of supporting any manpower matrix.  NMRS is adaptable and has endless capabilities.  To date, no manpower model or test manpower procedure has been proposed that NMRS could not process.  NMRS is fully capable of supporting any manpower model including Optimal Manning, LHD 8, LPD 17, DDG 1000, and CV 78.  NMRS will support the Navy manpower development needs well into the future.</a:t>
            </a:r>
          </a:p>
        </p:txBody>
      </p:sp>
      <p:sp>
        <p:nvSpPr>
          <p:cNvPr id="104452"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632A93FE-4BD2-4F5C-953B-3028A7E9F314}" type="slidenum">
              <a:rPr lang="en-US" altLang="en-US" sz="1200">
                <a:latin typeface="Times New Roman" panose="02020603050405020304" pitchFamily="18" charset="0"/>
              </a:rPr>
              <a:pPr algn="r"/>
              <a:t>4</a:t>
            </a:fld>
            <a:endParaRPr lang="en-US" altLang="en-US" sz="1200">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Title 10, Subtitle C, Part 1, Chapter 507, Section 5062 is the mission of the Navy</a:t>
            </a:r>
          </a:p>
          <a:p>
            <a:pPr eaLnBrk="1" hangingPunct="1"/>
            <a:endParaRPr lang="en-US" altLang="en-US"/>
          </a:p>
          <a:p>
            <a:pPr eaLnBrk="1" hangingPunct="1"/>
            <a:r>
              <a:rPr lang="en-US" altLang="en-US"/>
              <a:t>Title 10, Subtitle A, Part 2, Chapter 39, Section 691:  typically people think about this as it relates to the end of year strength (people) but comes from the controls (POM/PR)</a:t>
            </a:r>
          </a:p>
          <a:p>
            <a:pPr eaLnBrk="1" hangingPunct="1"/>
            <a:endParaRPr lang="en-US" altLang="en-US"/>
          </a:p>
          <a:p>
            <a:pPr eaLnBrk="1" hangingPunct="1"/>
            <a:r>
              <a:rPr lang="en-US" altLang="en-US"/>
              <a:t>Title 10, Chapter 117 results in SORTS/DRRS-N and Quarterly Readiness Reports to Congress (OPNAV N4)</a:t>
            </a:r>
          </a:p>
          <a:p>
            <a:pPr eaLnBrk="1" hangingPunct="1"/>
            <a:endParaRPr lang="en-US" altLang="en-US"/>
          </a:p>
          <a:p>
            <a:pPr eaLnBrk="1" hangingPunct="1"/>
            <a:r>
              <a:rPr lang="en-US" altLang="en-US"/>
              <a:t>Take the legislation and layer on the policy:  DOD, DON, Navy</a:t>
            </a:r>
          </a:p>
          <a:p>
            <a:pPr eaLnBrk="1" hangingPunct="1"/>
            <a:endParaRPr lang="en-US" altLang="en-US"/>
          </a:p>
          <a:p>
            <a:pPr eaLnBrk="1" hangingPunct="1"/>
            <a:endParaRPr lang="en-US" altLang="en-US"/>
          </a:p>
          <a:p>
            <a:pPr eaLnBrk="1" hangingPunct="1"/>
            <a:r>
              <a:rPr lang="en-US" altLang="en-US"/>
              <a:t>Q to the class:  What does it not say?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82AD2C7B-0320-4F39-8FCE-B0342711D266}" type="slidenum">
              <a:rPr lang="en-US" altLang="en-US" sz="1200">
                <a:latin typeface="Times New Roman" panose="02020603050405020304" pitchFamily="18" charset="0"/>
              </a:rPr>
              <a:pPr algn="r"/>
              <a:t>41</a:t>
            </a:fld>
            <a:endParaRPr lang="en-US" altLang="en-US" sz="1200">
              <a:latin typeface="Times New Roman" panose="02020603050405020304" pitchFamily="18" charset="0"/>
            </a:endParaRPr>
          </a:p>
        </p:txBody>
      </p:sp>
      <p:sp>
        <p:nvSpPr>
          <p:cNvPr id="106499" name="Rectangle 2"/>
          <p:cNvSpPr>
            <a:spLocks noGrp="1" noChangeArrowheads="1"/>
          </p:cNvSpPr>
          <p:nvPr>
            <p:ph type="body" idx="1"/>
          </p:nvPr>
        </p:nvSpPr>
        <p:spPr>
          <a:xfrm>
            <a:off x="1011238" y="4572000"/>
            <a:ext cx="5140325" cy="39481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5297" rIns="92214" bIns="45297"/>
          <a:lstStyle/>
          <a:p>
            <a:r>
              <a:rPr lang="en-US" altLang="en-US" sz="1800"/>
              <a:t> </a:t>
            </a:r>
          </a:p>
        </p:txBody>
      </p:sp>
      <p:sp>
        <p:nvSpPr>
          <p:cNvPr id="106500"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06501" name="Rectangle 4"/>
          <p:cNvSpPr>
            <a:spLocks noChangeArrowheads="1"/>
          </p:cNvSpPr>
          <p:nvPr/>
        </p:nvSpPr>
        <p:spPr bwMode="auto">
          <a:xfrm>
            <a:off x="304800" y="4378325"/>
            <a:ext cx="64071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4112" tIns="49448" rIns="94112" bIns="49448"/>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800">
                <a:latin typeface="Times New Roman" panose="02020603050405020304" pitchFamily="18" charset="0"/>
              </a:rPr>
              <a:t>The manpower process is actually a mathematical calculation in which tens of thousands of entries (workload data) are entered into the Navy Manpower Requirements System (NMRS) computer with the solution being expressed as manpower requirements.  All categories of work are dependant upon one another.  No single category of workload functions independently.  This aspect of the process must be fully understood.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B67F7DEA-9E26-4037-8810-4BBCA0D523A0}" type="slidenum">
              <a:rPr lang="en-US" altLang="en-US" sz="1200">
                <a:latin typeface="Times New Roman" panose="02020603050405020304" pitchFamily="18" charset="0"/>
              </a:rPr>
              <a:pPr algn="r"/>
              <a:t>42</a:t>
            </a:fld>
            <a:endParaRPr lang="en-US" altLang="en-US" sz="1200">
              <a:latin typeface="Times New Roman" panose="02020603050405020304" pitchFamily="18" charset="0"/>
            </a:endParaRPr>
          </a:p>
        </p:txBody>
      </p:sp>
      <p:sp>
        <p:nvSpPr>
          <p:cNvPr id="108547"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08548" name="Rectangle 4"/>
          <p:cNvSpPr>
            <a:spLocks noChangeArrowheads="1"/>
          </p:cNvSpPr>
          <p:nvPr/>
        </p:nvSpPr>
        <p:spPr bwMode="auto">
          <a:xfrm>
            <a:off x="935038" y="4416425"/>
            <a:ext cx="51403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endParaRPr lang="en-US" altLang="en-US" sz="2000">
              <a:latin typeface="Times New Roman" panose="02020603050405020304" pitchFamily="18" charset="0"/>
            </a:endParaRPr>
          </a:p>
        </p:txBody>
      </p:sp>
      <p:sp>
        <p:nvSpPr>
          <p:cNvPr id="108549" name="Rectangle 5"/>
          <p:cNvSpPr>
            <a:spLocks noGrp="1" noChangeArrowheads="1"/>
          </p:cNvSpPr>
          <p:nvPr>
            <p:ph type="body" idx="1"/>
          </p:nvPr>
        </p:nvSpPr>
        <p:spPr>
          <a:xfrm>
            <a:off x="228600" y="4416425"/>
            <a:ext cx="64833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t>The first step in workload processing is the calculation of workload hours (other than watch).  This done at the division level by rate, rating, and NEC.  Once this workload is determined, either the productivity allowance or make ready &amp; put away allowances are applied.  The actual calculations are annotated in the above slide.  The term “work hours” refers to the combination of workload hours (other than watch) and allowances.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2FAEAFA1-F9AD-4C2B-8C11-11A9D0A2F6F1}" type="slidenum">
              <a:rPr lang="en-US" altLang="en-US" sz="1200">
                <a:latin typeface="Times New Roman" panose="02020603050405020304" pitchFamily="18" charset="0"/>
              </a:rPr>
              <a:pPr algn="r"/>
              <a:t>43</a:t>
            </a:fld>
            <a:endParaRPr lang="en-US" altLang="en-US" sz="1200">
              <a:latin typeface="Times New Roman" panose="02020603050405020304" pitchFamily="18" charset="0"/>
            </a:endParaRPr>
          </a:p>
        </p:txBody>
      </p:sp>
      <p:sp>
        <p:nvSpPr>
          <p:cNvPr id="110595" name="Rectangle 2"/>
          <p:cNvSpPr>
            <a:spLocks noGrp="1" noChangeArrowheads="1"/>
          </p:cNvSpPr>
          <p:nvPr>
            <p:ph type="body" idx="1"/>
          </p:nvPr>
        </p:nvSpPr>
        <p:spPr>
          <a:xfrm>
            <a:off x="228600" y="4416425"/>
            <a:ext cx="64833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5297" rIns="92214" bIns="45297"/>
          <a:lstStyle/>
          <a:p>
            <a:r>
              <a:rPr lang="en-US" altLang="en-US" sz="1800"/>
              <a:t> The next step in workload processing is the calculation of a base driver.  This is a three step process which requires; 1) calculation of a watch base, 2) calculation of directed skills, and 3) a comparison of the two.  The following slides will illustrate this process.</a:t>
            </a:r>
          </a:p>
        </p:txBody>
      </p:sp>
      <p:sp>
        <p:nvSpPr>
          <p:cNvPr id="110596"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10597" name="Rectangle 4"/>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endParaRPr lang="en-US" altLang="en-US" sz="200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0D8E4AB9-9525-4E70-9755-CB87073DDC1F}" type="slidenum">
              <a:rPr lang="en-US" altLang="en-US" sz="1200">
                <a:latin typeface="Times New Roman" panose="02020603050405020304" pitchFamily="18" charset="0"/>
              </a:rPr>
              <a:pPr algn="r"/>
              <a:t>44</a:t>
            </a:fld>
            <a:endParaRPr lang="en-US" altLang="en-US" sz="1200">
              <a:latin typeface="Times New Roman" panose="02020603050405020304" pitchFamily="18" charset="0"/>
            </a:endParaRPr>
          </a:p>
        </p:txBody>
      </p:sp>
      <p:sp>
        <p:nvSpPr>
          <p:cNvPr id="112643"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12644" name="Rectangle 5"/>
          <p:cNvSpPr>
            <a:spLocks noGrp="1" noChangeArrowheads="1"/>
          </p:cNvSpPr>
          <p:nvPr>
            <p:ph type="body" idx="1"/>
          </p:nvPr>
        </p:nvSpPr>
        <p:spPr>
          <a:xfrm>
            <a:off x="228600" y="4416425"/>
            <a:ext cx="64833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t>The next step in the process is to determine the number of billet requirements in each division.  This is done by combining work and watch requirements.  This calculation is performed within each division and broken down by paygrade, rate, and NEC.</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952ED3DE-E695-4B30-A879-73660D2FB5DE}" type="slidenum">
              <a:rPr lang="en-US" altLang="en-US" sz="1200">
                <a:latin typeface="Times New Roman" panose="02020603050405020304" pitchFamily="18" charset="0"/>
              </a:rPr>
              <a:pPr algn="r"/>
              <a:t>45</a:t>
            </a:fld>
            <a:endParaRPr lang="en-US" altLang="en-US" sz="1200">
              <a:latin typeface="Times New Roman" panose="02020603050405020304" pitchFamily="18" charset="0"/>
            </a:endParaRPr>
          </a:p>
        </p:txBody>
      </p:sp>
      <p:sp>
        <p:nvSpPr>
          <p:cNvPr id="114691"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14692" name="Rectangle 5"/>
          <p:cNvSpPr>
            <a:spLocks noGrp="1" noChangeArrowheads="1"/>
          </p:cNvSpPr>
          <p:nvPr>
            <p:ph type="body" idx="1"/>
          </p:nvPr>
        </p:nvSpPr>
        <p:spPr>
          <a:xfrm>
            <a:off x="228600" y="4416425"/>
            <a:ext cx="65595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t>The next step in the manpower calculation process is optimization of a paygrade structure and assignment of NEC’s.  All workload and directed requirements are merged as billets.  The billet structure is then spread into an appropriate military structure based on the number of manpower requirements.  This spreading of manpower requirements across paygrades is done through the use of a paygrade distribution table.  Once this process is complete, the manpower requirements displayed will support; 1) a military organization &amp; chain of command, 2) all NEC and NON-NEC work, and 3) and all watch standing requirements.  NMRS also performs an NEC to paygrade/rating match to ensure that only appropriate skills are paired IAW the latest NEC manual.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D57C706B-BC2D-4033-81EC-7AEAE9986C9E}" type="slidenum">
              <a:rPr lang="en-US" altLang="en-US" sz="1200">
                <a:latin typeface="Times New Roman" panose="02020603050405020304" pitchFamily="18" charset="0"/>
              </a:rPr>
              <a:pPr algn="r"/>
              <a:t>46</a:t>
            </a:fld>
            <a:endParaRPr lang="en-US" altLang="en-US" sz="1200">
              <a:latin typeface="Times New Roman" panose="02020603050405020304" pitchFamily="18" charset="0"/>
            </a:endParaRPr>
          </a:p>
        </p:txBody>
      </p:sp>
      <p:sp>
        <p:nvSpPr>
          <p:cNvPr id="116739" name="Rectangle 2"/>
          <p:cNvSpPr>
            <a:spLocks noGrp="1" noChangeArrowheads="1"/>
          </p:cNvSpPr>
          <p:nvPr>
            <p:ph type="body" idx="1"/>
          </p:nvPr>
        </p:nvSpPr>
        <p:spPr>
          <a:xfrm>
            <a:off x="1169988" y="4416425"/>
            <a:ext cx="490537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5297" rIns="92214" bIns="45297"/>
          <a:lstStyle/>
          <a:p>
            <a:r>
              <a:rPr lang="en-US" altLang="en-US" sz="1800"/>
              <a:t> </a:t>
            </a:r>
          </a:p>
        </p:txBody>
      </p:sp>
      <p:sp>
        <p:nvSpPr>
          <p:cNvPr id="116740"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16741" name="Rectangle 4"/>
          <p:cNvSpPr>
            <a:spLocks noChangeArrowheads="1"/>
          </p:cNvSpPr>
          <p:nvPr/>
        </p:nvSpPr>
        <p:spPr bwMode="auto">
          <a:xfrm>
            <a:off x="228600" y="4729163"/>
            <a:ext cx="65595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879" tIns="45939" rIns="91879" bIns="45939"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800">
                <a:latin typeface="Times New Roman" panose="02020603050405020304" pitchFamily="18" charset="0"/>
              </a:rPr>
              <a:t>NMRS automatically validates each skill to the billet.  It ensures paygrade, rating, and NEC match on all billets.  After all the workload calculations within NMRS are complete, the solution is expressed as manpower requirements.  These manpower requirements are displayed in a Ship Manpower Document (SMD) or Fleet Manpower Document (FMD).  The SMD/FMD is a reflection of the minimum manpower in skill, paygrade, and quantity to accomplish 100% of the mission as defined in the ROC/POE.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FA81439C-8EAA-4021-A9E9-8703843CA3E1}" type="slidenum">
              <a:rPr lang="en-US" altLang="en-US" sz="1200">
                <a:latin typeface="Times New Roman" panose="02020603050405020304" pitchFamily="18" charset="0"/>
              </a:rPr>
              <a:pPr algn="r"/>
              <a:t>47</a:t>
            </a:fld>
            <a:endParaRPr lang="en-US" altLang="en-US" sz="1200">
              <a:latin typeface="Times New Roman" panose="02020603050405020304" pitchFamily="18" charset="0"/>
            </a:endParaRPr>
          </a:p>
        </p:txBody>
      </p:sp>
      <p:sp>
        <p:nvSpPr>
          <p:cNvPr id="118787" name="Rectangle 2"/>
          <p:cNvSpPr>
            <a:spLocks noGrp="1" noChangeArrowheads="1"/>
          </p:cNvSpPr>
          <p:nvPr>
            <p:ph type="body" idx="1"/>
          </p:nvPr>
        </p:nvSpPr>
        <p:spPr>
          <a:xfrm>
            <a:off x="1169988" y="4416425"/>
            <a:ext cx="490537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5297" rIns="92214" bIns="45297"/>
          <a:lstStyle/>
          <a:p>
            <a:r>
              <a:rPr lang="en-US" altLang="en-US" sz="1800"/>
              <a:t> </a:t>
            </a:r>
          </a:p>
        </p:txBody>
      </p:sp>
      <p:sp>
        <p:nvSpPr>
          <p:cNvPr id="118788" name="Rectangle 3"/>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118789" name="Rectangle 4"/>
          <p:cNvSpPr>
            <a:spLocks noChangeArrowheads="1"/>
          </p:cNvSpPr>
          <p:nvPr/>
        </p:nvSpPr>
        <p:spPr bwMode="auto">
          <a:xfrm>
            <a:off x="304800" y="4416425"/>
            <a:ext cx="64071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1800">
                <a:latin typeface="Times New Roman" panose="02020603050405020304" pitchFamily="18" charset="0"/>
              </a:rPr>
              <a:t>The final process in development of an SMD or FMD is quality assurance.  After all the “t” are crossed and “i” dotted, a sanity check if made by all SMD/FMD production analysts.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7BC58839-9CF3-4BD9-BAB3-AC404213080A}" type="slidenum">
              <a:rPr lang="en-US" altLang="en-US" sz="1200">
                <a:latin typeface="Times New Roman" panose="02020603050405020304" pitchFamily="18" charset="0"/>
              </a:rPr>
              <a:pPr algn="r"/>
              <a:t>48</a:t>
            </a:fld>
            <a:endParaRPr lang="en-US" altLang="en-US" sz="1200">
              <a:latin typeface="Times New Roman" panose="02020603050405020304" pitchFamily="18" charset="0"/>
            </a:endParaRPr>
          </a:p>
        </p:txBody>
      </p:sp>
      <p:sp>
        <p:nvSpPr>
          <p:cNvPr id="120835" name="Rectangle 2"/>
          <p:cNvSpPr>
            <a:spLocks noChangeArrowheads="1"/>
          </p:cNvSpPr>
          <p:nvPr/>
        </p:nvSpPr>
        <p:spPr bwMode="auto">
          <a:xfrm>
            <a:off x="3973513" y="-31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79" tIns="45939" rIns="91879" bIns="45939"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20836" name="Rectangle 3"/>
          <p:cNvSpPr>
            <a:spLocks noChangeArrowheads="1"/>
          </p:cNvSpPr>
          <p:nvPr/>
        </p:nvSpPr>
        <p:spPr bwMode="auto">
          <a:xfrm>
            <a:off x="3973513" y="8831263"/>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21" tIns="0" rIns="19421" bIns="0" anchor="b"/>
          <a:lstStyle>
            <a:lvl1pPr algn="ctr" defTabSz="927100">
              <a:defRPr sz="2400">
                <a:solidFill>
                  <a:schemeClr val="tx1"/>
                </a:solidFill>
                <a:latin typeface="Arial" panose="020B0604020202020204" pitchFamily="34" charset="0"/>
              </a:defRPr>
            </a:lvl1pPr>
            <a:lvl2pPr marL="742950" indent="-285750" algn="ctr" defTabSz="927100">
              <a:defRPr sz="2400">
                <a:solidFill>
                  <a:schemeClr val="tx1"/>
                </a:solidFill>
                <a:latin typeface="Arial" panose="020B0604020202020204" pitchFamily="34" charset="0"/>
              </a:defRPr>
            </a:lvl2pPr>
            <a:lvl3pPr marL="1143000" indent="-228600" algn="ctr" defTabSz="927100">
              <a:defRPr sz="2400">
                <a:solidFill>
                  <a:schemeClr val="tx1"/>
                </a:solidFill>
                <a:latin typeface="Arial" panose="020B0604020202020204" pitchFamily="34" charset="0"/>
              </a:defRPr>
            </a:lvl3pPr>
            <a:lvl4pPr marL="1600200" indent="-228600" algn="ctr" defTabSz="927100">
              <a:defRPr sz="2400">
                <a:solidFill>
                  <a:schemeClr val="tx1"/>
                </a:solidFill>
                <a:latin typeface="Arial" panose="020B0604020202020204" pitchFamily="34" charset="0"/>
              </a:defRPr>
            </a:lvl4pPr>
            <a:lvl5pPr marL="2057400" indent="-228600" algn="ctr" defTabSz="927100">
              <a:defRPr sz="2400">
                <a:solidFill>
                  <a:schemeClr val="tx1"/>
                </a:solidFill>
                <a:latin typeface="Arial" panose="020B0604020202020204" pitchFamily="34" charset="0"/>
              </a:defRPr>
            </a:lvl5pPr>
            <a:lvl6pPr marL="2514600" indent="-228600" algn="ctr" defTabSz="927100"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defTabSz="927100"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defTabSz="927100"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defTabSz="9271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000" i="1">
                <a:latin typeface="Times New Roman" panose="02020603050405020304" pitchFamily="18" charset="0"/>
              </a:rPr>
              <a:t>18</a:t>
            </a:r>
          </a:p>
        </p:txBody>
      </p:sp>
      <p:sp>
        <p:nvSpPr>
          <p:cNvPr id="120837" name="Rectangle 4"/>
          <p:cNvSpPr>
            <a:spLocks noChangeArrowheads="1"/>
          </p:cNvSpPr>
          <p:nvPr/>
        </p:nvSpPr>
        <p:spPr bwMode="auto">
          <a:xfrm>
            <a:off x="0" y="8831263"/>
            <a:ext cx="3036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79" tIns="45939" rIns="91879" bIns="45939"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20838" name="Rectangle 5"/>
          <p:cNvSpPr>
            <a:spLocks noChangeArrowheads="1"/>
          </p:cNvSpPr>
          <p:nvPr/>
        </p:nvSpPr>
        <p:spPr bwMode="auto">
          <a:xfrm>
            <a:off x="0" y="-3175"/>
            <a:ext cx="3036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79" tIns="45939" rIns="91879" bIns="45939"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20839" name="Rectangle 6"/>
          <p:cNvSpPr>
            <a:spLocks noGrp="1" noChangeArrowheads="1"/>
          </p:cNvSpPr>
          <p:nvPr>
            <p:ph type="body" idx="1"/>
          </p:nvPr>
        </p:nvSpPr>
        <p:spPr>
          <a:xfrm>
            <a:off x="935038" y="4413250"/>
            <a:ext cx="5140325" cy="4186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5" tIns="48552" rIns="95485" bIns="48552"/>
          <a:lstStyle/>
          <a:p>
            <a:endParaRPr lang="en-US" altLang="en-US" sz="1800"/>
          </a:p>
        </p:txBody>
      </p:sp>
      <p:sp>
        <p:nvSpPr>
          <p:cNvPr id="120840" name="Rectangle 7"/>
          <p:cNvSpPr>
            <a:spLocks noGrp="1" noRot="1" noChangeAspect="1" noChangeArrowheads="1" noTextEdit="1"/>
          </p:cNvSpPr>
          <p:nvPr>
            <p:ph type="sldImg"/>
          </p:nvPr>
        </p:nvSpPr>
        <p:spPr>
          <a:xfrm>
            <a:off x="1341438" y="823913"/>
            <a:ext cx="4313237" cy="3236912"/>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5F6D3583-62B1-4394-A3C5-A2917DC21D18}" type="slidenum">
              <a:rPr lang="en-US" altLang="en-US" sz="1200">
                <a:latin typeface="Times New Roman" panose="02020603050405020304" pitchFamily="18" charset="0"/>
              </a:rPr>
              <a:pPr algn="r"/>
              <a:t>5</a:t>
            </a:fld>
            <a:endParaRPr lang="en-US" altLang="en-US" sz="1200">
              <a:latin typeface="Times New Roman" panose="02020603050405020304" pitchFamily="18" charset="0"/>
            </a:endParaRPr>
          </a:p>
        </p:txBody>
      </p:sp>
      <p:sp>
        <p:nvSpPr>
          <p:cNvPr id="13315" name="Rectangle 2050"/>
          <p:cNvSpPr>
            <a:spLocks noGrp="1" noRot="1" noChangeAspect="1" noChangeArrowheads="1" noTextEdit="1"/>
          </p:cNvSpPr>
          <p:nvPr>
            <p:ph type="sldImg"/>
          </p:nvPr>
        </p:nvSpPr>
        <p:spPr>
          <a:xfrm>
            <a:off x="1181100" y="693738"/>
            <a:ext cx="4630738" cy="3475037"/>
          </a:xfrm>
          <a:ln/>
        </p:spPr>
      </p:sp>
      <p:sp>
        <p:nvSpPr>
          <p:cNvPr id="13316" name="Rectangle 2051"/>
          <p:cNvSpPr>
            <a:spLocks noGrp="1" noChangeArrowheads="1"/>
          </p:cNvSpPr>
          <p:nvPr>
            <p:ph type="body" idx="1"/>
          </p:nvPr>
        </p:nvSpPr>
        <p:spPr>
          <a:xfrm>
            <a:off x="0" y="4432300"/>
            <a:ext cx="7010400" cy="4689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8" tIns="45804" rIns="91608" bIns="45804"/>
          <a:lstStyle/>
          <a:p>
            <a:r>
              <a:rPr lang="en-US" altLang="en-US" sz="1000" b="1"/>
              <a:t>Controls in ‘YELLOW”, Workload Drivers in Green, answer in “RED”, and Process in “BLUE”.</a:t>
            </a:r>
          </a:p>
          <a:p>
            <a:r>
              <a:rPr lang="en-US" altLang="en-US" sz="1000"/>
              <a:t>The framework of the RQMT program is governed by higher level policy and DoD, SECNAV and OPNAV instructions. Those assumptions and the actual workload drive the RQMT answer. The determination process filters out workload not meeting the governing guidance. Therefore, NAVMAC does not increase or decrease RQMTs, the process only reflects the change in workload drivers. </a:t>
            </a:r>
          </a:p>
          <a:p>
            <a:r>
              <a:rPr lang="en-US" altLang="en-US" sz="1000"/>
              <a:t>WHAT DRIVES the CHANGES in WORKLOAD? Drivers of manpower are mission/capabilities,  configuration and Navy policy. Valid RQMTs are based on having valid inputs. WHO is responsible for making driver decisions? Changes in RQMTs need to be traced back to the source of the WORKLOAD! </a:t>
            </a:r>
          </a:p>
          <a:p>
            <a:r>
              <a:rPr lang="en-US" altLang="en-US" sz="1000"/>
              <a:t>Also manpower policies and the actual determination process can impact requirements.</a:t>
            </a:r>
          </a:p>
          <a:p>
            <a:r>
              <a:rPr lang="en-US" altLang="en-US" sz="1000"/>
              <a:t>NAVMAC collects and analyzes data and determines workload in four categories:</a:t>
            </a:r>
          </a:p>
          <a:p>
            <a:r>
              <a:rPr lang="en-US" altLang="en-US" sz="1000"/>
              <a:t>--  Operational Manning (OM) - Watch Stations</a:t>
            </a:r>
          </a:p>
          <a:p>
            <a:r>
              <a:rPr lang="en-US" altLang="en-US" sz="1000"/>
              <a:t>   Maintenance -Planned, Corrective and Facilities Maintenance	</a:t>
            </a:r>
          </a:p>
          <a:p>
            <a:r>
              <a:rPr lang="en-US" altLang="en-US" sz="1000"/>
              <a:t>   Own Unit Support (OUS) - Admin &amp; Support functions</a:t>
            </a:r>
          </a:p>
          <a:p>
            <a:r>
              <a:rPr lang="en-US" altLang="en-US" sz="1000"/>
              <a:t>  Directed Requirements - Driven by special programs (CMC) in the Navy. </a:t>
            </a:r>
          </a:p>
          <a:p>
            <a:r>
              <a:rPr lang="en-US" altLang="en-US" sz="1000"/>
              <a:t>SMD/NMRS Factors controlled by NAVMAC </a:t>
            </a:r>
          </a:p>
          <a:p>
            <a:pPr lvl="1"/>
            <a:r>
              <a:rPr lang="en-US" altLang="en-US" sz="1000"/>
              <a:t>PM/CM ratio: Although we plan to start using OARS database</a:t>
            </a:r>
          </a:p>
          <a:p>
            <a:pPr lvl="1"/>
            <a:r>
              <a:rPr lang="en-US" altLang="en-US" sz="1000"/>
              <a:t>Allowances: efficiency factors determined using industrial engineering methodology</a:t>
            </a:r>
          </a:p>
          <a:p>
            <a:pPr lvl="1"/>
            <a:r>
              <a:rPr lang="en-US" altLang="en-US" sz="1000"/>
              <a:t>Paygrade Distribution Table: N13 also plays</a:t>
            </a:r>
          </a:p>
          <a:p>
            <a:r>
              <a:rPr lang="en-US" altLang="en-US" sz="1000"/>
              <a:t>Evolutions: N7, TYCOMS, N1 (Flight Quarters, MIO, UNREP, VERTREP, Sea and Anchor)</a:t>
            </a:r>
          </a:p>
          <a:p>
            <a:r>
              <a:rPr lang="en-US" altLang="en-US" sz="1000"/>
              <a:t>The CNO’s Navy Standard Workweek Afloat (net of 70 Hrs productive time) is applied</a:t>
            </a:r>
          </a:p>
          <a:p>
            <a:r>
              <a:rPr lang="en-US" altLang="en-US" sz="1000"/>
              <a:t>  This data is optimized by various algorithms, which produces the requirements. </a:t>
            </a:r>
          </a:p>
          <a:p>
            <a:r>
              <a:rPr lang="en-US" altLang="en-US" sz="1000"/>
              <a:t>Special Projects - Use same process, but change workload drivers to reflect workload not approved by current policy. (inport workload/Condition IIIa-ROC/POE)</a:t>
            </a:r>
          </a:p>
          <a:p>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53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556BCEB2-1A14-415E-B48E-876C9E098352}" type="slidenum">
              <a:rPr lang="en-US" altLang="en-US" sz="1200">
                <a:solidFill>
                  <a:srgbClr val="000000"/>
                </a:solidFill>
                <a:latin typeface="Times New Roman" panose="02020603050405020304" pitchFamily="18" charset="0"/>
              </a:rPr>
              <a:pPr algn="r"/>
              <a:t>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30F9DAD1-1F87-4CED-A116-F2BD3C405965}" type="slidenum">
              <a:rPr lang="en-US" altLang="en-US" sz="1200">
                <a:latin typeface="Times New Roman" panose="02020603050405020304" pitchFamily="18" charset="0"/>
              </a:rPr>
              <a:pPr algn="r"/>
              <a:t>7</a:t>
            </a:fld>
            <a:endParaRPr lang="en-US" altLang="en-US" sz="1200">
              <a:latin typeface="Times New Roman" panose="02020603050405020304" pitchFamily="18" charset="0"/>
            </a:endParaRPr>
          </a:p>
        </p:txBody>
      </p:sp>
      <p:sp>
        <p:nvSpPr>
          <p:cNvPr id="17411" name="Rectangle 2"/>
          <p:cNvSpPr>
            <a:spLocks noGrp="1" noChangeArrowheads="1"/>
          </p:cNvSpPr>
          <p:nvPr>
            <p:ph type="body" idx="1"/>
          </p:nvPr>
        </p:nvSpPr>
        <p:spPr>
          <a:xfrm>
            <a:off x="457200" y="4416425"/>
            <a:ext cx="6102350" cy="7286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2" tIns="49448" rIns="94112" bIns="49448"/>
          <a:lstStyle/>
          <a:p>
            <a:r>
              <a:rPr lang="en-US" altLang="en-US" sz="1800"/>
              <a:t>This portion of the brief will cover the basics of manpower development.</a:t>
            </a:r>
          </a:p>
        </p:txBody>
      </p:sp>
      <p:sp>
        <p:nvSpPr>
          <p:cNvPr id="17412" name="Rectangle 3"/>
          <p:cNvSpPr>
            <a:spLocks noGrp="1" noRot="1" noChangeAspect="1" noChangeArrowheads="1" noTextEdit="1"/>
          </p:cNvSpPr>
          <p:nvPr>
            <p:ph type="sldImg"/>
          </p:nvPr>
        </p:nvSpPr>
        <p:spPr>
          <a:xfrm>
            <a:off x="1317625" y="822325"/>
            <a:ext cx="4338638" cy="3254375"/>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B5FE7D07-1547-4ABF-B0B6-E207D28B6C09}" type="slidenum">
              <a:rPr lang="en-US" altLang="en-US" sz="1200">
                <a:latin typeface="Times New Roman" panose="02020603050405020304" pitchFamily="18" charset="0"/>
              </a:rPr>
              <a:pPr algn="r"/>
              <a:t>8</a:t>
            </a:fld>
            <a:endParaRPr lang="en-US" altLang="en-US" sz="1200">
              <a:latin typeface="Times New Roman" panose="02020603050405020304" pitchFamily="18" charset="0"/>
            </a:endParaRPr>
          </a:p>
        </p:txBody>
      </p:sp>
      <p:sp>
        <p:nvSpPr>
          <p:cNvPr id="19459" name="Rectangle 3074"/>
          <p:cNvSpPr>
            <a:spLocks noGrp="1" noChangeArrowheads="1"/>
          </p:cNvSpPr>
          <p:nvPr>
            <p:ph type="body" idx="1"/>
          </p:nvPr>
        </p:nvSpPr>
        <p:spPr>
          <a:xfrm>
            <a:off x="228600" y="4224338"/>
            <a:ext cx="64071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2000"/>
              <a:t> </a:t>
            </a:r>
            <a:r>
              <a:rPr lang="en-US" altLang="en-US" sz="1500"/>
              <a:t>The ROC/POE defines the scenario that will be used for manpower determination.  Current ROC/POEs are written to support forward deployed operations with increased tensions.  This means that attack is possible, imminent, or present depending on the Condition of Readiness.  Most ROC/POEs also call for a ship to be able to defend itself against popup threats using limited weapons systems during Condition III.  These same ROC/POEs also call for the ship to perform it’s normal underway maintenance, support, and administrative functions during Condition III.  The ROC/POE also calls for 8 hours of rest per day per man as per the Standard Navy Work Week.  Title 10 requires the Navy to base it’s manpower on a warfare environment.  It is up to Navy leadership to interpret Title 10 and articulate it in the ROC/POE.  In recent years, ships have been tasked with performing missions not contained in their ROC/POE’s.  This is expected to happen on an infrequent basis, but when this happens as a matter of routine operations, the ROC/POE should be changed.  A good example of this is the NRF FFG.  The FFG ROC/POE states that an NRF FFG will not get underway for more than 10 consecutive days and that it will not deploy without augmentation from the reserves.  This class of ship is routinely deployed without reserve augmentation and is not manned to support sustained operations.  As long as this class of ship is going to deploy on a routine basis, the ROC/POE should be changed and sufficient manpower allocated to support the mission.</a:t>
            </a:r>
            <a:endParaRPr lang="en-US" altLang="en-US" sz="1400"/>
          </a:p>
        </p:txBody>
      </p:sp>
      <p:sp>
        <p:nvSpPr>
          <p:cNvPr id="19460" name="Rectangle 3075"/>
          <p:cNvSpPr>
            <a:spLocks noGrp="1" noRot="1" noChangeAspect="1" noChangeArrowheads="1" noTextEdit="1"/>
          </p:cNvSpPr>
          <p:nvPr>
            <p:ph type="sldImg"/>
          </p:nvPr>
        </p:nvSpPr>
        <p:spPr>
          <a:xfrm>
            <a:off x="1022350" y="574675"/>
            <a:ext cx="4973638" cy="3732213"/>
          </a:xfrm>
          <a:ln w="12700" cap="flat">
            <a:solidFill>
              <a:schemeClr val="tx1"/>
            </a:solidFill>
          </a:ln>
        </p:spPr>
      </p:sp>
      <p:sp>
        <p:nvSpPr>
          <p:cNvPr id="19461" name="Rectangle 3076"/>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2000">
                <a:latin typeface="Times New Roman" panose="02020603050405020304" pitchFamily="18"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ctr" defTabSz="930275">
              <a:defRPr sz="2400">
                <a:solidFill>
                  <a:schemeClr val="tx1"/>
                </a:solidFill>
                <a:latin typeface="Arial" panose="020B0604020202020204" pitchFamily="34" charset="0"/>
              </a:defRPr>
            </a:lvl1pPr>
            <a:lvl2pPr marL="746125" indent="-285750" algn="ctr" defTabSz="930275">
              <a:defRPr sz="2400">
                <a:solidFill>
                  <a:schemeClr val="tx1"/>
                </a:solidFill>
                <a:latin typeface="Arial" panose="020B0604020202020204" pitchFamily="34" charset="0"/>
              </a:defRPr>
            </a:lvl2pPr>
            <a:lvl3pPr marL="1147763" indent="-228600" algn="ctr" defTabSz="930275">
              <a:defRPr sz="2400">
                <a:solidFill>
                  <a:schemeClr val="tx1"/>
                </a:solidFill>
                <a:latin typeface="Arial" panose="020B0604020202020204" pitchFamily="34" charset="0"/>
              </a:defRPr>
            </a:lvl3pPr>
            <a:lvl4pPr marL="1606550" indent="-228600" algn="ctr" defTabSz="930275">
              <a:defRPr sz="2400">
                <a:solidFill>
                  <a:schemeClr val="tx1"/>
                </a:solidFill>
                <a:latin typeface="Arial" panose="020B0604020202020204" pitchFamily="34" charset="0"/>
              </a:defRPr>
            </a:lvl4pPr>
            <a:lvl5pPr marL="2066925" indent="-228600" algn="ctr" defTabSz="930275">
              <a:defRPr sz="2400">
                <a:solidFill>
                  <a:schemeClr val="tx1"/>
                </a:solidFill>
                <a:latin typeface="Arial" panose="020B0604020202020204" pitchFamily="34" charset="0"/>
              </a:defRPr>
            </a:lvl5pPr>
            <a:lvl6pPr marL="2524125" indent="-228600" algn="ctr" defTabSz="930275" eaLnBrk="0" fontAlgn="base" hangingPunct="0">
              <a:spcBef>
                <a:spcPct val="0"/>
              </a:spcBef>
              <a:spcAft>
                <a:spcPct val="0"/>
              </a:spcAft>
              <a:defRPr sz="2400">
                <a:solidFill>
                  <a:schemeClr val="tx1"/>
                </a:solidFill>
                <a:latin typeface="Arial" panose="020B0604020202020204" pitchFamily="34" charset="0"/>
              </a:defRPr>
            </a:lvl6pPr>
            <a:lvl7pPr marL="2981325" indent="-228600" algn="ctr" defTabSz="930275" eaLnBrk="0" fontAlgn="base" hangingPunct="0">
              <a:spcBef>
                <a:spcPct val="0"/>
              </a:spcBef>
              <a:spcAft>
                <a:spcPct val="0"/>
              </a:spcAft>
              <a:defRPr sz="2400">
                <a:solidFill>
                  <a:schemeClr val="tx1"/>
                </a:solidFill>
                <a:latin typeface="Arial" panose="020B0604020202020204" pitchFamily="34" charset="0"/>
              </a:defRPr>
            </a:lvl7pPr>
            <a:lvl8pPr marL="3438525" indent="-228600" algn="ctr" defTabSz="930275" eaLnBrk="0" fontAlgn="base" hangingPunct="0">
              <a:spcBef>
                <a:spcPct val="0"/>
              </a:spcBef>
              <a:spcAft>
                <a:spcPct val="0"/>
              </a:spcAft>
              <a:defRPr sz="2400">
                <a:solidFill>
                  <a:schemeClr val="tx1"/>
                </a:solidFill>
                <a:latin typeface="Arial" panose="020B0604020202020204" pitchFamily="34" charset="0"/>
              </a:defRPr>
            </a:lvl8pPr>
            <a:lvl9pPr marL="3895725" indent="-228600" algn="ctr" defTabSz="930275" eaLnBrk="0" fontAlgn="base" hangingPunct="0">
              <a:spcBef>
                <a:spcPct val="0"/>
              </a:spcBef>
              <a:spcAft>
                <a:spcPct val="0"/>
              </a:spcAft>
              <a:defRPr sz="2400">
                <a:solidFill>
                  <a:schemeClr val="tx1"/>
                </a:solidFill>
                <a:latin typeface="Arial" panose="020B0604020202020204" pitchFamily="34" charset="0"/>
              </a:defRPr>
            </a:lvl9pPr>
          </a:lstStyle>
          <a:p>
            <a:pPr algn="r"/>
            <a:fld id="{AA4E6549-F997-4706-9E32-C9825AB83924}" type="slidenum">
              <a:rPr lang="en-US" altLang="en-US" sz="1200">
                <a:latin typeface="Times New Roman" panose="02020603050405020304" pitchFamily="18" charset="0"/>
              </a:rPr>
              <a:pPr algn="r"/>
              <a:t>9</a:t>
            </a:fld>
            <a:endParaRPr lang="en-US" altLang="en-US" sz="1200">
              <a:latin typeface="Times New Roman" panose="02020603050405020304" pitchFamily="18" charset="0"/>
            </a:endParaRPr>
          </a:p>
        </p:txBody>
      </p:sp>
      <p:sp>
        <p:nvSpPr>
          <p:cNvPr id="21507" name="Rectangle 3074"/>
          <p:cNvSpPr>
            <a:spLocks noGrp="1" noChangeArrowheads="1"/>
          </p:cNvSpPr>
          <p:nvPr>
            <p:ph type="body" idx="1"/>
          </p:nvPr>
        </p:nvSpPr>
        <p:spPr>
          <a:xfrm>
            <a:off x="228600" y="4224338"/>
            <a:ext cx="64071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7" tIns="47854" rIns="92517" bIns="47854"/>
          <a:lstStyle/>
          <a:p>
            <a:r>
              <a:rPr lang="en-US" altLang="en-US" sz="2000"/>
              <a:t> </a:t>
            </a:r>
            <a:r>
              <a:rPr lang="en-US" altLang="en-US" sz="1500"/>
              <a:t>The ROC/POE defines the scenario that will be used for manpower determination.  Current ROC/POEs are written to support forward deployed operations with increased tensions.  This means that attack is possible, imminent, or present depending on the Condition of Readiness.  Most ROC/POEs also call for a ship to be able to defend itself against popup threats using limited weapons systems during Condition III.  These same ROC/POEs also call for the ship to perform it’s normal underway maintenance, support, and administrative functions during Condition III.  The ROC/POE also calls for 8 hours of rest per day per man as per the Standard Navy Work Week.  Title 10 requires the Navy to base it’s manpower on a warfare environment.  It is up to Navy leadership to interpret Title 10 and articulate it in the ROC/POE.  In recent years, ships have been tasked with performing missions not contained in their ROC/POE’s.  This is expected to happen on an infrequent basis, but when this happens as a matter of routine operations, the ROC/POE should be changed.  A good example of this is the NRF FFG.  The FFG ROC/POE states that an NRF FFG will not get underway for more than 10 consecutive days and that it will not deploy without augmentation from the reserves.  This class of ship is routinely deployed without reserve augmentation and is not manned to support sustained operations.  As long as this class of ship is going to deploy on a routine basis, the ROC/POE should be changed and sufficient manpower allocated to support the mission.</a:t>
            </a:r>
            <a:endParaRPr lang="en-US" altLang="en-US" sz="1400"/>
          </a:p>
        </p:txBody>
      </p:sp>
      <p:sp>
        <p:nvSpPr>
          <p:cNvPr id="21508" name="Rectangle 3075"/>
          <p:cNvSpPr>
            <a:spLocks noGrp="1" noRot="1" noChangeAspect="1" noChangeArrowheads="1" noTextEdit="1"/>
          </p:cNvSpPr>
          <p:nvPr>
            <p:ph type="sldImg"/>
          </p:nvPr>
        </p:nvSpPr>
        <p:spPr>
          <a:xfrm>
            <a:off x="1022350" y="574675"/>
            <a:ext cx="4973638" cy="3732213"/>
          </a:xfrm>
          <a:ln w="12700" cap="flat">
            <a:solidFill>
              <a:schemeClr val="tx1"/>
            </a:solidFill>
          </a:ln>
        </p:spPr>
      </p:sp>
      <p:sp>
        <p:nvSpPr>
          <p:cNvPr id="21509" name="Rectangle 3076"/>
          <p:cNvSpPr>
            <a:spLocks noChangeArrowheads="1"/>
          </p:cNvSpPr>
          <p:nvPr/>
        </p:nvSpPr>
        <p:spPr bwMode="auto">
          <a:xfrm>
            <a:off x="1087438" y="4570413"/>
            <a:ext cx="51419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83" tIns="46592" rIns="93183" bIns="46592"/>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30000"/>
              </a:spcBef>
            </a:pPr>
            <a:r>
              <a:rPr lang="en-US" altLang="en-US" sz="2000">
                <a:latin typeface="Times New Roman" panose="02020603050405020304"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29"/>
          <p:cNvSpPr>
            <a:spLocks noGrp="1" noChangeArrowheads="1"/>
          </p:cNvSpPr>
          <p:nvPr>
            <p:ph type="sldNum" sz="quarter" idx="10"/>
          </p:nvPr>
        </p:nvSpPr>
        <p:spPr>
          <a:ln/>
        </p:spPr>
        <p:txBody>
          <a:bodyPr/>
          <a:lstStyle>
            <a:lvl1pPr>
              <a:defRPr/>
            </a:lvl1pPr>
          </a:lstStyle>
          <a:p>
            <a:pPr>
              <a:defRPr/>
            </a:pPr>
            <a:fld id="{1C8E84F5-8322-48CD-811A-B334775C9DB3}" type="slidenum">
              <a:rPr lang="en-US" altLang="en-US"/>
              <a:pPr>
                <a:defRPr/>
              </a:pPr>
              <a:t>‹#›</a:t>
            </a:fld>
            <a:endParaRPr lang="en-US" altLang="en-US"/>
          </a:p>
        </p:txBody>
      </p:sp>
    </p:spTree>
    <p:extLst>
      <p:ext uri="{BB962C8B-B14F-4D97-AF65-F5344CB8AC3E}">
        <p14:creationId xmlns:p14="http://schemas.microsoft.com/office/powerpoint/2010/main" val="186792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29"/>
          <p:cNvSpPr>
            <a:spLocks noGrp="1" noChangeArrowheads="1"/>
          </p:cNvSpPr>
          <p:nvPr>
            <p:ph type="sldNum" sz="quarter" idx="10"/>
          </p:nvPr>
        </p:nvSpPr>
        <p:spPr>
          <a:ln/>
        </p:spPr>
        <p:txBody>
          <a:bodyPr/>
          <a:lstStyle>
            <a:lvl1pPr>
              <a:defRPr/>
            </a:lvl1pPr>
          </a:lstStyle>
          <a:p>
            <a:pPr>
              <a:defRPr/>
            </a:pPr>
            <a:fld id="{2BE08DF1-5042-45B5-971B-7C37C922BF14}" type="slidenum">
              <a:rPr lang="en-US" altLang="en-US"/>
              <a:pPr>
                <a:defRPr/>
              </a:pPr>
              <a:t>‹#›</a:t>
            </a:fld>
            <a:endParaRPr lang="en-US" altLang="en-US"/>
          </a:p>
        </p:txBody>
      </p:sp>
    </p:spTree>
    <p:extLst>
      <p:ext uri="{BB962C8B-B14F-4D97-AF65-F5344CB8AC3E}">
        <p14:creationId xmlns:p14="http://schemas.microsoft.com/office/powerpoint/2010/main" val="15962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187325"/>
            <a:ext cx="2124075" cy="5680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87325"/>
            <a:ext cx="6219825" cy="5680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29"/>
          <p:cNvSpPr>
            <a:spLocks noGrp="1" noChangeArrowheads="1"/>
          </p:cNvSpPr>
          <p:nvPr>
            <p:ph type="sldNum" sz="quarter" idx="10"/>
          </p:nvPr>
        </p:nvSpPr>
        <p:spPr>
          <a:ln/>
        </p:spPr>
        <p:txBody>
          <a:bodyPr/>
          <a:lstStyle>
            <a:lvl1pPr>
              <a:defRPr/>
            </a:lvl1pPr>
          </a:lstStyle>
          <a:p>
            <a:pPr>
              <a:defRPr/>
            </a:pPr>
            <a:fld id="{E2CD8417-F0BA-4613-B07D-16290C1925EE}" type="slidenum">
              <a:rPr lang="en-US" altLang="en-US"/>
              <a:pPr>
                <a:defRPr/>
              </a:pPr>
              <a:t>‹#›</a:t>
            </a:fld>
            <a:endParaRPr lang="en-US" altLang="en-US"/>
          </a:p>
        </p:txBody>
      </p:sp>
    </p:spTree>
    <p:extLst>
      <p:ext uri="{BB962C8B-B14F-4D97-AF65-F5344CB8AC3E}">
        <p14:creationId xmlns:p14="http://schemas.microsoft.com/office/powerpoint/2010/main" val="384040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33500" y="187325"/>
            <a:ext cx="7543800" cy="1008063"/>
          </a:xfrm>
        </p:spPr>
        <p:txBody>
          <a:bodyPr/>
          <a:lstStyle/>
          <a:p>
            <a:r>
              <a:rPr lang="en-US"/>
              <a:t>Click to edit Master title style</a:t>
            </a:r>
          </a:p>
        </p:txBody>
      </p:sp>
      <p:sp>
        <p:nvSpPr>
          <p:cNvPr id="3" name="Content Placeholder 2"/>
          <p:cNvSpPr>
            <a:spLocks noGrp="1"/>
          </p:cNvSpPr>
          <p:nvPr>
            <p:ph sz="half" idx="1"/>
          </p:nvPr>
        </p:nvSpPr>
        <p:spPr>
          <a:xfrm>
            <a:off x="381000" y="1981200"/>
            <a:ext cx="84582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4000500"/>
            <a:ext cx="84582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29"/>
          <p:cNvSpPr>
            <a:spLocks noGrp="1" noChangeArrowheads="1"/>
          </p:cNvSpPr>
          <p:nvPr>
            <p:ph type="sldNum" sz="quarter" idx="10"/>
          </p:nvPr>
        </p:nvSpPr>
        <p:spPr>
          <a:ln/>
        </p:spPr>
        <p:txBody>
          <a:bodyPr/>
          <a:lstStyle>
            <a:lvl1pPr>
              <a:defRPr/>
            </a:lvl1pPr>
          </a:lstStyle>
          <a:p>
            <a:pPr>
              <a:defRPr/>
            </a:pPr>
            <a:fld id="{68770695-28F2-4D3E-BFF3-E10DB75A0AD9}" type="slidenum">
              <a:rPr lang="en-US" altLang="en-US"/>
              <a:pPr>
                <a:defRPr/>
              </a:pPr>
              <a:t>‹#›</a:t>
            </a:fld>
            <a:endParaRPr lang="en-US" altLang="en-US"/>
          </a:p>
        </p:txBody>
      </p:sp>
    </p:spTree>
    <p:extLst>
      <p:ext uri="{BB962C8B-B14F-4D97-AF65-F5344CB8AC3E}">
        <p14:creationId xmlns:p14="http://schemas.microsoft.com/office/powerpoint/2010/main" val="2119815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33500" y="187325"/>
            <a:ext cx="7543800" cy="1008063"/>
          </a:xfrm>
        </p:spPr>
        <p:txBody>
          <a:bodyPr/>
          <a:lstStyle/>
          <a:p>
            <a:r>
              <a:rPr lang="en-US"/>
              <a:t>Click to edit Master title style</a:t>
            </a:r>
          </a:p>
        </p:txBody>
      </p:sp>
      <p:sp>
        <p:nvSpPr>
          <p:cNvPr id="3" name="Content Placeholder 2"/>
          <p:cNvSpPr>
            <a:spLocks noGrp="1"/>
          </p:cNvSpPr>
          <p:nvPr>
            <p:ph sz="half" idx="1"/>
          </p:nvPr>
        </p:nvSpPr>
        <p:spPr>
          <a:xfrm>
            <a:off x="381000" y="1981200"/>
            <a:ext cx="4152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81200"/>
            <a:ext cx="4152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29"/>
          <p:cNvSpPr>
            <a:spLocks noGrp="1" noChangeArrowheads="1"/>
          </p:cNvSpPr>
          <p:nvPr>
            <p:ph type="sldNum" sz="quarter" idx="10"/>
          </p:nvPr>
        </p:nvSpPr>
        <p:spPr>
          <a:ln/>
        </p:spPr>
        <p:txBody>
          <a:bodyPr/>
          <a:lstStyle>
            <a:lvl1pPr>
              <a:defRPr/>
            </a:lvl1pPr>
          </a:lstStyle>
          <a:p>
            <a:pPr>
              <a:defRPr/>
            </a:pPr>
            <a:fld id="{46D8CB07-5E15-4226-85F6-F0E7EDC8DAFD}" type="slidenum">
              <a:rPr lang="en-US" altLang="en-US"/>
              <a:pPr>
                <a:defRPr/>
              </a:pPr>
              <a:t>‹#›</a:t>
            </a:fld>
            <a:endParaRPr lang="en-US" altLang="en-US"/>
          </a:p>
        </p:txBody>
      </p:sp>
    </p:spTree>
    <p:extLst>
      <p:ext uri="{BB962C8B-B14F-4D97-AF65-F5344CB8AC3E}">
        <p14:creationId xmlns:p14="http://schemas.microsoft.com/office/powerpoint/2010/main" val="108938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29"/>
          <p:cNvSpPr>
            <a:spLocks noGrp="1" noChangeArrowheads="1"/>
          </p:cNvSpPr>
          <p:nvPr>
            <p:ph type="sldNum" sz="quarter" idx="10"/>
          </p:nvPr>
        </p:nvSpPr>
        <p:spPr>
          <a:ln/>
        </p:spPr>
        <p:txBody>
          <a:bodyPr/>
          <a:lstStyle>
            <a:lvl1pPr>
              <a:defRPr/>
            </a:lvl1pPr>
          </a:lstStyle>
          <a:p>
            <a:pPr>
              <a:defRPr/>
            </a:pPr>
            <a:fld id="{2FD4C162-2C86-4D81-B13A-C81A21572A47}" type="slidenum">
              <a:rPr lang="en-US" altLang="en-US"/>
              <a:pPr>
                <a:defRPr/>
              </a:pPr>
              <a:t>‹#›</a:t>
            </a:fld>
            <a:endParaRPr lang="en-US" altLang="en-US"/>
          </a:p>
        </p:txBody>
      </p:sp>
    </p:spTree>
    <p:extLst>
      <p:ext uri="{BB962C8B-B14F-4D97-AF65-F5344CB8AC3E}">
        <p14:creationId xmlns:p14="http://schemas.microsoft.com/office/powerpoint/2010/main" val="295992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29"/>
          <p:cNvSpPr>
            <a:spLocks noGrp="1" noChangeArrowheads="1"/>
          </p:cNvSpPr>
          <p:nvPr>
            <p:ph type="sldNum" sz="quarter" idx="10"/>
          </p:nvPr>
        </p:nvSpPr>
        <p:spPr>
          <a:ln/>
        </p:spPr>
        <p:txBody>
          <a:bodyPr/>
          <a:lstStyle>
            <a:lvl1pPr>
              <a:defRPr/>
            </a:lvl1pPr>
          </a:lstStyle>
          <a:p>
            <a:pPr>
              <a:defRPr/>
            </a:pPr>
            <a:fld id="{741A2722-23D5-4A38-B6AB-77EEE387B102}" type="slidenum">
              <a:rPr lang="en-US" altLang="en-US"/>
              <a:pPr>
                <a:defRPr/>
              </a:pPr>
              <a:t>‹#›</a:t>
            </a:fld>
            <a:endParaRPr lang="en-US" altLang="en-US"/>
          </a:p>
        </p:txBody>
      </p:sp>
    </p:spTree>
    <p:extLst>
      <p:ext uri="{BB962C8B-B14F-4D97-AF65-F5344CB8AC3E}">
        <p14:creationId xmlns:p14="http://schemas.microsoft.com/office/powerpoint/2010/main" val="148284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981200"/>
            <a:ext cx="4152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81200"/>
            <a:ext cx="4152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29"/>
          <p:cNvSpPr>
            <a:spLocks noGrp="1" noChangeArrowheads="1"/>
          </p:cNvSpPr>
          <p:nvPr>
            <p:ph type="sldNum" sz="quarter" idx="10"/>
          </p:nvPr>
        </p:nvSpPr>
        <p:spPr>
          <a:ln/>
        </p:spPr>
        <p:txBody>
          <a:bodyPr/>
          <a:lstStyle>
            <a:lvl1pPr>
              <a:defRPr/>
            </a:lvl1pPr>
          </a:lstStyle>
          <a:p>
            <a:pPr>
              <a:defRPr/>
            </a:pPr>
            <a:fld id="{4F2BBB3A-3181-47DA-A035-8DD0D8D0D2BA}" type="slidenum">
              <a:rPr lang="en-US" altLang="en-US"/>
              <a:pPr>
                <a:defRPr/>
              </a:pPr>
              <a:t>‹#›</a:t>
            </a:fld>
            <a:endParaRPr lang="en-US" altLang="en-US"/>
          </a:p>
        </p:txBody>
      </p:sp>
    </p:spTree>
    <p:extLst>
      <p:ext uri="{BB962C8B-B14F-4D97-AF65-F5344CB8AC3E}">
        <p14:creationId xmlns:p14="http://schemas.microsoft.com/office/powerpoint/2010/main" val="353815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29"/>
          <p:cNvSpPr>
            <a:spLocks noGrp="1" noChangeArrowheads="1"/>
          </p:cNvSpPr>
          <p:nvPr>
            <p:ph type="sldNum" sz="quarter" idx="10"/>
          </p:nvPr>
        </p:nvSpPr>
        <p:spPr>
          <a:ln/>
        </p:spPr>
        <p:txBody>
          <a:bodyPr/>
          <a:lstStyle>
            <a:lvl1pPr>
              <a:defRPr/>
            </a:lvl1pPr>
          </a:lstStyle>
          <a:p>
            <a:pPr>
              <a:defRPr/>
            </a:pPr>
            <a:fld id="{CBCE29E0-F054-4E68-9095-32A359E88D5A}" type="slidenum">
              <a:rPr lang="en-US" altLang="en-US"/>
              <a:pPr>
                <a:defRPr/>
              </a:pPr>
              <a:t>‹#›</a:t>
            </a:fld>
            <a:endParaRPr lang="en-US" altLang="en-US"/>
          </a:p>
        </p:txBody>
      </p:sp>
    </p:spTree>
    <p:extLst>
      <p:ext uri="{BB962C8B-B14F-4D97-AF65-F5344CB8AC3E}">
        <p14:creationId xmlns:p14="http://schemas.microsoft.com/office/powerpoint/2010/main" val="418905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29"/>
          <p:cNvSpPr>
            <a:spLocks noGrp="1" noChangeArrowheads="1"/>
          </p:cNvSpPr>
          <p:nvPr>
            <p:ph type="sldNum" sz="quarter" idx="10"/>
          </p:nvPr>
        </p:nvSpPr>
        <p:spPr>
          <a:ln/>
        </p:spPr>
        <p:txBody>
          <a:bodyPr/>
          <a:lstStyle>
            <a:lvl1pPr>
              <a:defRPr/>
            </a:lvl1pPr>
          </a:lstStyle>
          <a:p>
            <a:pPr>
              <a:defRPr/>
            </a:pPr>
            <a:fld id="{513DD24A-DD2C-4551-9955-2998AC9EB43A}" type="slidenum">
              <a:rPr lang="en-US" altLang="en-US"/>
              <a:pPr>
                <a:defRPr/>
              </a:pPr>
              <a:t>‹#›</a:t>
            </a:fld>
            <a:endParaRPr lang="en-US" altLang="en-US"/>
          </a:p>
        </p:txBody>
      </p:sp>
    </p:spTree>
    <p:extLst>
      <p:ext uri="{BB962C8B-B14F-4D97-AF65-F5344CB8AC3E}">
        <p14:creationId xmlns:p14="http://schemas.microsoft.com/office/powerpoint/2010/main" val="229264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29"/>
          <p:cNvSpPr>
            <a:spLocks noGrp="1" noChangeArrowheads="1"/>
          </p:cNvSpPr>
          <p:nvPr>
            <p:ph type="sldNum" sz="quarter" idx="10"/>
          </p:nvPr>
        </p:nvSpPr>
        <p:spPr>
          <a:ln/>
        </p:spPr>
        <p:txBody>
          <a:bodyPr/>
          <a:lstStyle>
            <a:lvl1pPr>
              <a:defRPr/>
            </a:lvl1pPr>
          </a:lstStyle>
          <a:p>
            <a:pPr>
              <a:defRPr/>
            </a:pPr>
            <a:fld id="{01187F84-9A20-4236-9F9E-6E6298B9A88E}" type="slidenum">
              <a:rPr lang="en-US" altLang="en-US"/>
              <a:pPr>
                <a:defRPr/>
              </a:pPr>
              <a:t>‹#›</a:t>
            </a:fld>
            <a:endParaRPr lang="en-US" altLang="en-US"/>
          </a:p>
        </p:txBody>
      </p:sp>
    </p:spTree>
    <p:extLst>
      <p:ext uri="{BB962C8B-B14F-4D97-AF65-F5344CB8AC3E}">
        <p14:creationId xmlns:p14="http://schemas.microsoft.com/office/powerpoint/2010/main" val="73331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29"/>
          <p:cNvSpPr>
            <a:spLocks noGrp="1" noChangeArrowheads="1"/>
          </p:cNvSpPr>
          <p:nvPr>
            <p:ph type="sldNum" sz="quarter" idx="10"/>
          </p:nvPr>
        </p:nvSpPr>
        <p:spPr>
          <a:ln/>
        </p:spPr>
        <p:txBody>
          <a:bodyPr/>
          <a:lstStyle>
            <a:lvl1pPr>
              <a:defRPr/>
            </a:lvl1pPr>
          </a:lstStyle>
          <a:p>
            <a:pPr>
              <a:defRPr/>
            </a:pPr>
            <a:fld id="{35088116-BAE1-4074-B173-9DB49A664072}" type="slidenum">
              <a:rPr lang="en-US" altLang="en-US"/>
              <a:pPr>
                <a:defRPr/>
              </a:pPr>
              <a:t>‹#›</a:t>
            </a:fld>
            <a:endParaRPr lang="en-US" altLang="en-US"/>
          </a:p>
        </p:txBody>
      </p:sp>
    </p:spTree>
    <p:extLst>
      <p:ext uri="{BB962C8B-B14F-4D97-AF65-F5344CB8AC3E}">
        <p14:creationId xmlns:p14="http://schemas.microsoft.com/office/powerpoint/2010/main" val="194370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29"/>
          <p:cNvSpPr>
            <a:spLocks noGrp="1" noChangeArrowheads="1"/>
          </p:cNvSpPr>
          <p:nvPr>
            <p:ph type="sldNum" sz="quarter" idx="10"/>
          </p:nvPr>
        </p:nvSpPr>
        <p:spPr>
          <a:ln/>
        </p:spPr>
        <p:txBody>
          <a:bodyPr/>
          <a:lstStyle>
            <a:lvl1pPr>
              <a:defRPr/>
            </a:lvl1pPr>
          </a:lstStyle>
          <a:p>
            <a:pPr>
              <a:defRPr/>
            </a:pPr>
            <a:fld id="{21A48B23-C87B-4879-AA74-6B76EDF00FE2}" type="slidenum">
              <a:rPr lang="en-US" altLang="en-US"/>
              <a:pPr>
                <a:defRPr/>
              </a:pPr>
              <a:t>‹#›</a:t>
            </a:fld>
            <a:endParaRPr lang="en-US" altLang="en-US"/>
          </a:p>
        </p:txBody>
      </p:sp>
    </p:spTree>
    <p:extLst>
      <p:ext uri="{BB962C8B-B14F-4D97-AF65-F5344CB8AC3E}">
        <p14:creationId xmlns:p14="http://schemas.microsoft.com/office/powerpoint/2010/main" val="261150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300163"/>
            <a:ext cx="8909050" cy="141287"/>
            <a:chOff x="4" y="957"/>
            <a:chExt cx="5250" cy="182"/>
          </a:xfrm>
        </p:grpSpPr>
        <p:grpSp>
          <p:nvGrpSpPr>
            <p:cNvPr id="1031" name="Group 3"/>
            <p:cNvGrpSpPr>
              <a:grpSpLocks/>
            </p:cNvGrpSpPr>
            <p:nvPr/>
          </p:nvGrpSpPr>
          <p:grpSpPr bwMode="auto">
            <a:xfrm>
              <a:off x="5022" y="957"/>
              <a:ext cx="232" cy="181"/>
              <a:chOff x="5022" y="957"/>
              <a:chExt cx="232" cy="181"/>
            </a:xfrm>
          </p:grpSpPr>
          <p:sp>
            <p:nvSpPr>
              <p:cNvPr id="1043" name="Rectangle 4"/>
              <p:cNvSpPr>
                <a:spLocks noChangeArrowheads="1"/>
              </p:cNvSpPr>
              <p:nvPr/>
            </p:nvSpPr>
            <p:spPr bwMode="auto">
              <a:xfrm>
                <a:off x="5232" y="957"/>
                <a:ext cx="22"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44" name="Rectangle 5"/>
              <p:cNvSpPr>
                <a:spLocks noChangeArrowheads="1"/>
              </p:cNvSpPr>
              <p:nvPr/>
            </p:nvSpPr>
            <p:spPr bwMode="auto">
              <a:xfrm>
                <a:off x="5138" y="957"/>
                <a:ext cx="52"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45" name="Rectangle 6"/>
              <p:cNvSpPr>
                <a:spLocks noChangeArrowheads="1"/>
              </p:cNvSpPr>
              <p:nvPr/>
            </p:nvSpPr>
            <p:spPr bwMode="auto">
              <a:xfrm>
                <a:off x="5022" y="957"/>
                <a:ext cx="62"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grpSp>
        <p:grpSp>
          <p:nvGrpSpPr>
            <p:cNvPr id="1032" name="Group 7"/>
            <p:cNvGrpSpPr>
              <a:grpSpLocks/>
            </p:cNvGrpSpPr>
            <p:nvPr/>
          </p:nvGrpSpPr>
          <p:grpSpPr bwMode="auto">
            <a:xfrm>
              <a:off x="4654" y="957"/>
              <a:ext cx="316" cy="181"/>
              <a:chOff x="4654" y="957"/>
              <a:chExt cx="316" cy="181"/>
            </a:xfrm>
          </p:grpSpPr>
          <p:sp>
            <p:nvSpPr>
              <p:cNvPr id="1041" name="Rectangle 8"/>
              <p:cNvSpPr>
                <a:spLocks noChangeArrowheads="1"/>
              </p:cNvSpPr>
              <p:nvPr/>
            </p:nvSpPr>
            <p:spPr bwMode="auto">
              <a:xfrm>
                <a:off x="4852" y="957"/>
                <a:ext cx="118"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42" name="Rectangle 9"/>
              <p:cNvSpPr>
                <a:spLocks noChangeArrowheads="1"/>
              </p:cNvSpPr>
              <p:nvPr/>
            </p:nvSpPr>
            <p:spPr bwMode="auto">
              <a:xfrm>
                <a:off x="4654" y="957"/>
                <a:ext cx="146"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grpSp>
        <p:grpSp>
          <p:nvGrpSpPr>
            <p:cNvPr id="1033" name="Group 10"/>
            <p:cNvGrpSpPr>
              <a:grpSpLocks/>
            </p:cNvGrpSpPr>
            <p:nvPr/>
          </p:nvGrpSpPr>
          <p:grpSpPr bwMode="auto">
            <a:xfrm>
              <a:off x="4" y="957"/>
              <a:ext cx="4599" cy="182"/>
              <a:chOff x="4" y="957"/>
              <a:chExt cx="4599" cy="182"/>
            </a:xfrm>
          </p:grpSpPr>
          <p:sp>
            <p:nvSpPr>
              <p:cNvPr id="1034" name="Rectangle 11"/>
              <p:cNvSpPr>
                <a:spLocks noChangeArrowheads="1"/>
              </p:cNvSpPr>
              <p:nvPr/>
            </p:nvSpPr>
            <p:spPr bwMode="auto">
              <a:xfrm>
                <a:off x="4422" y="957"/>
                <a:ext cx="181"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35" name="Rectangle 12"/>
              <p:cNvSpPr>
                <a:spLocks noChangeArrowheads="1"/>
              </p:cNvSpPr>
              <p:nvPr/>
            </p:nvSpPr>
            <p:spPr bwMode="auto">
              <a:xfrm>
                <a:off x="4159" y="957"/>
                <a:ext cx="210"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36" name="Rectangle 13"/>
              <p:cNvSpPr>
                <a:spLocks noChangeArrowheads="1"/>
              </p:cNvSpPr>
              <p:nvPr/>
            </p:nvSpPr>
            <p:spPr bwMode="auto">
              <a:xfrm>
                <a:off x="3868" y="957"/>
                <a:ext cx="242"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37" name="Rectangle 14"/>
              <p:cNvSpPr>
                <a:spLocks noChangeArrowheads="1"/>
              </p:cNvSpPr>
              <p:nvPr/>
            </p:nvSpPr>
            <p:spPr bwMode="auto">
              <a:xfrm>
                <a:off x="3542" y="957"/>
                <a:ext cx="276"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38" name="Rectangle 15"/>
              <p:cNvSpPr>
                <a:spLocks noChangeArrowheads="1"/>
              </p:cNvSpPr>
              <p:nvPr/>
            </p:nvSpPr>
            <p:spPr bwMode="auto">
              <a:xfrm>
                <a:off x="3187" y="957"/>
                <a:ext cx="306"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39" name="Rectangle 16"/>
              <p:cNvSpPr>
                <a:spLocks noChangeArrowheads="1"/>
              </p:cNvSpPr>
              <p:nvPr/>
            </p:nvSpPr>
            <p:spPr bwMode="auto">
              <a:xfrm>
                <a:off x="2802" y="957"/>
                <a:ext cx="337"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sp>
            <p:nvSpPr>
              <p:cNvPr id="1040" name="Rectangle 17"/>
              <p:cNvSpPr>
                <a:spLocks noChangeArrowheads="1"/>
              </p:cNvSpPr>
              <p:nvPr/>
            </p:nvSpPr>
            <p:spPr bwMode="auto">
              <a:xfrm>
                <a:off x="4" y="957"/>
                <a:ext cx="2748" cy="182"/>
              </a:xfrm>
              <a:prstGeom prst="rect">
                <a:avLst/>
              </a:prstGeom>
              <a:gradFill rotWithShape="0">
                <a:gsLst>
                  <a:gs pos="0">
                    <a:srgbClr val="0000FF"/>
                  </a:gs>
                  <a:gs pos="100000">
                    <a:srgbClr val="000076"/>
                  </a:gs>
                </a:gsLst>
                <a:lin ang="5400000" scaled="1"/>
              </a:gradFill>
              <a:ln w="12700">
                <a:solidFill>
                  <a:srgbClr val="0000FF"/>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defRPr/>
                </a:pPr>
                <a:endParaRPr lang="en-US" altLang="en-US"/>
              </a:p>
            </p:txBody>
          </p:sp>
        </p:grpSp>
      </p:grpSp>
      <p:sp>
        <p:nvSpPr>
          <p:cNvPr id="1027" name="Rectangle 18"/>
          <p:cNvSpPr>
            <a:spLocks noGrp="1" noChangeArrowheads="1"/>
          </p:cNvSpPr>
          <p:nvPr>
            <p:ph type="title"/>
          </p:nvPr>
        </p:nvSpPr>
        <p:spPr bwMode="auto">
          <a:xfrm>
            <a:off x="1333500" y="187325"/>
            <a:ext cx="7543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8" name="Rectangle 19"/>
          <p:cNvSpPr>
            <a:spLocks noGrp="1" noChangeArrowheads="1"/>
          </p:cNvSpPr>
          <p:nvPr>
            <p:ph type="body" idx="1"/>
          </p:nvPr>
        </p:nvSpPr>
        <p:spPr bwMode="auto">
          <a:xfrm>
            <a:off x="381000" y="1981200"/>
            <a:ext cx="845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701" name="Rectangle 629"/>
          <p:cNvSpPr>
            <a:spLocks noGrp="1" noChangeArrowheads="1"/>
          </p:cNvSpPr>
          <p:nvPr>
            <p:ph type="sldNum" sz="quarter" idx="4"/>
          </p:nvPr>
        </p:nvSpPr>
        <p:spPr bwMode="auto">
          <a:xfrm>
            <a:off x="7045325" y="62595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EA8E092-37EA-452F-B650-805E9F15E411}" type="slidenum">
              <a:rPr lang="en-US" altLang="en-US"/>
              <a:pPr>
                <a:defRPr/>
              </a:pPr>
              <a:t>‹#›</a:t>
            </a:fld>
            <a:endParaRPr lang="en-US" altLang="en-US"/>
          </a:p>
        </p:txBody>
      </p:sp>
      <p:pic>
        <p:nvPicPr>
          <p:cNvPr id="1030" name="Picture 21" descr="NAVMAC APPROVED 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563" y="55563"/>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r" rtl="0" eaLnBrk="0" fontAlgn="base" hangingPunct="0">
        <a:spcBef>
          <a:spcPct val="0"/>
        </a:spcBef>
        <a:spcAft>
          <a:spcPct val="0"/>
        </a:spcAft>
        <a:defRPr sz="4400" b="1">
          <a:solidFill>
            <a:srgbClr val="FF3300"/>
          </a:solidFill>
          <a:latin typeface="+mj-lt"/>
          <a:ea typeface="+mj-ea"/>
          <a:cs typeface="+mj-cs"/>
        </a:defRPr>
      </a:lvl1pPr>
      <a:lvl2pPr algn="r" rtl="0" eaLnBrk="0" fontAlgn="base" hangingPunct="0">
        <a:spcBef>
          <a:spcPct val="0"/>
        </a:spcBef>
        <a:spcAft>
          <a:spcPct val="0"/>
        </a:spcAft>
        <a:defRPr sz="4400" b="1">
          <a:solidFill>
            <a:srgbClr val="FF3300"/>
          </a:solidFill>
          <a:latin typeface="Times New Roman" pitchFamily="18" charset="0"/>
        </a:defRPr>
      </a:lvl2pPr>
      <a:lvl3pPr algn="r" rtl="0" eaLnBrk="0" fontAlgn="base" hangingPunct="0">
        <a:spcBef>
          <a:spcPct val="0"/>
        </a:spcBef>
        <a:spcAft>
          <a:spcPct val="0"/>
        </a:spcAft>
        <a:defRPr sz="4400" b="1">
          <a:solidFill>
            <a:srgbClr val="FF3300"/>
          </a:solidFill>
          <a:latin typeface="Times New Roman" pitchFamily="18" charset="0"/>
        </a:defRPr>
      </a:lvl3pPr>
      <a:lvl4pPr algn="r" rtl="0" eaLnBrk="0" fontAlgn="base" hangingPunct="0">
        <a:spcBef>
          <a:spcPct val="0"/>
        </a:spcBef>
        <a:spcAft>
          <a:spcPct val="0"/>
        </a:spcAft>
        <a:defRPr sz="4400" b="1">
          <a:solidFill>
            <a:srgbClr val="FF3300"/>
          </a:solidFill>
          <a:latin typeface="Times New Roman" pitchFamily="18" charset="0"/>
        </a:defRPr>
      </a:lvl4pPr>
      <a:lvl5pPr algn="r" rtl="0" eaLnBrk="0" fontAlgn="base" hangingPunct="0">
        <a:spcBef>
          <a:spcPct val="0"/>
        </a:spcBef>
        <a:spcAft>
          <a:spcPct val="0"/>
        </a:spcAft>
        <a:defRPr sz="4400" b="1">
          <a:solidFill>
            <a:srgbClr val="FF3300"/>
          </a:solidFill>
          <a:latin typeface="Times New Roman" pitchFamily="18" charset="0"/>
        </a:defRPr>
      </a:lvl5pPr>
      <a:lvl6pPr marL="457200" algn="r" rtl="0" eaLnBrk="0" fontAlgn="base" hangingPunct="0">
        <a:spcBef>
          <a:spcPct val="0"/>
        </a:spcBef>
        <a:spcAft>
          <a:spcPct val="0"/>
        </a:spcAft>
        <a:defRPr sz="4400" b="1">
          <a:solidFill>
            <a:srgbClr val="FF3300"/>
          </a:solidFill>
          <a:latin typeface="Times New Roman" pitchFamily="18" charset="0"/>
        </a:defRPr>
      </a:lvl6pPr>
      <a:lvl7pPr marL="914400" algn="r" rtl="0" eaLnBrk="0" fontAlgn="base" hangingPunct="0">
        <a:spcBef>
          <a:spcPct val="0"/>
        </a:spcBef>
        <a:spcAft>
          <a:spcPct val="0"/>
        </a:spcAft>
        <a:defRPr sz="4400" b="1">
          <a:solidFill>
            <a:srgbClr val="FF3300"/>
          </a:solidFill>
          <a:latin typeface="Times New Roman" pitchFamily="18" charset="0"/>
        </a:defRPr>
      </a:lvl7pPr>
      <a:lvl8pPr marL="1371600" algn="r" rtl="0" eaLnBrk="0" fontAlgn="base" hangingPunct="0">
        <a:spcBef>
          <a:spcPct val="0"/>
        </a:spcBef>
        <a:spcAft>
          <a:spcPct val="0"/>
        </a:spcAft>
        <a:defRPr sz="4400" b="1">
          <a:solidFill>
            <a:srgbClr val="FF3300"/>
          </a:solidFill>
          <a:latin typeface="Times New Roman" pitchFamily="18" charset="0"/>
        </a:defRPr>
      </a:lvl8pPr>
      <a:lvl9pPr marL="1828800" algn="r" rtl="0" eaLnBrk="0" fontAlgn="base" hangingPunct="0">
        <a:spcBef>
          <a:spcPct val="0"/>
        </a:spcBef>
        <a:spcAft>
          <a:spcPct val="0"/>
        </a:spcAft>
        <a:defRPr sz="4400" b="1">
          <a:solidFill>
            <a:srgbClr val="FF3300"/>
          </a:solidFill>
          <a:latin typeface="Times New Roman" pitchFamily="18" charset="0"/>
        </a:defRPr>
      </a:lvl9pPr>
    </p:titleStyle>
    <p:bodyStyle>
      <a:lvl1pPr marL="342900" indent="-342900" algn="l" rtl="0" eaLnBrk="0" fontAlgn="base" hangingPunct="0">
        <a:spcBef>
          <a:spcPct val="20000"/>
        </a:spcBef>
        <a:spcAft>
          <a:spcPct val="0"/>
        </a:spcAft>
        <a:buClr>
          <a:srgbClr val="0000FF"/>
        </a:buClr>
        <a:buSzPct val="75000"/>
        <a:buFont typeface="Monotype Sort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SzPct val="100000"/>
        <a:buChar char="–"/>
        <a:defRPr sz="2400">
          <a:solidFill>
            <a:schemeClr val="tx1"/>
          </a:solidFill>
          <a:latin typeface="+mn-lt"/>
        </a:defRPr>
      </a:lvl2pPr>
      <a:lvl3pPr marL="1143000" indent="-228600" algn="l" rtl="0" eaLnBrk="0" fontAlgn="base" hangingPunct="0">
        <a:spcBef>
          <a:spcPct val="20000"/>
        </a:spcBef>
        <a:spcAft>
          <a:spcPct val="0"/>
        </a:spcAft>
        <a:buClr>
          <a:srgbClr val="0000FF"/>
        </a:buClr>
        <a:buSzPct val="10000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wm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828800" y="228600"/>
            <a:ext cx="541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400">
                <a:solidFill>
                  <a:srgbClr val="000099"/>
                </a:solidFill>
                <a:latin typeface="Arial" panose="020B0604020202020204" pitchFamily="34" charset="0"/>
              </a:rPr>
              <a:t>Navy Manpower Analysis Center (NAVMAC)</a:t>
            </a:r>
            <a:endParaRPr lang="en-US" altLang="en-US" sz="4400" b="1">
              <a:solidFill>
                <a:srgbClr val="000099"/>
              </a:solidFill>
              <a:latin typeface="Arial" panose="020B0604020202020204" pitchFamily="34" charset="0"/>
            </a:endParaRPr>
          </a:p>
        </p:txBody>
      </p:sp>
      <p:sp>
        <p:nvSpPr>
          <p:cNvPr id="4099" name="Rectangle 5"/>
          <p:cNvSpPr>
            <a:spLocks noChangeArrowheads="1"/>
          </p:cNvSpPr>
          <p:nvPr/>
        </p:nvSpPr>
        <p:spPr bwMode="auto">
          <a:xfrm>
            <a:off x="1143000" y="2305050"/>
            <a:ext cx="7239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70000"/>
              </a:lnSpc>
              <a:spcBef>
                <a:spcPct val="0"/>
              </a:spcBef>
              <a:buClrTx/>
              <a:buSzTx/>
              <a:buFontTx/>
              <a:buNone/>
            </a:pPr>
            <a:r>
              <a:rPr lang="en-US" altLang="en-US" sz="4000">
                <a:solidFill>
                  <a:srgbClr val="000099"/>
                </a:solidFill>
                <a:latin typeface="Arial" panose="020B0604020202020204" pitchFamily="34" charset="0"/>
                <a:cs typeface="Arial" panose="020B0604020202020204" pitchFamily="34" charset="0"/>
              </a:rPr>
              <a:t>AFLOAT PROGRAMS DEPARTMENT</a:t>
            </a:r>
            <a:br>
              <a:rPr lang="en-US" altLang="en-US" sz="4000">
                <a:solidFill>
                  <a:srgbClr val="000099"/>
                </a:solidFill>
                <a:latin typeface="Arial" panose="020B0604020202020204" pitchFamily="34" charset="0"/>
                <a:cs typeface="Arial" panose="020B0604020202020204" pitchFamily="34" charset="0"/>
              </a:rPr>
            </a:br>
            <a:br>
              <a:rPr lang="en-US" altLang="en-US" sz="4000">
                <a:solidFill>
                  <a:srgbClr val="000099"/>
                </a:solidFill>
                <a:latin typeface="Arial" panose="020B0604020202020204" pitchFamily="34" charset="0"/>
                <a:cs typeface="Arial" panose="020B0604020202020204" pitchFamily="34" charset="0"/>
              </a:rPr>
            </a:br>
            <a:r>
              <a:rPr lang="en-US" altLang="en-US" sz="4000">
                <a:solidFill>
                  <a:srgbClr val="000099"/>
                </a:solidFill>
                <a:latin typeface="Arial" panose="020B0604020202020204" pitchFamily="34" charset="0"/>
                <a:cs typeface="Arial" panose="020B0604020202020204" pitchFamily="34" charset="0"/>
              </a:rPr>
              <a:t>(Manpower Requirements</a:t>
            </a:r>
            <a:br>
              <a:rPr lang="en-US" altLang="en-US" sz="4000">
                <a:solidFill>
                  <a:srgbClr val="000099"/>
                </a:solidFill>
                <a:latin typeface="Arial" panose="020B0604020202020204" pitchFamily="34" charset="0"/>
                <a:cs typeface="Arial" panose="020B0604020202020204" pitchFamily="34" charset="0"/>
              </a:rPr>
            </a:br>
            <a:r>
              <a:rPr lang="en-US" altLang="en-US" sz="4000">
                <a:solidFill>
                  <a:srgbClr val="000099"/>
                </a:solidFill>
                <a:latin typeface="Arial" panose="020B0604020202020204" pitchFamily="34" charset="0"/>
                <a:cs typeface="Arial" panose="020B0604020202020204" pitchFamily="34" charset="0"/>
              </a:rPr>
              <a:t>Determination Process)</a:t>
            </a:r>
          </a:p>
        </p:txBody>
      </p:sp>
      <p:sp>
        <p:nvSpPr>
          <p:cNvPr id="4100" name="Text Box 6"/>
          <p:cNvSpPr txBox="1">
            <a:spLocks noChangeArrowheads="1"/>
          </p:cNvSpPr>
          <p:nvPr/>
        </p:nvSpPr>
        <p:spPr bwMode="auto">
          <a:xfrm>
            <a:off x="1981200" y="5715000"/>
            <a:ext cx="5410200" cy="3381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b="1"/>
              <a:t>Code 40 Master Brief</a:t>
            </a:r>
          </a:p>
        </p:txBody>
      </p:sp>
      <p:pic>
        <p:nvPicPr>
          <p:cNvPr id="4101" name="Picture 5" descr="NAVMAC APPROVED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375"/>
            <a:ext cx="185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DCEE1E17-1BC4-4F6D-A387-FEAA73BE6779}" type="slidenum">
              <a:rPr lang="en-US" altLang="en-US" sz="1400">
                <a:latin typeface="Arial" panose="020B0604020202020204" pitchFamily="34" charset="0"/>
              </a:rPr>
              <a:pPr>
                <a:spcBef>
                  <a:spcPct val="0"/>
                </a:spcBef>
                <a:buClrTx/>
                <a:buSzTx/>
                <a:buFontTx/>
                <a:buNone/>
              </a:pPr>
              <a:t>10</a:t>
            </a:fld>
            <a:endParaRPr lang="en-US" altLang="en-US" sz="1400">
              <a:latin typeface="Arial" panose="020B0604020202020204" pitchFamily="34" charset="0"/>
            </a:endParaRPr>
          </a:p>
        </p:txBody>
      </p:sp>
      <p:sp>
        <p:nvSpPr>
          <p:cNvPr id="22531" name="Rectangle 2050"/>
          <p:cNvSpPr>
            <a:spLocks noChangeArrowheads="1"/>
          </p:cNvSpPr>
          <p:nvPr/>
        </p:nvSpPr>
        <p:spPr bwMode="auto">
          <a:xfrm>
            <a:off x="2286000" y="152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br>
              <a:rPr lang="en-US" altLang="en-US">
                <a:solidFill>
                  <a:srgbClr val="FF0033"/>
                </a:solidFill>
              </a:rPr>
            </a:br>
            <a:r>
              <a:rPr lang="en-US" altLang="en-US">
                <a:solidFill>
                  <a:srgbClr val="FF0033"/>
                </a:solidFill>
              </a:rPr>
              <a:t> </a:t>
            </a:r>
          </a:p>
        </p:txBody>
      </p:sp>
      <p:sp>
        <p:nvSpPr>
          <p:cNvPr id="22532" name="Rectangle 2051"/>
          <p:cNvSpPr>
            <a:spLocks noChangeArrowheads="1"/>
          </p:cNvSpPr>
          <p:nvPr/>
        </p:nvSpPr>
        <p:spPr bwMode="auto">
          <a:xfrm>
            <a:off x="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buClrTx/>
              <a:buSzTx/>
              <a:buFontTx/>
              <a:buNone/>
            </a:pPr>
            <a:r>
              <a:rPr lang="en-US" altLang="en-US" sz="3200"/>
              <a:t> </a:t>
            </a:r>
          </a:p>
          <a:p>
            <a:pPr algn="ctr">
              <a:buClrTx/>
              <a:buSzTx/>
              <a:buFontTx/>
              <a:buNone/>
            </a:pPr>
            <a:endParaRPr lang="en-US" altLang="en-US" sz="3200"/>
          </a:p>
          <a:p>
            <a:pPr algn="ctr">
              <a:buClrTx/>
              <a:buSzTx/>
              <a:buFontTx/>
              <a:buNone/>
            </a:pPr>
            <a:endParaRPr lang="en-US" altLang="en-US" sz="3200"/>
          </a:p>
        </p:txBody>
      </p:sp>
      <p:sp>
        <p:nvSpPr>
          <p:cNvPr id="22533" name="Rectangle 2052"/>
          <p:cNvSpPr>
            <a:spLocks noChangeArrowheads="1"/>
          </p:cNvSpPr>
          <p:nvPr/>
        </p:nvSpPr>
        <p:spPr bwMode="auto">
          <a:xfrm>
            <a:off x="357188" y="6232525"/>
            <a:ext cx="233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2534" name="Rectangle 2053"/>
          <p:cNvSpPr>
            <a:spLocks noChangeArrowheads="1"/>
          </p:cNvSpPr>
          <p:nvPr/>
        </p:nvSpPr>
        <p:spPr bwMode="auto">
          <a:xfrm>
            <a:off x="152400" y="1790700"/>
            <a:ext cx="8191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200" b="1">
                <a:latin typeface="Arial" panose="020B0604020202020204" pitchFamily="34" charset="0"/>
              </a:rPr>
              <a:t>MISSION</a:t>
            </a:r>
            <a:endParaRPr lang="en-US" altLang="en-US" b="1">
              <a:latin typeface="Arial" panose="020B0604020202020204" pitchFamily="34" charset="0"/>
            </a:endParaRPr>
          </a:p>
          <a:p>
            <a:pPr>
              <a:spcBef>
                <a:spcPct val="50000"/>
              </a:spcBef>
              <a:buClrTx/>
              <a:buSzTx/>
              <a:buFontTx/>
              <a:buNone/>
            </a:pPr>
            <a:r>
              <a:rPr lang="en-US" altLang="en-US">
                <a:latin typeface="Arial" panose="020B0604020202020204" pitchFamily="34" charset="0"/>
              </a:rPr>
              <a:t>    Analyze &amp; determine minimum </a:t>
            </a:r>
            <a:r>
              <a:rPr lang="en-US" altLang="en-US" b="1">
                <a:latin typeface="Arial" panose="020B0604020202020204" pitchFamily="34" charset="0"/>
              </a:rPr>
              <a:t>QUANTITY</a:t>
            </a:r>
            <a:r>
              <a:rPr lang="en-US" altLang="en-US">
                <a:latin typeface="Arial" panose="020B0604020202020204" pitchFamily="34" charset="0"/>
              </a:rPr>
              <a:t> and </a:t>
            </a:r>
            <a:r>
              <a:rPr lang="en-US" altLang="en-US" b="1">
                <a:latin typeface="Arial" panose="020B0604020202020204" pitchFamily="34" charset="0"/>
              </a:rPr>
              <a:t>QUALITY</a:t>
            </a:r>
            <a:r>
              <a:rPr lang="en-US" altLang="en-US">
                <a:latin typeface="Arial" panose="020B0604020202020204" pitchFamily="34" charset="0"/>
              </a:rPr>
              <a:t> of  the manpower requirements to accomplish the missions of:</a:t>
            </a:r>
          </a:p>
          <a:p>
            <a:pPr>
              <a:spcBef>
                <a:spcPct val="50000"/>
              </a:spcBef>
              <a:buClrTx/>
              <a:buSzTx/>
              <a:buFontTx/>
              <a:buChar char="•"/>
            </a:pPr>
            <a:r>
              <a:rPr lang="en-US" altLang="en-US">
                <a:latin typeface="Arial" panose="020B0604020202020204" pitchFamily="34" charset="0"/>
              </a:rPr>
              <a:t>Ships</a:t>
            </a:r>
          </a:p>
          <a:p>
            <a:pPr>
              <a:spcBef>
                <a:spcPct val="50000"/>
              </a:spcBef>
              <a:buClrTx/>
              <a:buSzTx/>
              <a:buFontTx/>
              <a:buChar char="•"/>
            </a:pPr>
            <a:r>
              <a:rPr lang="en-US" altLang="en-US">
                <a:latin typeface="Arial" panose="020B0604020202020204" pitchFamily="34" charset="0"/>
              </a:rPr>
              <a:t>Afloat Staffs</a:t>
            </a:r>
          </a:p>
          <a:p>
            <a:pPr>
              <a:spcBef>
                <a:spcPct val="50000"/>
              </a:spcBef>
              <a:buClrTx/>
              <a:buSzTx/>
              <a:buFontTx/>
              <a:buChar char="•"/>
            </a:pPr>
            <a:r>
              <a:rPr lang="en-US" altLang="en-US">
                <a:latin typeface="Arial" panose="020B0604020202020204" pitchFamily="34" charset="0"/>
              </a:rPr>
              <a:t>Fleet Mobilization Units</a:t>
            </a:r>
            <a:r>
              <a:rPr lang="en-US" altLang="en-US"/>
              <a:t>                         </a:t>
            </a:r>
          </a:p>
        </p:txBody>
      </p:sp>
      <p:sp>
        <p:nvSpPr>
          <p:cNvPr id="22535" name="Rectangle 2054"/>
          <p:cNvSpPr>
            <a:spLocks noChangeArrowheads="1"/>
          </p:cNvSpPr>
          <p:nvPr/>
        </p:nvSpPr>
        <p:spPr bwMode="auto">
          <a:xfrm>
            <a:off x="304800" y="609600"/>
            <a:ext cx="809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2536" name="Rectangle 2055"/>
          <p:cNvSpPr>
            <a:spLocks noChangeArrowheads="1"/>
          </p:cNvSpPr>
          <p:nvPr/>
        </p:nvSpPr>
        <p:spPr bwMode="auto">
          <a:xfrm>
            <a:off x="2476500" y="419100"/>
            <a:ext cx="6267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50000"/>
              </a:spcBef>
              <a:buClrTx/>
              <a:buSzTx/>
              <a:buFontTx/>
              <a:buNone/>
            </a:pPr>
            <a:r>
              <a:rPr lang="en-US" altLang="en-US" sz="4000" b="1">
                <a:solidFill>
                  <a:srgbClr val="000099"/>
                </a:solidFill>
                <a:latin typeface="Arial" panose="020B0604020202020204" pitchFamily="34" charset="0"/>
              </a:rPr>
              <a:t>Fleet Requirements</a:t>
            </a:r>
          </a:p>
        </p:txBody>
      </p:sp>
      <p:graphicFrame>
        <p:nvGraphicFramePr>
          <p:cNvPr id="22537" name="Object 2048"/>
          <p:cNvGraphicFramePr>
            <a:graphicFrameLocks noChangeAspect="1"/>
          </p:cNvGraphicFramePr>
          <p:nvPr/>
        </p:nvGraphicFramePr>
        <p:xfrm>
          <a:off x="5124450" y="3581400"/>
          <a:ext cx="3630613" cy="2897188"/>
        </p:xfrm>
        <a:graphic>
          <a:graphicData uri="http://schemas.openxmlformats.org/presentationml/2006/ole">
            <mc:AlternateContent xmlns:mc="http://schemas.openxmlformats.org/markup-compatibility/2006">
              <mc:Choice xmlns:v="urn:schemas-microsoft-com:vml" Requires="v">
                <p:oleObj name="Document" r:id="rId3" imgW="5067300" imgH="4043172" progId="Word.Document.8">
                  <p:embed/>
                </p:oleObj>
              </mc:Choice>
              <mc:Fallback>
                <p:oleObj name="Document" r:id="rId3" imgW="5067300" imgH="4043172" progId="Word.Document.8">
                  <p:embed/>
                  <p:pic>
                    <p:nvPicPr>
                      <p:cNvPr id="22537"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3581400"/>
                        <a:ext cx="3630613"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284BCC19-1C34-4041-8D7D-EB6BC06351DE}" type="slidenum">
              <a:rPr lang="en-US" altLang="en-US" sz="1400">
                <a:latin typeface="Arial" panose="020B0604020202020204" pitchFamily="34" charset="0"/>
              </a:rPr>
              <a:pPr>
                <a:spcBef>
                  <a:spcPct val="0"/>
                </a:spcBef>
                <a:buClrTx/>
                <a:buSzTx/>
                <a:buFontTx/>
                <a:buNone/>
              </a:pPr>
              <a:t>11</a:t>
            </a:fld>
            <a:endParaRPr lang="en-US" altLang="en-US" sz="1400">
              <a:latin typeface="Arial" panose="020B0604020202020204" pitchFamily="34" charset="0"/>
            </a:endParaRPr>
          </a:p>
        </p:txBody>
      </p:sp>
      <p:sp>
        <p:nvSpPr>
          <p:cNvPr id="24579" name="Rectangle 1026"/>
          <p:cNvSpPr>
            <a:spLocks noGrp="1" noChangeArrowheads="1"/>
          </p:cNvSpPr>
          <p:nvPr>
            <p:ph type="title"/>
          </p:nvPr>
        </p:nvSpPr>
        <p:spPr>
          <a:xfrm>
            <a:off x="1466850" y="301625"/>
            <a:ext cx="7543800" cy="798513"/>
          </a:xfrm>
          <a:noFill/>
        </p:spPr>
        <p:txBody>
          <a:bodyPr lIns="92075" tIns="46038" rIns="92075" bIns="46038" anchor="ctr"/>
          <a:lstStyle/>
          <a:p>
            <a:pPr>
              <a:spcBef>
                <a:spcPct val="50000"/>
              </a:spcBef>
            </a:pPr>
            <a:r>
              <a:rPr lang="en-US" altLang="en-US" sz="4000">
                <a:solidFill>
                  <a:srgbClr val="000099"/>
                </a:solidFill>
                <a:latin typeface="Arial" panose="020B0604020202020204" pitchFamily="34" charset="0"/>
              </a:rPr>
              <a:t>Ship Manpower Requirements</a:t>
            </a:r>
            <a:endParaRPr lang="en-US" altLang="en-US" b="0">
              <a:solidFill>
                <a:srgbClr val="000099"/>
              </a:solidFill>
              <a:latin typeface="Arial" panose="020B0604020202020204" pitchFamily="34" charset="0"/>
            </a:endParaRPr>
          </a:p>
        </p:txBody>
      </p:sp>
      <p:sp>
        <p:nvSpPr>
          <p:cNvPr id="24580" name="Rectangle 1027"/>
          <p:cNvSpPr>
            <a:spLocks noGrp="1" noChangeArrowheads="1"/>
          </p:cNvSpPr>
          <p:nvPr>
            <p:ph type="body" idx="1"/>
          </p:nvPr>
        </p:nvSpPr>
        <p:spPr>
          <a:xfrm>
            <a:off x="603250" y="1949450"/>
            <a:ext cx="6724650" cy="4241800"/>
          </a:xfrm>
          <a:noFill/>
        </p:spPr>
        <p:txBody>
          <a:bodyPr lIns="92075" tIns="46038" rIns="92075" bIns="46038"/>
          <a:lstStyle/>
          <a:p>
            <a:pPr>
              <a:buSzPct val="90000"/>
            </a:pPr>
            <a:r>
              <a:rPr lang="en-US" altLang="en-US">
                <a:latin typeface="Arial" panose="020B0604020202020204" pitchFamily="34" charset="0"/>
              </a:rPr>
              <a:t>Manpower requirements displayed in SMD/FMD/AMDs and are written to:</a:t>
            </a:r>
          </a:p>
          <a:p>
            <a:pPr>
              <a:buSzPct val="90000"/>
              <a:buFont typeface="Monotype Sorts" pitchFamily="2" charset="2"/>
              <a:buNone/>
            </a:pPr>
            <a:endParaRPr lang="en-US" altLang="en-US" sz="1400">
              <a:latin typeface="Arial" panose="020B0604020202020204" pitchFamily="34" charset="0"/>
            </a:endParaRPr>
          </a:p>
          <a:p>
            <a:pPr lvl="1"/>
            <a:r>
              <a:rPr lang="en-US" altLang="en-US" u="sng">
                <a:latin typeface="Arial" panose="020B0604020202020204" pitchFamily="34" charset="0"/>
              </a:rPr>
              <a:t>Minimum</a:t>
            </a:r>
            <a:r>
              <a:rPr lang="en-US" altLang="en-US">
                <a:latin typeface="Arial" panose="020B0604020202020204" pitchFamily="34" charset="0"/>
              </a:rPr>
              <a:t> Skill</a:t>
            </a:r>
          </a:p>
          <a:p>
            <a:pPr lvl="1">
              <a:buFontTx/>
              <a:buNone/>
            </a:pPr>
            <a:endParaRPr lang="en-US" altLang="en-US" sz="900">
              <a:latin typeface="Arial" panose="020B0604020202020204" pitchFamily="34" charset="0"/>
            </a:endParaRPr>
          </a:p>
          <a:p>
            <a:pPr lvl="1"/>
            <a:r>
              <a:rPr lang="en-US" altLang="en-US" u="sng">
                <a:latin typeface="Arial" panose="020B0604020202020204" pitchFamily="34" charset="0"/>
              </a:rPr>
              <a:t>Minimum</a:t>
            </a:r>
            <a:r>
              <a:rPr lang="en-US" altLang="en-US">
                <a:latin typeface="Arial" panose="020B0604020202020204" pitchFamily="34" charset="0"/>
              </a:rPr>
              <a:t> Pay Grade</a:t>
            </a:r>
          </a:p>
          <a:p>
            <a:pPr lvl="1">
              <a:buFontTx/>
              <a:buNone/>
            </a:pPr>
            <a:endParaRPr lang="en-US" altLang="en-US" sz="900">
              <a:latin typeface="Arial" panose="020B0604020202020204" pitchFamily="34" charset="0"/>
            </a:endParaRPr>
          </a:p>
          <a:p>
            <a:pPr lvl="1"/>
            <a:r>
              <a:rPr lang="en-US" altLang="en-US" u="sng">
                <a:latin typeface="Arial" panose="020B0604020202020204" pitchFamily="34" charset="0"/>
              </a:rPr>
              <a:t>Minimum</a:t>
            </a:r>
            <a:r>
              <a:rPr lang="en-US" altLang="en-US">
                <a:latin typeface="Arial" panose="020B0604020202020204" pitchFamily="34" charset="0"/>
              </a:rPr>
              <a:t> Quantity</a:t>
            </a:r>
          </a:p>
          <a:p>
            <a:pPr lvl="1">
              <a:buFontTx/>
              <a:buNone/>
            </a:pPr>
            <a:endParaRPr lang="en-US" altLang="en-US" sz="1400">
              <a:latin typeface="Arial" panose="020B0604020202020204" pitchFamily="34" charset="0"/>
            </a:endParaRPr>
          </a:p>
          <a:p>
            <a:pPr lvl="1"/>
            <a:r>
              <a:rPr lang="en-US" altLang="en-US">
                <a:latin typeface="Arial" panose="020B0604020202020204" pitchFamily="34" charset="0"/>
              </a:rPr>
              <a:t>To Accomplish </a:t>
            </a:r>
            <a:r>
              <a:rPr lang="en-US" altLang="en-US" u="sng">
                <a:latin typeface="Arial" panose="020B0604020202020204" pitchFamily="34" charset="0"/>
              </a:rPr>
              <a:t>100%</a:t>
            </a:r>
            <a:r>
              <a:rPr lang="en-US" altLang="en-US">
                <a:latin typeface="Arial" panose="020B0604020202020204" pitchFamily="34" charset="0"/>
              </a:rPr>
              <a:t> of Mission</a:t>
            </a:r>
          </a:p>
          <a:p>
            <a:pPr lvl="1">
              <a:buFontTx/>
              <a:buNone/>
            </a:pPr>
            <a:r>
              <a:rPr lang="en-US" altLang="en-US">
                <a:latin typeface="Arial" panose="020B0604020202020204" pitchFamily="34" charset="0"/>
              </a:rPr>
              <a:t>    in a Defined Scenario (ROC/POE)</a:t>
            </a:r>
          </a:p>
        </p:txBody>
      </p:sp>
      <p:pic>
        <p:nvPicPr>
          <p:cNvPr id="24581"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2290763"/>
            <a:ext cx="2308225"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2511E576-05AB-453F-8DDD-5F4D1B3C75FF}" type="slidenum">
              <a:rPr lang="en-US" altLang="en-US" sz="1400">
                <a:latin typeface="Arial" panose="020B0604020202020204" pitchFamily="34" charset="0"/>
              </a:rPr>
              <a:pPr>
                <a:spcBef>
                  <a:spcPct val="0"/>
                </a:spcBef>
                <a:buClrTx/>
                <a:buSzTx/>
                <a:buFontTx/>
                <a:buNone/>
              </a:pPr>
              <a:t>12</a:t>
            </a:fld>
            <a:endParaRPr lang="en-US" altLang="en-US" sz="1400">
              <a:latin typeface="Arial" panose="020B0604020202020204" pitchFamily="34" charset="0"/>
            </a:endParaRPr>
          </a:p>
        </p:txBody>
      </p:sp>
      <p:sp>
        <p:nvSpPr>
          <p:cNvPr id="26627" name="Rectangle 1026"/>
          <p:cNvSpPr>
            <a:spLocks noGrp="1" noChangeArrowheads="1"/>
          </p:cNvSpPr>
          <p:nvPr>
            <p:ph type="title"/>
          </p:nvPr>
        </p:nvSpPr>
        <p:spPr>
          <a:noFill/>
        </p:spPr>
        <p:txBody>
          <a:bodyPr lIns="92075" tIns="46038" rIns="92075" bIns="46038" anchor="ctr"/>
          <a:lstStyle/>
          <a:p>
            <a:r>
              <a:rPr lang="en-US" altLang="en-US"/>
              <a:t> </a:t>
            </a:r>
          </a:p>
        </p:txBody>
      </p:sp>
      <p:sp>
        <p:nvSpPr>
          <p:cNvPr id="966659" name="Rectangle 1027"/>
          <p:cNvSpPr>
            <a:spLocks noGrp="1" noChangeArrowheads="1"/>
          </p:cNvSpPr>
          <p:nvPr>
            <p:ph type="body" idx="1"/>
          </p:nvPr>
        </p:nvSpPr>
        <p:spPr>
          <a:xfrm>
            <a:off x="252413" y="1997075"/>
            <a:ext cx="8458200" cy="4464050"/>
          </a:xfrm>
          <a:noFill/>
        </p:spPr>
        <p:txBody>
          <a:bodyPr lIns="92075" tIns="46038" rIns="92075" bIns="46038"/>
          <a:lstStyle/>
          <a:p>
            <a:r>
              <a:rPr lang="en-US" altLang="en-US" sz="3200">
                <a:latin typeface="Arial" panose="020B0604020202020204" pitchFamily="34" charset="0"/>
              </a:rPr>
              <a:t>Ship Manpower Document (SMD)</a:t>
            </a:r>
            <a:endParaRPr lang="en-US" altLang="en-US">
              <a:latin typeface="Arial" panose="020B0604020202020204" pitchFamily="34" charset="0"/>
            </a:endParaRPr>
          </a:p>
          <a:p>
            <a:pPr lvl="1"/>
            <a:r>
              <a:rPr lang="en-US" altLang="en-US" sz="2800">
                <a:latin typeface="Arial" panose="020B0604020202020204" pitchFamily="34" charset="0"/>
              </a:rPr>
              <a:t>Ships/Submarines</a:t>
            </a:r>
            <a:endParaRPr lang="en-US" altLang="en-US">
              <a:latin typeface="Arial" panose="020B0604020202020204" pitchFamily="34" charset="0"/>
            </a:endParaRPr>
          </a:p>
          <a:p>
            <a:r>
              <a:rPr lang="en-US" altLang="en-US" sz="3200">
                <a:latin typeface="Arial" panose="020B0604020202020204" pitchFamily="34" charset="0"/>
              </a:rPr>
              <a:t>Fleet Manpower Document (FMD)</a:t>
            </a:r>
          </a:p>
          <a:p>
            <a:pPr lvl="1"/>
            <a:r>
              <a:rPr lang="en-US" altLang="en-US" sz="2800">
                <a:latin typeface="Arial" panose="020B0604020202020204" pitchFamily="34" charset="0"/>
              </a:rPr>
              <a:t>Afloat Staffs/Other Category IV Type Activities</a:t>
            </a:r>
          </a:p>
          <a:p>
            <a:r>
              <a:rPr lang="en-US" altLang="en-US" sz="3200">
                <a:latin typeface="Arial" panose="020B0604020202020204" pitchFamily="34" charset="0"/>
              </a:rPr>
              <a:t>Activity Manpower Document (AMD)</a:t>
            </a:r>
          </a:p>
          <a:p>
            <a:pPr lvl="1"/>
            <a:r>
              <a:rPr lang="en-US" altLang="en-US" sz="2800">
                <a:latin typeface="Arial" panose="020B0604020202020204" pitchFamily="34" charset="0"/>
              </a:rPr>
              <a:t>Maintained in TFMMS</a:t>
            </a:r>
          </a:p>
        </p:txBody>
      </p:sp>
      <p:sp>
        <p:nvSpPr>
          <p:cNvPr id="26629" name="Rectangle 1028"/>
          <p:cNvSpPr>
            <a:spLocks noChangeArrowheads="1"/>
          </p:cNvSpPr>
          <p:nvPr/>
        </p:nvSpPr>
        <p:spPr bwMode="auto">
          <a:xfrm>
            <a:off x="1978025" y="377825"/>
            <a:ext cx="6867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50000"/>
              </a:spcBef>
              <a:buClrTx/>
              <a:buSzTx/>
              <a:buFontTx/>
              <a:buNone/>
            </a:pPr>
            <a:r>
              <a:rPr lang="en-US" altLang="en-US" sz="4000" b="1">
                <a:solidFill>
                  <a:srgbClr val="000099"/>
                </a:solidFill>
                <a:latin typeface="Arial" panose="020B0604020202020204" pitchFamily="34" charset="0"/>
              </a:rPr>
              <a:t>Manpower Documents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6659">
                                            <p:txEl>
                                              <p:pRg st="0" end="0"/>
                                            </p:txEl>
                                          </p:spTgt>
                                        </p:tgtEl>
                                        <p:attrNameLst>
                                          <p:attrName>style.visibility</p:attrName>
                                        </p:attrNameLst>
                                      </p:cBhvr>
                                      <p:to>
                                        <p:strVal val="visible"/>
                                      </p:to>
                                    </p:set>
                                    <p:animEffect transition="in" filter="dissolve">
                                      <p:cBhvr>
                                        <p:cTn id="7" dur="500"/>
                                        <p:tgtEl>
                                          <p:spTgt spid="96665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6659">
                                            <p:txEl>
                                              <p:pRg st="1" end="1"/>
                                            </p:txEl>
                                          </p:spTgt>
                                        </p:tgtEl>
                                        <p:attrNameLst>
                                          <p:attrName>style.visibility</p:attrName>
                                        </p:attrNameLst>
                                      </p:cBhvr>
                                      <p:to>
                                        <p:strVal val="visible"/>
                                      </p:to>
                                    </p:set>
                                    <p:animEffect transition="in" filter="dissolve">
                                      <p:cBhvr>
                                        <p:cTn id="10" dur="500"/>
                                        <p:tgtEl>
                                          <p:spTgt spid="9666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66659">
                                            <p:txEl>
                                              <p:pRg st="2" end="2"/>
                                            </p:txEl>
                                          </p:spTgt>
                                        </p:tgtEl>
                                        <p:attrNameLst>
                                          <p:attrName>style.visibility</p:attrName>
                                        </p:attrNameLst>
                                      </p:cBhvr>
                                      <p:to>
                                        <p:strVal val="visible"/>
                                      </p:to>
                                    </p:set>
                                    <p:animEffect transition="in" filter="dissolve">
                                      <p:cBhvr>
                                        <p:cTn id="15" dur="500"/>
                                        <p:tgtEl>
                                          <p:spTgt spid="96665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66659">
                                            <p:txEl>
                                              <p:pRg st="3" end="3"/>
                                            </p:txEl>
                                          </p:spTgt>
                                        </p:tgtEl>
                                        <p:attrNameLst>
                                          <p:attrName>style.visibility</p:attrName>
                                        </p:attrNameLst>
                                      </p:cBhvr>
                                      <p:to>
                                        <p:strVal val="visible"/>
                                      </p:to>
                                    </p:set>
                                    <p:animEffect transition="in" filter="dissolve">
                                      <p:cBhvr>
                                        <p:cTn id="18" dur="500"/>
                                        <p:tgtEl>
                                          <p:spTgt spid="96665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66659">
                                            <p:txEl>
                                              <p:pRg st="4" end="4"/>
                                            </p:txEl>
                                          </p:spTgt>
                                        </p:tgtEl>
                                        <p:attrNameLst>
                                          <p:attrName>style.visibility</p:attrName>
                                        </p:attrNameLst>
                                      </p:cBhvr>
                                      <p:to>
                                        <p:strVal val="visible"/>
                                      </p:to>
                                    </p:set>
                                    <p:animEffect transition="in" filter="dissolve">
                                      <p:cBhvr>
                                        <p:cTn id="23" dur="500"/>
                                        <p:tgtEl>
                                          <p:spTgt spid="96665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66659">
                                            <p:txEl>
                                              <p:pRg st="5" end="5"/>
                                            </p:txEl>
                                          </p:spTgt>
                                        </p:tgtEl>
                                        <p:attrNameLst>
                                          <p:attrName>style.visibility</p:attrName>
                                        </p:attrNameLst>
                                      </p:cBhvr>
                                      <p:to>
                                        <p:strVal val="visible"/>
                                      </p:to>
                                    </p:set>
                                    <p:animEffect transition="in" filter="dissolve">
                                      <p:cBhvr>
                                        <p:cTn id="26" dur="500"/>
                                        <p:tgtEl>
                                          <p:spTgt spid="966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4294967295"/>
          </p:nvPr>
        </p:nvSpPr>
        <p:spPr bwMode="auto">
          <a:xfrm>
            <a:off x="7045325" y="6259513"/>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1400">
                <a:latin typeface="Arial" panose="020B0604020202020204" pitchFamily="34" charset="0"/>
              </a:rPr>
              <a:t>.</a:t>
            </a:r>
          </a:p>
        </p:txBody>
      </p:sp>
      <p:sp>
        <p:nvSpPr>
          <p:cNvPr id="28675" name="Rectangle 2"/>
          <p:cNvSpPr>
            <a:spLocks noChangeArrowheads="1"/>
          </p:cNvSpPr>
          <p:nvPr/>
        </p:nvSpPr>
        <p:spPr bwMode="auto">
          <a:xfrm>
            <a:off x="2603500" y="714375"/>
            <a:ext cx="594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50000"/>
              </a:spcBef>
              <a:buClrTx/>
              <a:buSzTx/>
              <a:buFontTx/>
              <a:buNone/>
            </a:pPr>
            <a:r>
              <a:rPr lang="en-US" altLang="en-US" sz="4000" i="1">
                <a:solidFill>
                  <a:srgbClr val="FF0033"/>
                </a:solidFill>
                <a:latin typeface="Arial" panose="020B0604020202020204" pitchFamily="34" charset="0"/>
              </a:rPr>
              <a:t>Manpower Methodology</a:t>
            </a:r>
          </a:p>
        </p:txBody>
      </p:sp>
      <p:sp>
        <p:nvSpPr>
          <p:cNvPr id="28676" name="Rectangle 3"/>
          <p:cNvSpPr>
            <a:spLocks noChangeArrowheads="1"/>
          </p:cNvSpPr>
          <p:nvPr/>
        </p:nvSpPr>
        <p:spPr bwMode="auto">
          <a:xfrm>
            <a:off x="52388" y="1693863"/>
            <a:ext cx="31384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Arial" panose="020B0604020202020204" pitchFamily="34" charset="0"/>
              </a:rPr>
              <a:t>Manpower Documents</a:t>
            </a:r>
          </a:p>
          <a:p>
            <a:pPr algn="ctr">
              <a:spcBef>
                <a:spcPct val="0"/>
              </a:spcBef>
              <a:buClrTx/>
              <a:buSzTx/>
              <a:buFontTx/>
              <a:buNone/>
            </a:pPr>
            <a:r>
              <a:rPr lang="en-US" altLang="en-US" sz="2400">
                <a:latin typeface="Arial" panose="020B0604020202020204" pitchFamily="34" charset="0"/>
              </a:rPr>
              <a:t> (SMD/FMDs)</a:t>
            </a:r>
          </a:p>
        </p:txBody>
      </p:sp>
      <p:grpSp>
        <p:nvGrpSpPr>
          <p:cNvPr id="28677" name="Group 33"/>
          <p:cNvGrpSpPr>
            <a:grpSpLocks/>
          </p:cNvGrpSpPr>
          <p:nvPr/>
        </p:nvGrpSpPr>
        <p:grpSpPr bwMode="auto">
          <a:xfrm>
            <a:off x="1060450" y="1825625"/>
            <a:ext cx="7427913" cy="4746625"/>
            <a:chOff x="668" y="1150"/>
            <a:chExt cx="4679" cy="2990"/>
          </a:xfrm>
        </p:grpSpPr>
        <p:sp>
          <p:nvSpPr>
            <p:cNvPr id="28678" name="Rectangle 4"/>
            <p:cNvSpPr>
              <a:spLocks noChangeArrowheads="1"/>
            </p:cNvSpPr>
            <p:nvPr/>
          </p:nvSpPr>
          <p:spPr bwMode="auto">
            <a:xfrm>
              <a:off x="4331" y="1150"/>
              <a:ext cx="10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000">
                  <a:latin typeface="Arial" panose="020B0604020202020204" pitchFamily="34" charset="0"/>
                </a:rPr>
                <a:t>What if?</a:t>
              </a:r>
            </a:p>
          </p:txBody>
        </p:sp>
        <p:sp>
          <p:nvSpPr>
            <p:cNvPr id="28679" name="Rectangle 5"/>
            <p:cNvSpPr>
              <a:spLocks noChangeArrowheads="1"/>
            </p:cNvSpPr>
            <p:nvPr/>
          </p:nvSpPr>
          <p:spPr bwMode="auto">
            <a:xfrm>
              <a:off x="775" y="1992"/>
              <a:ext cx="4128" cy="218"/>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0" name="Rectangle 6"/>
            <p:cNvSpPr>
              <a:spLocks noChangeArrowheads="1"/>
            </p:cNvSpPr>
            <p:nvPr/>
          </p:nvSpPr>
          <p:spPr bwMode="auto">
            <a:xfrm>
              <a:off x="775" y="3878"/>
              <a:ext cx="4128" cy="207"/>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1" name="Rectangle 7"/>
            <p:cNvSpPr>
              <a:spLocks noChangeArrowheads="1"/>
            </p:cNvSpPr>
            <p:nvPr/>
          </p:nvSpPr>
          <p:spPr bwMode="auto">
            <a:xfrm>
              <a:off x="845" y="3635"/>
              <a:ext cx="3980" cy="224"/>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2" name="Rectangle 8"/>
            <p:cNvSpPr>
              <a:spLocks noChangeArrowheads="1"/>
            </p:cNvSpPr>
            <p:nvPr/>
          </p:nvSpPr>
          <p:spPr bwMode="auto">
            <a:xfrm>
              <a:off x="993" y="3418"/>
              <a:ext cx="736" cy="208"/>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3" name="Rectangle 9"/>
            <p:cNvSpPr>
              <a:spLocks noChangeArrowheads="1"/>
            </p:cNvSpPr>
            <p:nvPr/>
          </p:nvSpPr>
          <p:spPr bwMode="auto">
            <a:xfrm>
              <a:off x="2004" y="3418"/>
              <a:ext cx="677" cy="213"/>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4" name="Rectangle 10"/>
            <p:cNvSpPr>
              <a:spLocks noChangeArrowheads="1"/>
            </p:cNvSpPr>
            <p:nvPr/>
          </p:nvSpPr>
          <p:spPr bwMode="auto">
            <a:xfrm>
              <a:off x="2998" y="3418"/>
              <a:ext cx="678" cy="213"/>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5" name="Rectangle 11"/>
            <p:cNvSpPr>
              <a:spLocks noChangeArrowheads="1"/>
            </p:cNvSpPr>
            <p:nvPr/>
          </p:nvSpPr>
          <p:spPr bwMode="auto">
            <a:xfrm>
              <a:off x="3992" y="3418"/>
              <a:ext cx="733" cy="208"/>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6" name="Rectangle 12"/>
            <p:cNvSpPr>
              <a:spLocks noChangeArrowheads="1"/>
            </p:cNvSpPr>
            <p:nvPr/>
          </p:nvSpPr>
          <p:spPr bwMode="auto">
            <a:xfrm>
              <a:off x="1189" y="2237"/>
              <a:ext cx="334" cy="1165"/>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7" name="Rectangle 13"/>
            <p:cNvSpPr>
              <a:spLocks noChangeArrowheads="1"/>
            </p:cNvSpPr>
            <p:nvPr/>
          </p:nvSpPr>
          <p:spPr bwMode="auto">
            <a:xfrm>
              <a:off x="4175" y="2234"/>
              <a:ext cx="362" cy="1168"/>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8" name="Rectangle 14"/>
            <p:cNvSpPr>
              <a:spLocks noChangeArrowheads="1"/>
            </p:cNvSpPr>
            <p:nvPr/>
          </p:nvSpPr>
          <p:spPr bwMode="auto">
            <a:xfrm>
              <a:off x="3151" y="2234"/>
              <a:ext cx="334" cy="1176"/>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89" name="Rectangle 15"/>
            <p:cNvSpPr>
              <a:spLocks noChangeArrowheads="1"/>
            </p:cNvSpPr>
            <p:nvPr/>
          </p:nvSpPr>
          <p:spPr bwMode="auto">
            <a:xfrm>
              <a:off x="2162" y="2237"/>
              <a:ext cx="334" cy="1165"/>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90" name="Freeform 16"/>
            <p:cNvSpPr>
              <a:spLocks/>
            </p:cNvSpPr>
            <p:nvPr/>
          </p:nvSpPr>
          <p:spPr bwMode="auto">
            <a:xfrm>
              <a:off x="817" y="1522"/>
              <a:ext cx="4053" cy="435"/>
            </a:xfrm>
            <a:custGeom>
              <a:avLst/>
              <a:gdLst>
                <a:gd name="T0" fmla="*/ 0 w 4053"/>
                <a:gd name="T1" fmla="*/ 434 h 435"/>
                <a:gd name="T2" fmla="*/ 2022 w 4053"/>
                <a:gd name="T3" fmla="*/ 0 h 435"/>
                <a:gd name="T4" fmla="*/ 4052 w 4053"/>
                <a:gd name="T5" fmla="*/ 429 h 435"/>
                <a:gd name="T6" fmla="*/ 15 w 4053"/>
                <a:gd name="T7" fmla="*/ 429 h 435"/>
                <a:gd name="T8" fmla="*/ 0 w 4053"/>
                <a:gd name="T9" fmla="*/ 434 h 435"/>
                <a:gd name="T10" fmla="*/ 0 60000 65536"/>
                <a:gd name="T11" fmla="*/ 0 60000 65536"/>
                <a:gd name="T12" fmla="*/ 0 60000 65536"/>
                <a:gd name="T13" fmla="*/ 0 60000 65536"/>
                <a:gd name="T14" fmla="*/ 0 60000 65536"/>
                <a:gd name="T15" fmla="*/ 0 w 4053"/>
                <a:gd name="T16" fmla="*/ 0 h 435"/>
                <a:gd name="T17" fmla="*/ 4053 w 4053"/>
                <a:gd name="T18" fmla="*/ 435 h 435"/>
              </a:gdLst>
              <a:ahLst/>
              <a:cxnLst>
                <a:cxn ang="T10">
                  <a:pos x="T0" y="T1"/>
                </a:cxn>
                <a:cxn ang="T11">
                  <a:pos x="T2" y="T3"/>
                </a:cxn>
                <a:cxn ang="T12">
                  <a:pos x="T4" y="T5"/>
                </a:cxn>
                <a:cxn ang="T13">
                  <a:pos x="T6" y="T7"/>
                </a:cxn>
                <a:cxn ang="T14">
                  <a:pos x="T8" y="T9"/>
                </a:cxn>
              </a:cxnLst>
              <a:rect l="T15" t="T16" r="T17" b="T18"/>
              <a:pathLst>
                <a:path w="4053" h="435">
                  <a:moveTo>
                    <a:pt x="0" y="434"/>
                  </a:moveTo>
                  <a:lnTo>
                    <a:pt x="2022" y="0"/>
                  </a:lnTo>
                  <a:lnTo>
                    <a:pt x="4052" y="429"/>
                  </a:lnTo>
                  <a:lnTo>
                    <a:pt x="15" y="429"/>
                  </a:lnTo>
                  <a:lnTo>
                    <a:pt x="0" y="434"/>
                  </a:lnTo>
                </a:path>
              </a:pathLst>
            </a:custGeom>
            <a:solidFill>
              <a:schemeClr val="folHlink"/>
            </a:solidFill>
            <a:ln w="25400" cap="rnd" cmpd="sng">
              <a:solidFill>
                <a:srgbClr val="000000"/>
              </a:solidFill>
              <a:prstDash val="solid"/>
              <a:round/>
              <a:headEnd/>
              <a:tailEnd/>
            </a:ln>
          </p:spPr>
          <p:txBody>
            <a:bodyPr/>
            <a:lstStyle/>
            <a:p>
              <a:endParaRPr lang="en-US"/>
            </a:p>
          </p:txBody>
        </p:sp>
        <p:sp>
          <p:nvSpPr>
            <p:cNvPr id="28691" name="Freeform 17"/>
            <p:cNvSpPr>
              <a:spLocks/>
            </p:cNvSpPr>
            <p:nvPr/>
          </p:nvSpPr>
          <p:spPr bwMode="auto">
            <a:xfrm>
              <a:off x="4153" y="1526"/>
              <a:ext cx="734" cy="279"/>
            </a:xfrm>
            <a:custGeom>
              <a:avLst/>
              <a:gdLst>
                <a:gd name="T0" fmla="*/ 0 w 734"/>
                <a:gd name="T1" fmla="*/ 124 h 279"/>
                <a:gd name="T2" fmla="*/ 28 w 734"/>
                <a:gd name="T3" fmla="*/ 188 h 279"/>
                <a:gd name="T4" fmla="*/ 95 w 734"/>
                <a:gd name="T5" fmla="*/ 235 h 279"/>
                <a:gd name="T6" fmla="*/ 189 w 734"/>
                <a:gd name="T7" fmla="*/ 265 h 279"/>
                <a:gd name="T8" fmla="*/ 299 w 734"/>
                <a:gd name="T9" fmla="*/ 278 h 279"/>
                <a:gd name="T10" fmla="*/ 326 w 734"/>
                <a:gd name="T11" fmla="*/ 278 h 279"/>
                <a:gd name="T12" fmla="*/ 354 w 734"/>
                <a:gd name="T13" fmla="*/ 277 h 279"/>
                <a:gd name="T14" fmla="*/ 410 w 734"/>
                <a:gd name="T15" fmla="*/ 272 h 279"/>
                <a:gd name="T16" fmla="*/ 514 w 734"/>
                <a:gd name="T17" fmla="*/ 246 h 279"/>
                <a:gd name="T18" fmla="*/ 599 w 734"/>
                <a:gd name="T19" fmla="*/ 203 h 279"/>
                <a:gd name="T20" fmla="*/ 653 w 734"/>
                <a:gd name="T21" fmla="*/ 139 h 279"/>
                <a:gd name="T22" fmla="*/ 683 w 734"/>
                <a:gd name="T23" fmla="*/ 178 h 279"/>
                <a:gd name="T24" fmla="*/ 733 w 734"/>
                <a:gd name="T25" fmla="*/ 0 h 279"/>
                <a:gd name="T26" fmla="*/ 552 w 734"/>
                <a:gd name="T27" fmla="*/ 5 h 279"/>
                <a:gd name="T28" fmla="*/ 571 w 734"/>
                <a:gd name="T29" fmla="*/ 36 h 279"/>
                <a:gd name="T30" fmla="*/ 546 w 734"/>
                <a:gd name="T31" fmla="*/ 66 h 279"/>
                <a:gd name="T32" fmla="*/ 478 w 734"/>
                <a:gd name="T33" fmla="*/ 124 h 279"/>
                <a:gd name="T34" fmla="*/ 335 w 734"/>
                <a:gd name="T35" fmla="*/ 181 h 279"/>
                <a:gd name="T36" fmla="*/ 235 w 734"/>
                <a:gd name="T37" fmla="*/ 193 h 279"/>
                <a:gd name="T38" fmla="*/ 211 w 734"/>
                <a:gd name="T39" fmla="*/ 193 h 279"/>
                <a:gd name="T40" fmla="*/ 186 w 734"/>
                <a:gd name="T41" fmla="*/ 193 h 279"/>
                <a:gd name="T42" fmla="*/ 140 w 734"/>
                <a:gd name="T43" fmla="*/ 188 h 279"/>
                <a:gd name="T44" fmla="*/ 60 w 734"/>
                <a:gd name="T45" fmla="*/ 165 h 279"/>
                <a:gd name="T46" fmla="*/ 0 w 734"/>
                <a:gd name="T47" fmla="*/ 125 h 279"/>
                <a:gd name="T48" fmla="*/ 0 w 734"/>
                <a:gd name="T49" fmla="*/ 124 h 2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4"/>
                <a:gd name="T76" fmla="*/ 0 h 279"/>
                <a:gd name="T77" fmla="*/ 734 w 734"/>
                <a:gd name="T78" fmla="*/ 279 h 2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4" h="279">
                  <a:moveTo>
                    <a:pt x="0" y="124"/>
                  </a:moveTo>
                  <a:lnTo>
                    <a:pt x="28" y="188"/>
                  </a:lnTo>
                  <a:lnTo>
                    <a:pt x="95" y="235"/>
                  </a:lnTo>
                  <a:lnTo>
                    <a:pt x="189" y="265"/>
                  </a:lnTo>
                  <a:lnTo>
                    <a:pt x="299" y="278"/>
                  </a:lnTo>
                  <a:lnTo>
                    <a:pt x="326" y="278"/>
                  </a:lnTo>
                  <a:lnTo>
                    <a:pt x="354" y="277"/>
                  </a:lnTo>
                  <a:lnTo>
                    <a:pt x="410" y="272"/>
                  </a:lnTo>
                  <a:lnTo>
                    <a:pt x="514" y="246"/>
                  </a:lnTo>
                  <a:lnTo>
                    <a:pt x="599" y="203"/>
                  </a:lnTo>
                  <a:lnTo>
                    <a:pt x="653" y="139"/>
                  </a:lnTo>
                  <a:lnTo>
                    <a:pt x="683" y="178"/>
                  </a:lnTo>
                  <a:lnTo>
                    <a:pt x="733" y="0"/>
                  </a:lnTo>
                  <a:lnTo>
                    <a:pt x="552" y="5"/>
                  </a:lnTo>
                  <a:lnTo>
                    <a:pt x="571" y="36"/>
                  </a:lnTo>
                  <a:lnTo>
                    <a:pt x="546" y="66"/>
                  </a:lnTo>
                  <a:lnTo>
                    <a:pt x="478" y="124"/>
                  </a:lnTo>
                  <a:lnTo>
                    <a:pt x="335" y="181"/>
                  </a:lnTo>
                  <a:lnTo>
                    <a:pt x="235" y="193"/>
                  </a:lnTo>
                  <a:lnTo>
                    <a:pt x="211" y="193"/>
                  </a:lnTo>
                  <a:lnTo>
                    <a:pt x="186" y="193"/>
                  </a:lnTo>
                  <a:lnTo>
                    <a:pt x="140" y="188"/>
                  </a:lnTo>
                  <a:lnTo>
                    <a:pt x="60" y="165"/>
                  </a:lnTo>
                  <a:lnTo>
                    <a:pt x="0" y="125"/>
                  </a:lnTo>
                  <a:lnTo>
                    <a:pt x="0" y="124"/>
                  </a:lnTo>
                </a:path>
              </a:pathLst>
            </a:custGeom>
            <a:solidFill>
              <a:schemeClr val="tx1"/>
            </a:solidFill>
            <a:ln w="12700" cap="rnd" cmpd="sng">
              <a:solidFill>
                <a:schemeClr val="tx1"/>
              </a:solidFill>
              <a:prstDash val="solid"/>
              <a:round/>
              <a:headEnd/>
              <a:tailEnd/>
            </a:ln>
          </p:spPr>
          <p:txBody>
            <a:bodyPr/>
            <a:lstStyle/>
            <a:p>
              <a:endParaRPr lang="en-US"/>
            </a:p>
          </p:txBody>
        </p:sp>
        <p:sp>
          <p:nvSpPr>
            <p:cNvPr id="28692" name="Freeform 18"/>
            <p:cNvSpPr>
              <a:spLocks/>
            </p:cNvSpPr>
            <p:nvPr/>
          </p:nvSpPr>
          <p:spPr bwMode="auto">
            <a:xfrm>
              <a:off x="668" y="1526"/>
              <a:ext cx="734" cy="279"/>
            </a:xfrm>
            <a:custGeom>
              <a:avLst/>
              <a:gdLst>
                <a:gd name="T0" fmla="*/ 733 w 734"/>
                <a:gd name="T1" fmla="*/ 124 h 279"/>
                <a:gd name="T2" fmla="*/ 705 w 734"/>
                <a:gd name="T3" fmla="*/ 188 h 279"/>
                <a:gd name="T4" fmla="*/ 638 w 734"/>
                <a:gd name="T5" fmla="*/ 235 h 279"/>
                <a:gd name="T6" fmla="*/ 544 w 734"/>
                <a:gd name="T7" fmla="*/ 265 h 279"/>
                <a:gd name="T8" fmla="*/ 434 w 734"/>
                <a:gd name="T9" fmla="*/ 278 h 279"/>
                <a:gd name="T10" fmla="*/ 407 w 734"/>
                <a:gd name="T11" fmla="*/ 278 h 279"/>
                <a:gd name="T12" fmla="*/ 379 w 734"/>
                <a:gd name="T13" fmla="*/ 277 h 279"/>
                <a:gd name="T14" fmla="*/ 323 w 734"/>
                <a:gd name="T15" fmla="*/ 272 h 279"/>
                <a:gd name="T16" fmla="*/ 218 w 734"/>
                <a:gd name="T17" fmla="*/ 246 h 279"/>
                <a:gd name="T18" fmla="*/ 134 w 734"/>
                <a:gd name="T19" fmla="*/ 203 h 279"/>
                <a:gd name="T20" fmla="*/ 80 w 734"/>
                <a:gd name="T21" fmla="*/ 139 h 279"/>
                <a:gd name="T22" fmla="*/ 50 w 734"/>
                <a:gd name="T23" fmla="*/ 178 h 279"/>
                <a:gd name="T24" fmla="*/ 0 w 734"/>
                <a:gd name="T25" fmla="*/ 0 h 279"/>
                <a:gd name="T26" fmla="*/ 181 w 734"/>
                <a:gd name="T27" fmla="*/ 5 h 279"/>
                <a:gd name="T28" fmla="*/ 162 w 734"/>
                <a:gd name="T29" fmla="*/ 36 h 279"/>
                <a:gd name="T30" fmla="*/ 186 w 734"/>
                <a:gd name="T31" fmla="*/ 66 h 279"/>
                <a:gd name="T32" fmla="*/ 255 w 734"/>
                <a:gd name="T33" fmla="*/ 124 h 279"/>
                <a:gd name="T34" fmla="*/ 398 w 734"/>
                <a:gd name="T35" fmla="*/ 181 h 279"/>
                <a:gd name="T36" fmla="*/ 498 w 734"/>
                <a:gd name="T37" fmla="*/ 193 h 279"/>
                <a:gd name="T38" fmla="*/ 521 w 734"/>
                <a:gd name="T39" fmla="*/ 193 h 279"/>
                <a:gd name="T40" fmla="*/ 546 w 734"/>
                <a:gd name="T41" fmla="*/ 193 h 279"/>
                <a:gd name="T42" fmla="*/ 593 w 734"/>
                <a:gd name="T43" fmla="*/ 188 h 279"/>
                <a:gd name="T44" fmla="*/ 673 w 734"/>
                <a:gd name="T45" fmla="*/ 165 h 279"/>
                <a:gd name="T46" fmla="*/ 733 w 734"/>
                <a:gd name="T47" fmla="*/ 125 h 279"/>
                <a:gd name="T48" fmla="*/ 733 w 734"/>
                <a:gd name="T49" fmla="*/ 124 h 2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4"/>
                <a:gd name="T76" fmla="*/ 0 h 279"/>
                <a:gd name="T77" fmla="*/ 734 w 734"/>
                <a:gd name="T78" fmla="*/ 279 h 2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4" h="279">
                  <a:moveTo>
                    <a:pt x="733" y="124"/>
                  </a:moveTo>
                  <a:lnTo>
                    <a:pt x="705" y="188"/>
                  </a:lnTo>
                  <a:lnTo>
                    <a:pt x="638" y="235"/>
                  </a:lnTo>
                  <a:lnTo>
                    <a:pt x="544" y="265"/>
                  </a:lnTo>
                  <a:lnTo>
                    <a:pt x="434" y="278"/>
                  </a:lnTo>
                  <a:lnTo>
                    <a:pt x="407" y="278"/>
                  </a:lnTo>
                  <a:lnTo>
                    <a:pt x="379" y="277"/>
                  </a:lnTo>
                  <a:lnTo>
                    <a:pt x="323" y="272"/>
                  </a:lnTo>
                  <a:lnTo>
                    <a:pt x="218" y="246"/>
                  </a:lnTo>
                  <a:lnTo>
                    <a:pt x="134" y="203"/>
                  </a:lnTo>
                  <a:lnTo>
                    <a:pt x="80" y="139"/>
                  </a:lnTo>
                  <a:lnTo>
                    <a:pt x="50" y="178"/>
                  </a:lnTo>
                  <a:lnTo>
                    <a:pt x="0" y="0"/>
                  </a:lnTo>
                  <a:lnTo>
                    <a:pt x="181" y="5"/>
                  </a:lnTo>
                  <a:lnTo>
                    <a:pt x="162" y="36"/>
                  </a:lnTo>
                  <a:lnTo>
                    <a:pt x="186" y="66"/>
                  </a:lnTo>
                  <a:lnTo>
                    <a:pt x="255" y="124"/>
                  </a:lnTo>
                  <a:lnTo>
                    <a:pt x="398" y="181"/>
                  </a:lnTo>
                  <a:lnTo>
                    <a:pt x="498" y="193"/>
                  </a:lnTo>
                  <a:lnTo>
                    <a:pt x="521" y="193"/>
                  </a:lnTo>
                  <a:lnTo>
                    <a:pt x="546" y="193"/>
                  </a:lnTo>
                  <a:lnTo>
                    <a:pt x="593" y="188"/>
                  </a:lnTo>
                  <a:lnTo>
                    <a:pt x="673" y="165"/>
                  </a:lnTo>
                  <a:lnTo>
                    <a:pt x="733" y="125"/>
                  </a:lnTo>
                  <a:lnTo>
                    <a:pt x="733" y="124"/>
                  </a:lnTo>
                </a:path>
              </a:pathLst>
            </a:custGeom>
            <a:solidFill>
              <a:schemeClr val="tx1"/>
            </a:solidFill>
            <a:ln w="12700" cap="rnd" cmpd="sng">
              <a:solidFill>
                <a:schemeClr val="tx1"/>
              </a:solidFill>
              <a:prstDash val="solid"/>
              <a:round/>
              <a:headEnd/>
              <a:tailEnd/>
            </a:ln>
          </p:spPr>
          <p:txBody>
            <a:bodyPr/>
            <a:lstStyle/>
            <a:p>
              <a:endParaRPr lang="en-US"/>
            </a:p>
          </p:txBody>
        </p:sp>
        <p:sp>
          <p:nvSpPr>
            <p:cNvPr id="28693" name="Rectangle 19"/>
            <p:cNvSpPr>
              <a:spLocks noChangeArrowheads="1"/>
            </p:cNvSpPr>
            <p:nvPr/>
          </p:nvSpPr>
          <p:spPr bwMode="auto">
            <a:xfrm>
              <a:off x="1375" y="1754"/>
              <a:ext cx="294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300">
                  <a:latin typeface="Arial" panose="020B0604020202020204" pitchFamily="34" charset="0"/>
                </a:rPr>
                <a:t>REQUIREMENTS INFORMATION</a:t>
              </a:r>
            </a:p>
          </p:txBody>
        </p:sp>
        <p:sp>
          <p:nvSpPr>
            <p:cNvPr id="28694" name="Rectangle 20"/>
            <p:cNvSpPr>
              <a:spLocks noChangeArrowheads="1"/>
            </p:cNvSpPr>
            <p:nvPr/>
          </p:nvSpPr>
          <p:spPr bwMode="auto">
            <a:xfrm>
              <a:off x="1578" y="1994"/>
              <a:ext cx="253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300">
                  <a:latin typeface="Arial" panose="020B0604020202020204" pitchFamily="34" charset="0"/>
                </a:rPr>
                <a:t>COMPUTER OPTIMIZATION</a:t>
              </a:r>
            </a:p>
          </p:txBody>
        </p:sp>
        <p:sp>
          <p:nvSpPr>
            <p:cNvPr id="28695" name="Oval 21"/>
            <p:cNvSpPr>
              <a:spLocks noChangeArrowheads="1"/>
            </p:cNvSpPr>
            <p:nvPr/>
          </p:nvSpPr>
          <p:spPr bwMode="auto">
            <a:xfrm>
              <a:off x="1202" y="2476"/>
              <a:ext cx="3313" cy="608"/>
            </a:xfrm>
            <a:prstGeom prst="ellipse">
              <a:avLst/>
            </a:prstGeom>
            <a:solidFill>
              <a:schemeClr val="bg1"/>
            </a:solidFill>
            <a:ln w="12700">
              <a:solidFill>
                <a:schemeClr val="tx1"/>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28696" name="Rectangle 22"/>
            <p:cNvSpPr>
              <a:spLocks noChangeArrowheads="1"/>
            </p:cNvSpPr>
            <p:nvPr/>
          </p:nvSpPr>
          <p:spPr bwMode="auto">
            <a:xfrm>
              <a:off x="1740" y="2560"/>
              <a:ext cx="223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300">
                  <a:latin typeface="Arial" panose="020B0604020202020204" pitchFamily="34" charset="0"/>
                </a:rPr>
                <a:t>TOTAL WORKLOAD</a:t>
              </a:r>
            </a:p>
            <a:p>
              <a:pPr algn="ctr">
                <a:spcBef>
                  <a:spcPct val="0"/>
                </a:spcBef>
                <a:buClrTx/>
                <a:buSzTx/>
                <a:buFontTx/>
                <a:buNone/>
              </a:pPr>
              <a:r>
                <a:rPr lang="en-US" altLang="en-US" sz="2300">
                  <a:latin typeface="Arial" panose="020B0604020202020204" pitchFamily="34" charset="0"/>
                </a:rPr>
                <a:t>(Man-hours)</a:t>
              </a:r>
            </a:p>
          </p:txBody>
        </p:sp>
        <p:sp>
          <p:nvSpPr>
            <p:cNvPr id="28697" name="Rectangle 23"/>
            <p:cNvSpPr>
              <a:spLocks noChangeArrowheads="1"/>
            </p:cNvSpPr>
            <p:nvPr/>
          </p:nvSpPr>
          <p:spPr bwMode="auto">
            <a:xfrm>
              <a:off x="879" y="3634"/>
              <a:ext cx="394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300">
                  <a:latin typeface="Arial" panose="020B0604020202020204" pitchFamily="34" charset="0"/>
                </a:rPr>
                <a:t>FLEET VALIDATION VISITS &amp; OTHER DATA</a:t>
              </a:r>
            </a:p>
          </p:txBody>
        </p:sp>
        <p:sp>
          <p:nvSpPr>
            <p:cNvPr id="28698" name="Rectangle 24"/>
            <p:cNvSpPr>
              <a:spLocks noChangeArrowheads="1"/>
            </p:cNvSpPr>
            <p:nvPr/>
          </p:nvSpPr>
          <p:spPr bwMode="auto">
            <a:xfrm>
              <a:off x="1441" y="3861"/>
              <a:ext cx="275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300">
                  <a:latin typeface="Arial" panose="020B0604020202020204" pitchFamily="34" charset="0"/>
                </a:rPr>
                <a:t>ROC/POE &amp; CONFIGURATION</a:t>
              </a:r>
            </a:p>
          </p:txBody>
        </p:sp>
        <p:sp>
          <p:nvSpPr>
            <p:cNvPr id="28699" name="Rectangle 25"/>
            <p:cNvSpPr>
              <a:spLocks noChangeArrowheads="1"/>
            </p:cNvSpPr>
            <p:nvPr/>
          </p:nvSpPr>
          <p:spPr bwMode="auto">
            <a:xfrm>
              <a:off x="963" y="3405"/>
              <a:ext cx="8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200">
                  <a:solidFill>
                    <a:srgbClr val="212100"/>
                  </a:solidFill>
                  <a:latin typeface="Arial" panose="020B0604020202020204" pitchFamily="34" charset="0"/>
                </a:rPr>
                <a:t>OPERATIONAL</a:t>
              </a:r>
            </a:p>
          </p:txBody>
        </p:sp>
        <p:sp>
          <p:nvSpPr>
            <p:cNvPr id="28700" name="Rectangle 26"/>
            <p:cNvSpPr>
              <a:spLocks noChangeArrowheads="1"/>
            </p:cNvSpPr>
            <p:nvPr/>
          </p:nvSpPr>
          <p:spPr bwMode="auto">
            <a:xfrm>
              <a:off x="963" y="3502"/>
              <a:ext cx="6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200">
                  <a:solidFill>
                    <a:srgbClr val="212100"/>
                  </a:solidFill>
                  <a:latin typeface="Arial" panose="020B0604020202020204" pitchFamily="34" charset="0"/>
                </a:rPr>
                <a:t>   MANNING</a:t>
              </a:r>
            </a:p>
          </p:txBody>
        </p:sp>
        <p:sp>
          <p:nvSpPr>
            <p:cNvPr id="28701" name="Rectangle 27"/>
            <p:cNvSpPr>
              <a:spLocks noChangeArrowheads="1"/>
            </p:cNvSpPr>
            <p:nvPr/>
          </p:nvSpPr>
          <p:spPr bwMode="auto">
            <a:xfrm>
              <a:off x="2922" y="3399"/>
              <a:ext cx="7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200">
                  <a:solidFill>
                    <a:srgbClr val="212100"/>
                  </a:solidFill>
                  <a:latin typeface="Arial" panose="020B0604020202020204" pitchFamily="34" charset="0"/>
                </a:rPr>
                <a:t>    OWN UNIT</a:t>
              </a:r>
            </a:p>
          </p:txBody>
        </p:sp>
        <p:sp>
          <p:nvSpPr>
            <p:cNvPr id="28702" name="Rectangle 28"/>
            <p:cNvSpPr>
              <a:spLocks noChangeArrowheads="1"/>
            </p:cNvSpPr>
            <p:nvPr/>
          </p:nvSpPr>
          <p:spPr bwMode="auto">
            <a:xfrm>
              <a:off x="2945" y="3508"/>
              <a:ext cx="6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200">
                  <a:solidFill>
                    <a:srgbClr val="212100"/>
                  </a:solidFill>
                  <a:latin typeface="Arial" panose="020B0604020202020204" pitchFamily="34" charset="0"/>
                </a:rPr>
                <a:t>     SUPPORT</a:t>
              </a:r>
            </a:p>
          </p:txBody>
        </p:sp>
        <p:sp>
          <p:nvSpPr>
            <p:cNvPr id="28703" name="Rectangle 29"/>
            <p:cNvSpPr>
              <a:spLocks noChangeArrowheads="1"/>
            </p:cNvSpPr>
            <p:nvPr/>
          </p:nvSpPr>
          <p:spPr bwMode="auto">
            <a:xfrm>
              <a:off x="1972" y="3410"/>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200">
                  <a:solidFill>
                    <a:srgbClr val="212100"/>
                  </a:solidFill>
                  <a:latin typeface="Arial" panose="020B0604020202020204" pitchFamily="34" charset="0"/>
                </a:rPr>
                <a:t>      MAINT</a:t>
              </a:r>
            </a:p>
          </p:txBody>
        </p:sp>
        <p:sp>
          <p:nvSpPr>
            <p:cNvPr id="28704" name="Rectangle 30"/>
            <p:cNvSpPr>
              <a:spLocks noChangeArrowheads="1"/>
            </p:cNvSpPr>
            <p:nvPr/>
          </p:nvSpPr>
          <p:spPr bwMode="auto">
            <a:xfrm>
              <a:off x="1953" y="3495"/>
              <a:ext cx="8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200">
                  <a:solidFill>
                    <a:srgbClr val="212100"/>
                  </a:solidFill>
                  <a:latin typeface="Arial" panose="020B0604020202020204" pitchFamily="34" charset="0"/>
                </a:rPr>
                <a:t>  (PM/CM/FM)</a:t>
              </a:r>
            </a:p>
          </p:txBody>
        </p:sp>
        <p:sp>
          <p:nvSpPr>
            <p:cNvPr id="28705" name="Rectangle 31"/>
            <p:cNvSpPr>
              <a:spLocks noChangeArrowheads="1"/>
            </p:cNvSpPr>
            <p:nvPr/>
          </p:nvSpPr>
          <p:spPr bwMode="auto">
            <a:xfrm>
              <a:off x="3986" y="3418"/>
              <a:ext cx="6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000">
                  <a:solidFill>
                    <a:srgbClr val="212100"/>
                  </a:solidFill>
                  <a:latin typeface="Arial" panose="020B0604020202020204" pitchFamily="34" charset="0"/>
                </a:rPr>
                <a:t>      DIRECTED</a:t>
              </a:r>
            </a:p>
          </p:txBody>
        </p:sp>
        <p:sp>
          <p:nvSpPr>
            <p:cNvPr id="28706" name="Rectangle 32"/>
            <p:cNvSpPr>
              <a:spLocks noChangeArrowheads="1"/>
            </p:cNvSpPr>
            <p:nvPr/>
          </p:nvSpPr>
          <p:spPr bwMode="auto">
            <a:xfrm>
              <a:off x="3844" y="3499"/>
              <a:ext cx="8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000">
                  <a:solidFill>
                    <a:srgbClr val="212100"/>
                  </a:solidFill>
                  <a:latin typeface="Arial" panose="020B0604020202020204" pitchFamily="34" charset="0"/>
                </a:rPr>
                <a:t>      REQUIREMENTS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E0F921AD-1728-461F-B4FA-AF14BE6D95B6}" type="slidenum">
              <a:rPr lang="en-US" altLang="en-US" sz="1400">
                <a:latin typeface="Arial" panose="020B0604020202020204" pitchFamily="34" charset="0"/>
              </a:rPr>
              <a:pPr>
                <a:spcBef>
                  <a:spcPct val="0"/>
                </a:spcBef>
                <a:buClrTx/>
                <a:buSzTx/>
                <a:buFontTx/>
                <a:buNone/>
              </a:pPr>
              <a:t>14</a:t>
            </a:fld>
            <a:endParaRPr lang="en-US" altLang="en-US" sz="1400">
              <a:latin typeface="Arial" panose="020B0604020202020204" pitchFamily="34" charset="0"/>
            </a:endParaRPr>
          </a:p>
        </p:txBody>
      </p:sp>
      <p:sp>
        <p:nvSpPr>
          <p:cNvPr id="30723" name="Rectangle 2"/>
          <p:cNvSpPr>
            <a:spLocks noGrp="1" noChangeArrowheads="1"/>
          </p:cNvSpPr>
          <p:nvPr>
            <p:ph type="title"/>
          </p:nvPr>
        </p:nvSpPr>
        <p:spPr>
          <a:xfrm>
            <a:off x="1695450" y="228600"/>
            <a:ext cx="7315200" cy="1028700"/>
          </a:xfrm>
          <a:noFill/>
        </p:spPr>
        <p:txBody>
          <a:bodyPr lIns="92075" tIns="46038" rIns="92075" bIns="46038" anchor="ctr"/>
          <a:lstStyle/>
          <a:p>
            <a:pPr>
              <a:lnSpc>
                <a:spcPct val="75000"/>
              </a:lnSpc>
              <a:spcBef>
                <a:spcPct val="50000"/>
              </a:spcBef>
            </a:pPr>
            <a:r>
              <a:rPr lang="en-US" altLang="en-US" sz="4000">
                <a:solidFill>
                  <a:srgbClr val="000099"/>
                </a:solidFill>
                <a:latin typeface="Arial" panose="020B0604020202020204" pitchFamily="34" charset="0"/>
              </a:rPr>
              <a:t>ROC/POE</a:t>
            </a:r>
            <a:endParaRPr lang="en-US" altLang="en-US" sz="4000" b="0">
              <a:solidFill>
                <a:srgbClr val="000099"/>
              </a:solidFill>
              <a:latin typeface="Arial" panose="020B0604020202020204" pitchFamily="34" charset="0"/>
            </a:endParaRPr>
          </a:p>
        </p:txBody>
      </p:sp>
      <p:sp>
        <p:nvSpPr>
          <p:cNvPr id="978947" name="Rectangle 3"/>
          <p:cNvSpPr>
            <a:spLocks noGrp="1" noChangeArrowheads="1"/>
          </p:cNvSpPr>
          <p:nvPr>
            <p:ph type="body" idx="1"/>
          </p:nvPr>
        </p:nvSpPr>
        <p:spPr>
          <a:xfrm>
            <a:off x="237700" y="2583328"/>
            <a:ext cx="6324600" cy="3780712"/>
          </a:xfrm>
          <a:noFill/>
        </p:spPr>
        <p:txBody>
          <a:bodyPr lIns="92075" tIns="46038" rIns="92075" bIns="46038"/>
          <a:lstStyle/>
          <a:p>
            <a:pPr lvl="1">
              <a:buSzPct val="90000"/>
            </a:pPr>
            <a:r>
              <a:rPr lang="en-US" altLang="en-US" dirty="0">
                <a:latin typeface="Arial" panose="020B0604020202020204" pitchFamily="34" charset="0"/>
              </a:rPr>
              <a:t>Scenario</a:t>
            </a:r>
          </a:p>
          <a:p>
            <a:pPr>
              <a:buSzPct val="90000"/>
              <a:buFont typeface="Monotype Sorts" pitchFamily="2" charset="2"/>
              <a:buNone/>
            </a:pPr>
            <a:endParaRPr lang="en-US" altLang="en-US" sz="1600" dirty="0">
              <a:latin typeface="Arial" panose="020B0604020202020204" pitchFamily="34" charset="0"/>
            </a:endParaRPr>
          </a:p>
          <a:p>
            <a:pPr lvl="1"/>
            <a:r>
              <a:rPr lang="en-US" altLang="en-US" dirty="0">
                <a:latin typeface="Arial" panose="020B0604020202020204" pitchFamily="34" charset="0"/>
              </a:rPr>
              <a:t>Expected Operating Environment</a:t>
            </a:r>
          </a:p>
          <a:p>
            <a:pPr lvl="1">
              <a:buFontTx/>
              <a:buNone/>
            </a:pPr>
            <a:endParaRPr lang="en-US" altLang="en-US" sz="1400" dirty="0">
              <a:latin typeface="Arial" panose="020B0604020202020204" pitchFamily="34" charset="0"/>
            </a:endParaRPr>
          </a:p>
          <a:p>
            <a:pPr lvl="1"/>
            <a:r>
              <a:rPr lang="en-US" altLang="en-US" dirty="0">
                <a:latin typeface="Arial" panose="020B0604020202020204" pitchFamily="34" charset="0"/>
              </a:rPr>
              <a:t>Capabilities to be Achieved</a:t>
            </a:r>
          </a:p>
          <a:p>
            <a:pPr lvl="2">
              <a:buSzPct val="60000"/>
            </a:pPr>
            <a:r>
              <a:rPr lang="en-US" altLang="en-US" sz="2400" dirty="0">
                <a:latin typeface="Arial" panose="020B0604020202020204" pitchFamily="34" charset="0"/>
              </a:rPr>
              <a:t>Full</a:t>
            </a:r>
          </a:p>
          <a:p>
            <a:pPr lvl="2">
              <a:buSzPct val="60000"/>
            </a:pPr>
            <a:r>
              <a:rPr lang="en-US" altLang="en-US" sz="2400" dirty="0">
                <a:latin typeface="Arial" panose="020B0604020202020204" pitchFamily="34" charset="0"/>
              </a:rPr>
              <a:t>Limited</a:t>
            </a:r>
          </a:p>
          <a:p>
            <a:pPr lvl="2">
              <a:buSzPct val="60000"/>
            </a:pPr>
            <a:r>
              <a:rPr lang="en-US" altLang="en-US" sz="2400" dirty="0">
                <a:latin typeface="Arial" panose="020B0604020202020204" pitchFamily="34" charset="0"/>
              </a:rPr>
              <a:t>Any Augments</a:t>
            </a:r>
          </a:p>
        </p:txBody>
      </p:sp>
      <p:sp>
        <p:nvSpPr>
          <p:cNvPr id="30725" name="Text Box 5"/>
          <p:cNvSpPr txBox="1">
            <a:spLocks noChangeArrowheads="1"/>
          </p:cNvSpPr>
          <p:nvPr/>
        </p:nvSpPr>
        <p:spPr bwMode="auto">
          <a:xfrm>
            <a:off x="104514" y="1444855"/>
            <a:ext cx="89061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SzTx/>
            </a:pPr>
            <a:r>
              <a:rPr lang="en-US" altLang="en-US" dirty="0">
                <a:latin typeface="Arial" panose="020B0604020202020204" pitchFamily="34" charset="0"/>
              </a:rPr>
              <a:t>  ROC/POE: Wartime Mission, Function and Tasking Statements</a:t>
            </a:r>
          </a:p>
          <a:p>
            <a:pPr algn="ctr">
              <a:spcBef>
                <a:spcPct val="0"/>
              </a:spcBef>
              <a:buClrTx/>
              <a:buSzTx/>
              <a:buFontTx/>
              <a:buChar char="•"/>
            </a:pPr>
            <a:endParaRPr lang="en-US" altLang="en-US" sz="2400" dirty="0">
              <a:latin typeface="Arial" panose="020B0604020202020204" pitchFamily="34" charset="0"/>
            </a:endParaRPr>
          </a:p>
        </p:txBody>
      </p:sp>
      <p:pic>
        <p:nvPicPr>
          <p:cNvPr id="30726" name="Picture 6" descr="C:\documents\Current Briefings\PICTURES\uss bunker hill (cg 52)_files\Missi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950" y="5133896"/>
            <a:ext cx="3758350" cy="141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animEffect transition="in" filter="dissolve">
                                      <p:cBhvr>
                                        <p:cTn id="7" dur="500"/>
                                        <p:tgtEl>
                                          <p:spTgt spid="978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8947">
                                            <p:txEl>
                                              <p:pRg st="2" end="2"/>
                                            </p:txEl>
                                          </p:spTgt>
                                        </p:tgtEl>
                                        <p:attrNameLst>
                                          <p:attrName>style.visibility</p:attrName>
                                        </p:attrNameLst>
                                      </p:cBhvr>
                                      <p:to>
                                        <p:strVal val="visible"/>
                                      </p:to>
                                    </p:set>
                                    <p:animEffect transition="in" filter="dissolve">
                                      <p:cBhvr>
                                        <p:cTn id="12" dur="500"/>
                                        <p:tgtEl>
                                          <p:spTgt spid="978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78947">
                                            <p:txEl>
                                              <p:pRg st="4" end="4"/>
                                            </p:txEl>
                                          </p:spTgt>
                                        </p:tgtEl>
                                        <p:attrNameLst>
                                          <p:attrName>style.visibility</p:attrName>
                                        </p:attrNameLst>
                                      </p:cBhvr>
                                      <p:to>
                                        <p:strVal val="visible"/>
                                      </p:to>
                                    </p:set>
                                    <p:animEffect transition="in" filter="dissolve">
                                      <p:cBhvr>
                                        <p:cTn id="17" dur="500"/>
                                        <p:tgtEl>
                                          <p:spTgt spid="978947">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78947">
                                            <p:txEl>
                                              <p:pRg st="5" end="5"/>
                                            </p:txEl>
                                          </p:spTgt>
                                        </p:tgtEl>
                                        <p:attrNameLst>
                                          <p:attrName>style.visibility</p:attrName>
                                        </p:attrNameLst>
                                      </p:cBhvr>
                                      <p:to>
                                        <p:strVal val="visible"/>
                                      </p:to>
                                    </p:set>
                                    <p:animEffect transition="in" filter="dissolve">
                                      <p:cBhvr>
                                        <p:cTn id="20" dur="500"/>
                                        <p:tgtEl>
                                          <p:spTgt spid="978947">
                                            <p:txEl>
                                              <p:pRg st="5" end="5"/>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78947">
                                            <p:txEl>
                                              <p:pRg st="6" end="6"/>
                                            </p:txEl>
                                          </p:spTgt>
                                        </p:tgtEl>
                                        <p:attrNameLst>
                                          <p:attrName>style.visibility</p:attrName>
                                        </p:attrNameLst>
                                      </p:cBhvr>
                                      <p:to>
                                        <p:strVal val="visible"/>
                                      </p:to>
                                    </p:set>
                                    <p:animEffect transition="in" filter="dissolve">
                                      <p:cBhvr>
                                        <p:cTn id="23" dur="500"/>
                                        <p:tgtEl>
                                          <p:spTgt spid="978947">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78947">
                                            <p:txEl>
                                              <p:pRg st="7" end="7"/>
                                            </p:txEl>
                                          </p:spTgt>
                                        </p:tgtEl>
                                        <p:attrNameLst>
                                          <p:attrName>style.visibility</p:attrName>
                                        </p:attrNameLst>
                                      </p:cBhvr>
                                      <p:to>
                                        <p:strVal val="visible"/>
                                      </p:to>
                                    </p:set>
                                    <p:animEffect transition="in" filter="dissolve">
                                      <p:cBhvr>
                                        <p:cTn id="26" dur="500"/>
                                        <p:tgtEl>
                                          <p:spTgt spid="978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1B4F8B32-8C22-4DFC-BFB1-DBF43D6A42D9}" type="slidenum">
              <a:rPr lang="en-US" altLang="en-US" sz="1400">
                <a:latin typeface="Arial" panose="020B0604020202020204" pitchFamily="34" charset="0"/>
              </a:rPr>
              <a:pPr>
                <a:spcBef>
                  <a:spcPct val="0"/>
                </a:spcBef>
                <a:buClrTx/>
                <a:buSzTx/>
                <a:buFontTx/>
                <a:buNone/>
              </a:pPr>
              <a:t>15</a:t>
            </a:fld>
            <a:endParaRPr lang="en-US" altLang="en-US" sz="1400">
              <a:latin typeface="Arial" panose="020B0604020202020204" pitchFamily="34" charset="0"/>
            </a:endParaRPr>
          </a:p>
        </p:txBody>
      </p:sp>
      <p:sp>
        <p:nvSpPr>
          <p:cNvPr id="32771" name="Rectangle 2"/>
          <p:cNvSpPr>
            <a:spLocks noGrp="1" noChangeArrowheads="1"/>
          </p:cNvSpPr>
          <p:nvPr>
            <p:ph type="title"/>
          </p:nvPr>
        </p:nvSpPr>
        <p:spPr>
          <a:noFill/>
        </p:spPr>
        <p:txBody>
          <a:bodyPr lIns="92075" tIns="46038" rIns="92075" bIns="46038" anchor="ctr"/>
          <a:lstStyle/>
          <a:p>
            <a:r>
              <a:rPr lang="en-US" altLang="en-US"/>
              <a:t> </a:t>
            </a:r>
          </a:p>
        </p:txBody>
      </p:sp>
      <p:sp>
        <p:nvSpPr>
          <p:cNvPr id="32772" name="Rectangle 3"/>
          <p:cNvSpPr>
            <a:spLocks noGrp="1" noChangeArrowheads="1"/>
          </p:cNvSpPr>
          <p:nvPr>
            <p:ph type="body" idx="1"/>
          </p:nvPr>
        </p:nvSpPr>
        <p:spPr>
          <a:xfrm>
            <a:off x="685800" y="1752600"/>
            <a:ext cx="8458200" cy="3886200"/>
          </a:xfrm>
          <a:noFill/>
        </p:spPr>
        <p:txBody>
          <a:bodyPr lIns="92075" tIns="46038" rIns="92075" bIns="46038"/>
          <a:lstStyle/>
          <a:p>
            <a:pPr lvl="1" algn="ctr">
              <a:buFontTx/>
              <a:buNone/>
            </a:pPr>
            <a:endParaRPr lang="en-US" altLang="en-US" sz="3600" b="1"/>
          </a:p>
          <a:p>
            <a:pPr lvl="1" algn="ctr">
              <a:buFontTx/>
              <a:buNone/>
            </a:pPr>
            <a:endParaRPr lang="en-US" altLang="en-US" sz="3600" b="1"/>
          </a:p>
          <a:p>
            <a:pPr lvl="1" algn="ctr">
              <a:buFontTx/>
              <a:buNone/>
            </a:pPr>
            <a:r>
              <a:rPr lang="en-US" altLang="en-US" sz="4000" b="1" i="1">
                <a:solidFill>
                  <a:srgbClr val="000099"/>
                </a:solidFill>
                <a:latin typeface="Arial" panose="020B0604020202020204" pitchFamily="34" charset="0"/>
              </a:rPr>
              <a:t>Enlisted Manpower</a:t>
            </a:r>
          </a:p>
          <a:p>
            <a:pPr lvl="1" algn="ctr">
              <a:buFontTx/>
              <a:buNone/>
            </a:pPr>
            <a:r>
              <a:rPr lang="en-US" altLang="en-US" sz="4000" b="1" i="1">
                <a:solidFill>
                  <a:srgbClr val="000099"/>
                </a:solidFill>
                <a:latin typeface="Arial" panose="020B0604020202020204" pitchFamily="34" charset="0"/>
              </a:rPr>
              <a:t>Determination</a:t>
            </a:r>
            <a:endParaRPr lang="en-US" altLang="en-US" sz="3600" b="1" i="1">
              <a:latin typeface="Arial" panose="020B0604020202020204" pitchFamily="34" charset="0"/>
            </a:endParaRPr>
          </a:p>
        </p:txBody>
      </p:sp>
      <p:pic>
        <p:nvPicPr>
          <p:cNvPr id="32773" name="Picture 5" descr="C:\documents\Current Briefings\PICTURES\Photo Gallery-Crew-onboard_files\lookout1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4662488"/>
            <a:ext cx="28194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C:\documents\Current Briefings\PICTURES\Photo Gallery-Crew-onboard_files\radar1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1989138"/>
            <a:ext cx="235902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7"/>
          <p:cNvSpPr>
            <a:spLocks noChangeArrowheads="1"/>
          </p:cNvSpPr>
          <p:nvPr/>
        </p:nvSpPr>
        <p:spPr bwMode="auto">
          <a:xfrm>
            <a:off x="1311275" y="358775"/>
            <a:ext cx="761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50000"/>
              </a:spcBef>
              <a:buClrTx/>
              <a:buSzTx/>
              <a:buFontTx/>
              <a:buNone/>
            </a:pPr>
            <a:r>
              <a:rPr lang="en-US" altLang="en-US" sz="4000" b="1">
                <a:solidFill>
                  <a:srgbClr val="000099"/>
                </a:solidFill>
                <a:latin typeface="Arial" panose="020B0604020202020204" pitchFamily="34" charset="0"/>
              </a:rPr>
              <a:t>Ship Manpower Methodology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7F7A5512-BAA3-4716-AF6F-D601BA2FFB09}" type="slidenum">
              <a:rPr lang="en-US" altLang="en-US" sz="1400">
                <a:latin typeface="Arial" panose="020B0604020202020204" pitchFamily="34" charset="0"/>
              </a:rPr>
              <a:pPr>
                <a:spcBef>
                  <a:spcPct val="0"/>
                </a:spcBef>
                <a:buClrTx/>
                <a:buSzTx/>
                <a:buFontTx/>
                <a:buNone/>
              </a:pPr>
              <a:t>16</a:t>
            </a:fld>
            <a:endParaRPr lang="en-US" altLang="en-US" sz="1400">
              <a:latin typeface="Arial" panose="020B0604020202020204" pitchFamily="34" charset="0"/>
            </a:endParaRPr>
          </a:p>
        </p:txBody>
      </p:sp>
      <p:sp>
        <p:nvSpPr>
          <p:cNvPr id="34819" name="Rectangle 2"/>
          <p:cNvSpPr>
            <a:spLocks noGrp="1" noChangeArrowheads="1"/>
          </p:cNvSpPr>
          <p:nvPr>
            <p:ph type="title"/>
          </p:nvPr>
        </p:nvSpPr>
        <p:spPr>
          <a:xfrm>
            <a:off x="1323975" y="0"/>
            <a:ext cx="7543800" cy="1008063"/>
          </a:xfrm>
          <a:noFill/>
        </p:spPr>
        <p:txBody>
          <a:bodyPr lIns="92075" tIns="46038" rIns="92075" bIns="46038"/>
          <a:lstStyle/>
          <a:p>
            <a:r>
              <a:rPr lang="en-US" altLang="en-US" sz="4000">
                <a:solidFill>
                  <a:srgbClr val="000099"/>
                </a:solidFill>
                <a:latin typeface="Arial" panose="020B0604020202020204" pitchFamily="34" charset="0"/>
              </a:rPr>
              <a:t>Operational Manning</a:t>
            </a:r>
            <a:endParaRPr lang="en-US" altLang="en-US">
              <a:solidFill>
                <a:srgbClr val="000099"/>
              </a:solidFill>
              <a:latin typeface="Arial" panose="020B0604020202020204" pitchFamily="34" charset="0"/>
            </a:endParaRPr>
          </a:p>
        </p:txBody>
      </p:sp>
      <p:sp>
        <p:nvSpPr>
          <p:cNvPr id="752643" name="Rectangle 3"/>
          <p:cNvSpPr>
            <a:spLocks noGrp="1" noChangeArrowheads="1"/>
          </p:cNvSpPr>
          <p:nvPr>
            <p:ph type="body" idx="1"/>
          </p:nvPr>
        </p:nvSpPr>
        <p:spPr>
          <a:xfrm>
            <a:off x="228600" y="1752600"/>
            <a:ext cx="6762750" cy="5105400"/>
          </a:xfrm>
          <a:noFill/>
        </p:spPr>
        <p:txBody>
          <a:bodyPr lIns="92075" tIns="46038" rIns="92075" bIns="46038"/>
          <a:lstStyle/>
          <a:p>
            <a:pPr>
              <a:lnSpc>
                <a:spcPct val="90000"/>
              </a:lnSpc>
            </a:pPr>
            <a:r>
              <a:rPr lang="en-US" altLang="en-US">
                <a:latin typeface="Arial" panose="020B0604020202020204" pitchFamily="34" charset="0"/>
              </a:rPr>
              <a:t>Watch Stations (OM)</a:t>
            </a:r>
          </a:p>
          <a:p>
            <a:pPr lvl="1">
              <a:lnSpc>
                <a:spcPct val="90000"/>
              </a:lnSpc>
            </a:pPr>
            <a:r>
              <a:rPr lang="en-US" altLang="en-US" sz="2800">
                <a:latin typeface="Arial" panose="020B0604020202020204" pitchFamily="34" charset="0"/>
              </a:rPr>
              <a:t>Established for Conditions of Readiness</a:t>
            </a:r>
          </a:p>
          <a:p>
            <a:pPr lvl="1">
              <a:lnSpc>
                <a:spcPct val="90000"/>
              </a:lnSpc>
            </a:pPr>
            <a:r>
              <a:rPr lang="en-US" altLang="en-US" sz="2800">
                <a:latin typeface="Arial" panose="020B0604020202020204" pitchFamily="34" charset="0"/>
              </a:rPr>
              <a:t>Essential operating stations</a:t>
            </a:r>
          </a:p>
          <a:p>
            <a:pPr lvl="1">
              <a:lnSpc>
                <a:spcPct val="90000"/>
              </a:lnSpc>
            </a:pPr>
            <a:r>
              <a:rPr lang="en-US" altLang="en-US" sz="2800" u="sng">
                <a:latin typeface="Arial" panose="020B0604020202020204" pitchFamily="34" charset="0"/>
              </a:rPr>
              <a:t>Minimum</a:t>
            </a:r>
            <a:r>
              <a:rPr lang="en-US" altLang="en-US" sz="2800">
                <a:latin typeface="Arial" panose="020B0604020202020204" pitchFamily="34" charset="0"/>
              </a:rPr>
              <a:t> skill level</a:t>
            </a:r>
          </a:p>
          <a:p>
            <a:pPr>
              <a:lnSpc>
                <a:spcPct val="90000"/>
              </a:lnSpc>
            </a:pPr>
            <a:r>
              <a:rPr lang="en-US" altLang="en-US">
                <a:latin typeface="Arial" panose="020B0604020202020204" pitchFamily="34" charset="0"/>
              </a:rPr>
              <a:t>Watch station must conform to the designed capability of the ship and the ROC/POE.</a:t>
            </a:r>
          </a:p>
          <a:p>
            <a:pPr>
              <a:lnSpc>
                <a:spcPct val="90000"/>
              </a:lnSpc>
            </a:pPr>
            <a:r>
              <a:rPr lang="en-US" altLang="en-US">
                <a:latin typeface="Arial" panose="020B0604020202020204" pitchFamily="34" charset="0"/>
              </a:rPr>
              <a:t>Only limitation on how to man watch stations is imagination and assignment of risk.</a:t>
            </a:r>
          </a:p>
          <a:p>
            <a:pPr>
              <a:lnSpc>
                <a:spcPct val="90000"/>
              </a:lnSpc>
            </a:pPr>
            <a:endParaRPr lang="en-US" altLang="en-US" sz="3200">
              <a:latin typeface="Arial" panose="020B0604020202020204" pitchFamily="34" charset="0"/>
            </a:endParaRPr>
          </a:p>
        </p:txBody>
      </p:sp>
      <p:pic>
        <p:nvPicPr>
          <p:cNvPr id="34821" name="Picture 4" descr="C:\documents\Current Briefings\PICTURES\Photo Gallery-Crew-onboard_files\cdc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13" y="2216150"/>
            <a:ext cx="230028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C:\documents\Current Briefings\PICTURES\Photo Gallery-Crew-flight deck_files\catprep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738" y="4721225"/>
            <a:ext cx="2227262"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2643">
                                            <p:txEl>
                                              <p:pRg st="0" end="0"/>
                                            </p:txEl>
                                          </p:spTgt>
                                        </p:tgtEl>
                                        <p:attrNameLst>
                                          <p:attrName>style.visibility</p:attrName>
                                        </p:attrNameLst>
                                      </p:cBhvr>
                                      <p:to>
                                        <p:strVal val="visible"/>
                                      </p:to>
                                    </p:set>
                                    <p:animEffect transition="in" filter="dissolve">
                                      <p:cBhvr>
                                        <p:cTn id="7" dur="500"/>
                                        <p:tgtEl>
                                          <p:spTgt spid="75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2643">
                                            <p:txEl>
                                              <p:pRg st="1" end="1"/>
                                            </p:txEl>
                                          </p:spTgt>
                                        </p:tgtEl>
                                        <p:attrNameLst>
                                          <p:attrName>style.visibility</p:attrName>
                                        </p:attrNameLst>
                                      </p:cBhvr>
                                      <p:to>
                                        <p:strVal val="visible"/>
                                      </p:to>
                                    </p:set>
                                    <p:animEffect transition="in" filter="dissolve">
                                      <p:cBhvr>
                                        <p:cTn id="12" dur="500"/>
                                        <p:tgtEl>
                                          <p:spTgt spid="75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2643">
                                            <p:txEl>
                                              <p:pRg st="2" end="2"/>
                                            </p:txEl>
                                          </p:spTgt>
                                        </p:tgtEl>
                                        <p:attrNameLst>
                                          <p:attrName>style.visibility</p:attrName>
                                        </p:attrNameLst>
                                      </p:cBhvr>
                                      <p:to>
                                        <p:strVal val="visible"/>
                                      </p:to>
                                    </p:set>
                                    <p:animEffect transition="in" filter="dissolve">
                                      <p:cBhvr>
                                        <p:cTn id="17" dur="500"/>
                                        <p:tgtEl>
                                          <p:spTgt spid="7526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2643">
                                            <p:txEl>
                                              <p:pRg st="3" end="3"/>
                                            </p:txEl>
                                          </p:spTgt>
                                        </p:tgtEl>
                                        <p:attrNameLst>
                                          <p:attrName>style.visibility</p:attrName>
                                        </p:attrNameLst>
                                      </p:cBhvr>
                                      <p:to>
                                        <p:strVal val="visible"/>
                                      </p:to>
                                    </p:set>
                                    <p:animEffect transition="in" filter="dissolve">
                                      <p:cBhvr>
                                        <p:cTn id="22" dur="500"/>
                                        <p:tgtEl>
                                          <p:spTgt spid="7526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2643">
                                            <p:txEl>
                                              <p:pRg st="4" end="4"/>
                                            </p:txEl>
                                          </p:spTgt>
                                        </p:tgtEl>
                                        <p:attrNameLst>
                                          <p:attrName>style.visibility</p:attrName>
                                        </p:attrNameLst>
                                      </p:cBhvr>
                                      <p:to>
                                        <p:strVal val="visible"/>
                                      </p:to>
                                    </p:set>
                                    <p:animEffect transition="in" filter="dissolve">
                                      <p:cBhvr>
                                        <p:cTn id="27" dur="500"/>
                                        <p:tgtEl>
                                          <p:spTgt spid="7526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52643">
                                            <p:txEl>
                                              <p:pRg st="5" end="5"/>
                                            </p:txEl>
                                          </p:spTgt>
                                        </p:tgtEl>
                                        <p:attrNameLst>
                                          <p:attrName>style.visibility</p:attrName>
                                        </p:attrNameLst>
                                      </p:cBhvr>
                                      <p:to>
                                        <p:strVal val="visible"/>
                                      </p:to>
                                    </p:set>
                                    <p:animEffect transition="in" filter="dissolve">
                                      <p:cBhvr>
                                        <p:cTn id="32" dur="500"/>
                                        <p:tgtEl>
                                          <p:spTgt spid="75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34591B36-89AF-4506-ACCC-9C852CDC9421}" type="slidenum">
              <a:rPr lang="en-US" altLang="en-US" sz="1400">
                <a:latin typeface="Arial" panose="020B0604020202020204" pitchFamily="34" charset="0"/>
              </a:rPr>
              <a:pPr>
                <a:spcBef>
                  <a:spcPct val="0"/>
                </a:spcBef>
                <a:buClrTx/>
                <a:buSzTx/>
                <a:buFontTx/>
                <a:buNone/>
              </a:pPr>
              <a:t>17</a:t>
            </a:fld>
            <a:endParaRPr lang="en-US" altLang="en-US" sz="1400">
              <a:latin typeface="Arial" panose="020B0604020202020204" pitchFamily="34" charset="0"/>
            </a:endParaRPr>
          </a:p>
        </p:txBody>
      </p:sp>
      <p:sp>
        <p:nvSpPr>
          <p:cNvPr id="36867" name="Rectangle 1026"/>
          <p:cNvSpPr>
            <a:spLocks noGrp="1" noChangeArrowheads="1"/>
          </p:cNvSpPr>
          <p:nvPr>
            <p:ph type="title"/>
          </p:nvPr>
        </p:nvSpPr>
        <p:spPr>
          <a:xfrm>
            <a:off x="1600200" y="295275"/>
            <a:ext cx="7543800" cy="1008063"/>
          </a:xfrm>
          <a:noFill/>
        </p:spPr>
        <p:txBody>
          <a:bodyPr lIns="92075" tIns="46038" rIns="92075" bIns="46038" anchor="ctr"/>
          <a:lstStyle/>
          <a:p>
            <a:r>
              <a:rPr lang="en-US" altLang="en-US" sz="4000">
                <a:solidFill>
                  <a:srgbClr val="000099"/>
                </a:solidFill>
                <a:latin typeface="Arial" panose="020B0604020202020204" pitchFamily="34" charset="0"/>
              </a:rPr>
              <a:t>Conditions of Readiness</a:t>
            </a:r>
            <a:endParaRPr lang="en-US" altLang="en-US">
              <a:solidFill>
                <a:srgbClr val="000099"/>
              </a:solidFill>
              <a:latin typeface="Arial" panose="020B0604020202020204" pitchFamily="34" charset="0"/>
            </a:endParaRPr>
          </a:p>
        </p:txBody>
      </p:sp>
      <p:sp>
        <p:nvSpPr>
          <p:cNvPr id="1044483" name="Rectangle 1027"/>
          <p:cNvSpPr>
            <a:spLocks noGrp="1" noChangeArrowheads="1"/>
          </p:cNvSpPr>
          <p:nvPr>
            <p:ph type="body" idx="1"/>
          </p:nvPr>
        </p:nvSpPr>
        <p:spPr>
          <a:xfrm>
            <a:off x="685800" y="1981200"/>
            <a:ext cx="7772400" cy="4305300"/>
          </a:xfrm>
          <a:noFill/>
        </p:spPr>
        <p:txBody>
          <a:bodyPr lIns="92075" tIns="46038" rIns="92075" bIns="46038"/>
          <a:lstStyle/>
          <a:p>
            <a:pPr>
              <a:lnSpc>
                <a:spcPct val="90000"/>
              </a:lnSpc>
            </a:pPr>
            <a:r>
              <a:rPr lang="en-US" altLang="en-US" sz="2400" dirty="0">
                <a:latin typeface="Arial" panose="020B0604020202020204" pitchFamily="34" charset="0"/>
              </a:rPr>
              <a:t>Class ROC/POE’s (OPNAVINST 3501 series)</a:t>
            </a:r>
          </a:p>
          <a:p>
            <a:pPr lvl="1">
              <a:lnSpc>
                <a:spcPct val="90000"/>
              </a:lnSpc>
            </a:pPr>
            <a:r>
              <a:rPr lang="en-US" altLang="en-US" sz="2000" dirty="0">
                <a:latin typeface="Arial" panose="020B0604020202020204" pitchFamily="34" charset="0"/>
              </a:rPr>
              <a:t>Establishes Watch Station Policy</a:t>
            </a:r>
          </a:p>
          <a:p>
            <a:pPr lvl="1">
              <a:lnSpc>
                <a:spcPct val="90000"/>
              </a:lnSpc>
            </a:pPr>
            <a:r>
              <a:rPr lang="en-US" altLang="en-US" sz="2000" dirty="0">
                <a:latin typeface="Arial" panose="020B0604020202020204" pitchFamily="34" charset="0"/>
              </a:rPr>
              <a:t>Defines Conditions of Readiness to Be Used</a:t>
            </a:r>
          </a:p>
          <a:p>
            <a:pPr>
              <a:lnSpc>
                <a:spcPct val="90000"/>
              </a:lnSpc>
            </a:pPr>
            <a:r>
              <a:rPr lang="en-US" altLang="en-US" sz="2400" dirty="0">
                <a:latin typeface="Arial" panose="020B0604020202020204" pitchFamily="34" charset="0"/>
              </a:rPr>
              <a:t>Condition I (Battle Readiness)</a:t>
            </a:r>
          </a:p>
          <a:p>
            <a:pPr lvl="1">
              <a:lnSpc>
                <a:spcPct val="90000"/>
              </a:lnSpc>
            </a:pPr>
            <a:r>
              <a:rPr lang="en-US" altLang="en-US" sz="2000" dirty="0">
                <a:latin typeface="Arial" panose="020B0604020202020204" pitchFamily="34" charset="0"/>
              </a:rPr>
              <a:t>1 Section/No Workload Assigned</a:t>
            </a:r>
          </a:p>
          <a:p>
            <a:pPr>
              <a:lnSpc>
                <a:spcPct val="90000"/>
              </a:lnSpc>
            </a:pPr>
            <a:r>
              <a:rPr lang="en-US" altLang="en-US" sz="2400" dirty="0">
                <a:latin typeface="Arial" panose="020B0604020202020204" pitchFamily="34" charset="0"/>
              </a:rPr>
              <a:t>Condition III (Wartime/Increased Tension/Forward                              Deployed Cruising Readiness)</a:t>
            </a:r>
          </a:p>
          <a:p>
            <a:pPr lvl="1">
              <a:lnSpc>
                <a:spcPct val="90000"/>
              </a:lnSpc>
            </a:pPr>
            <a:r>
              <a:rPr lang="en-US" altLang="en-US" sz="2000" dirty="0">
                <a:latin typeface="Arial" panose="020B0604020202020204" pitchFamily="34" charset="0"/>
              </a:rPr>
              <a:t>3 Sections/56 Hours of Workload per Watch Station </a:t>
            </a:r>
          </a:p>
          <a:p>
            <a:pPr>
              <a:lnSpc>
                <a:spcPct val="90000"/>
              </a:lnSpc>
            </a:pPr>
            <a:r>
              <a:rPr lang="en-US" altLang="en-US" sz="2400" dirty="0">
                <a:latin typeface="Arial" panose="020B0604020202020204" pitchFamily="34" charset="0"/>
              </a:rPr>
              <a:t>Condition IV (Peacetime Cruising Readiness) &amp;  Condition V (In Port Readiness)</a:t>
            </a:r>
          </a:p>
          <a:p>
            <a:pPr lvl="1">
              <a:lnSpc>
                <a:spcPct val="90000"/>
              </a:lnSpc>
            </a:pPr>
            <a:r>
              <a:rPr lang="en-US" altLang="en-US" sz="2000" dirty="0">
                <a:latin typeface="Arial" panose="020B0604020202020204" pitchFamily="34" charset="0"/>
              </a:rPr>
              <a:t>6 duty sections</a:t>
            </a:r>
          </a:p>
          <a:p>
            <a:pPr lvl="1">
              <a:lnSpc>
                <a:spcPct val="90000"/>
              </a:lnSpc>
            </a:pPr>
            <a:r>
              <a:rPr lang="en-US" altLang="en-US" sz="2000" dirty="0">
                <a:latin typeface="Arial" panose="020B0604020202020204" pitchFamily="34" charset="0"/>
              </a:rPr>
              <a:t>Work hours 0730-1600 (M-F) (e.g. 40 hour work week)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483">
                                            <p:txEl>
                                              <p:pRg st="0" end="0"/>
                                            </p:txEl>
                                          </p:spTgt>
                                        </p:tgtEl>
                                        <p:attrNameLst>
                                          <p:attrName>style.visibility</p:attrName>
                                        </p:attrNameLst>
                                      </p:cBhvr>
                                      <p:to>
                                        <p:strVal val="visible"/>
                                      </p:to>
                                    </p:set>
                                    <p:animEffect transition="in" filter="dissolve">
                                      <p:cBhvr>
                                        <p:cTn id="7" dur="500"/>
                                        <p:tgtEl>
                                          <p:spTgt spid="104448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44483">
                                            <p:txEl>
                                              <p:pRg st="1" end="1"/>
                                            </p:txEl>
                                          </p:spTgt>
                                        </p:tgtEl>
                                        <p:attrNameLst>
                                          <p:attrName>style.visibility</p:attrName>
                                        </p:attrNameLst>
                                      </p:cBhvr>
                                      <p:to>
                                        <p:strVal val="visible"/>
                                      </p:to>
                                    </p:set>
                                    <p:animEffect transition="in" filter="dissolve">
                                      <p:cBhvr>
                                        <p:cTn id="10" dur="500"/>
                                        <p:tgtEl>
                                          <p:spTgt spid="104448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44483">
                                            <p:txEl>
                                              <p:pRg st="2" end="2"/>
                                            </p:txEl>
                                          </p:spTgt>
                                        </p:tgtEl>
                                        <p:attrNameLst>
                                          <p:attrName>style.visibility</p:attrName>
                                        </p:attrNameLst>
                                      </p:cBhvr>
                                      <p:to>
                                        <p:strVal val="visible"/>
                                      </p:to>
                                    </p:set>
                                    <p:animEffect transition="in" filter="dissolve">
                                      <p:cBhvr>
                                        <p:cTn id="13" dur="500"/>
                                        <p:tgtEl>
                                          <p:spTgt spid="104448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44483">
                                            <p:txEl>
                                              <p:pRg st="3" end="3"/>
                                            </p:txEl>
                                          </p:spTgt>
                                        </p:tgtEl>
                                        <p:attrNameLst>
                                          <p:attrName>style.visibility</p:attrName>
                                        </p:attrNameLst>
                                      </p:cBhvr>
                                      <p:to>
                                        <p:strVal val="visible"/>
                                      </p:to>
                                    </p:set>
                                    <p:animEffect transition="in" filter="dissolve">
                                      <p:cBhvr>
                                        <p:cTn id="18" dur="500"/>
                                        <p:tgtEl>
                                          <p:spTgt spid="104448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44483">
                                            <p:txEl>
                                              <p:pRg st="4" end="4"/>
                                            </p:txEl>
                                          </p:spTgt>
                                        </p:tgtEl>
                                        <p:attrNameLst>
                                          <p:attrName>style.visibility</p:attrName>
                                        </p:attrNameLst>
                                      </p:cBhvr>
                                      <p:to>
                                        <p:strVal val="visible"/>
                                      </p:to>
                                    </p:set>
                                    <p:animEffect transition="in" filter="dissolve">
                                      <p:cBhvr>
                                        <p:cTn id="21" dur="500"/>
                                        <p:tgtEl>
                                          <p:spTgt spid="104448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44483">
                                            <p:txEl>
                                              <p:pRg st="5" end="5"/>
                                            </p:txEl>
                                          </p:spTgt>
                                        </p:tgtEl>
                                        <p:attrNameLst>
                                          <p:attrName>style.visibility</p:attrName>
                                        </p:attrNameLst>
                                      </p:cBhvr>
                                      <p:to>
                                        <p:strVal val="visible"/>
                                      </p:to>
                                    </p:set>
                                    <p:animEffect transition="in" filter="dissolve">
                                      <p:cBhvr>
                                        <p:cTn id="26" dur="500"/>
                                        <p:tgtEl>
                                          <p:spTgt spid="104448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44483">
                                            <p:txEl>
                                              <p:pRg st="6" end="6"/>
                                            </p:txEl>
                                          </p:spTgt>
                                        </p:tgtEl>
                                        <p:attrNameLst>
                                          <p:attrName>style.visibility</p:attrName>
                                        </p:attrNameLst>
                                      </p:cBhvr>
                                      <p:to>
                                        <p:strVal val="visible"/>
                                      </p:to>
                                    </p:set>
                                    <p:animEffect transition="in" filter="dissolve">
                                      <p:cBhvr>
                                        <p:cTn id="29" dur="500"/>
                                        <p:tgtEl>
                                          <p:spTgt spid="104448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44483">
                                            <p:txEl>
                                              <p:pRg st="7" end="7"/>
                                            </p:txEl>
                                          </p:spTgt>
                                        </p:tgtEl>
                                        <p:attrNameLst>
                                          <p:attrName>style.visibility</p:attrName>
                                        </p:attrNameLst>
                                      </p:cBhvr>
                                      <p:to>
                                        <p:strVal val="visible"/>
                                      </p:to>
                                    </p:set>
                                    <p:animEffect transition="in" filter="dissolve">
                                      <p:cBhvr>
                                        <p:cTn id="34" dur="500"/>
                                        <p:tgtEl>
                                          <p:spTgt spid="1044483">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44483">
                                            <p:txEl>
                                              <p:pRg st="8" end="8"/>
                                            </p:txEl>
                                          </p:spTgt>
                                        </p:tgtEl>
                                        <p:attrNameLst>
                                          <p:attrName>style.visibility</p:attrName>
                                        </p:attrNameLst>
                                      </p:cBhvr>
                                      <p:to>
                                        <p:strVal val="visible"/>
                                      </p:to>
                                    </p:set>
                                    <p:animEffect transition="in" filter="dissolve">
                                      <p:cBhvr>
                                        <p:cTn id="37" dur="500"/>
                                        <p:tgtEl>
                                          <p:spTgt spid="1044483">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44483">
                                            <p:txEl>
                                              <p:pRg st="9" end="9"/>
                                            </p:txEl>
                                          </p:spTgt>
                                        </p:tgtEl>
                                        <p:attrNameLst>
                                          <p:attrName>style.visibility</p:attrName>
                                        </p:attrNameLst>
                                      </p:cBhvr>
                                      <p:to>
                                        <p:strVal val="visible"/>
                                      </p:to>
                                    </p:set>
                                    <p:animEffect transition="in" filter="dissolve">
                                      <p:cBhvr>
                                        <p:cTn id="40" dur="500"/>
                                        <p:tgtEl>
                                          <p:spTgt spid="1044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4B2CAA7F-53E1-4045-A042-EC2E6CF4A74C}" type="slidenum">
              <a:rPr lang="en-US" altLang="en-US" sz="1400">
                <a:latin typeface="Arial" panose="020B0604020202020204" pitchFamily="34" charset="0"/>
              </a:rPr>
              <a:pPr>
                <a:spcBef>
                  <a:spcPct val="0"/>
                </a:spcBef>
                <a:buClrTx/>
                <a:buSzTx/>
                <a:buFontTx/>
                <a:buNone/>
              </a:pPr>
              <a:t>18</a:t>
            </a:fld>
            <a:endParaRPr lang="en-US" altLang="en-US" sz="1400">
              <a:latin typeface="Arial" panose="020B0604020202020204" pitchFamily="34" charset="0"/>
            </a:endParaRPr>
          </a:p>
        </p:txBody>
      </p:sp>
      <p:sp>
        <p:nvSpPr>
          <p:cNvPr id="38915" name="Rectangle 2"/>
          <p:cNvSpPr>
            <a:spLocks noGrp="1" noChangeArrowheads="1"/>
          </p:cNvSpPr>
          <p:nvPr>
            <p:ph type="title"/>
          </p:nvPr>
        </p:nvSpPr>
        <p:spPr>
          <a:xfrm>
            <a:off x="1416050" y="311150"/>
            <a:ext cx="7461250" cy="798513"/>
          </a:xfrm>
          <a:noFill/>
        </p:spPr>
        <p:txBody>
          <a:bodyPr lIns="92075" tIns="46038" rIns="92075" bIns="46038" anchor="ctr"/>
          <a:lstStyle/>
          <a:p>
            <a:pPr>
              <a:spcBef>
                <a:spcPct val="50000"/>
              </a:spcBef>
            </a:pPr>
            <a:r>
              <a:rPr lang="en-US" altLang="en-US" sz="4000">
                <a:solidFill>
                  <a:srgbClr val="000099"/>
                </a:solidFill>
                <a:latin typeface="Arial" panose="020B0604020202020204" pitchFamily="34" charset="0"/>
              </a:rPr>
              <a:t>Watch Station Assignment Process</a:t>
            </a:r>
          </a:p>
        </p:txBody>
      </p:sp>
      <p:sp>
        <p:nvSpPr>
          <p:cNvPr id="584707" name="Rectangle 3"/>
          <p:cNvSpPr>
            <a:spLocks noGrp="1" noChangeArrowheads="1"/>
          </p:cNvSpPr>
          <p:nvPr>
            <p:ph type="body" idx="1"/>
          </p:nvPr>
        </p:nvSpPr>
        <p:spPr>
          <a:xfrm>
            <a:off x="385276" y="1481137"/>
            <a:ext cx="7772400" cy="5106275"/>
          </a:xfrm>
          <a:noFill/>
        </p:spPr>
        <p:txBody>
          <a:bodyPr lIns="92075" tIns="46038" rIns="92075" bIns="46038"/>
          <a:lstStyle/>
          <a:p>
            <a:pPr>
              <a:buSzPct val="90000"/>
            </a:pPr>
            <a:r>
              <a:rPr lang="en-US" altLang="en-US" dirty="0">
                <a:latin typeface="Arial" panose="020B0604020202020204" pitchFamily="34" charset="0"/>
              </a:rPr>
              <a:t>Review mission in the ROC/POE</a:t>
            </a:r>
          </a:p>
          <a:p>
            <a:pPr>
              <a:buSzPct val="90000"/>
            </a:pPr>
            <a:endParaRPr lang="en-US" altLang="en-US" dirty="0">
              <a:latin typeface="Arial" panose="020B0604020202020204" pitchFamily="34" charset="0"/>
            </a:endParaRPr>
          </a:p>
          <a:p>
            <a:pPr>
              <a:buSzPct val="90000"/>
            </a:pPr>
            <a:r>
              <a:rPr lang="en-US" altLang="en-US" dirty="0">
                <a:latin typeface="Arial" panose="020B0604020202020204" pitchFamily="34" charset="0"/>
              </a:rPr>
              <a:t>Define designed capability (equipment)</a:t>
            </a:r>
          </a:p>
          <a:p>
            <a:pPr>
              <a:buSzPct val="90000"/>
            </a:pPr>
            <a:endParaRPr lang="en-US" altLang="en-US" dirty="0">
              <a:latin typeface="Arial" panose="020B0604020202020204" pitchFamily="34" charset="0"/>
            </a:endParaRPr>
          </a:p>
          <a:p>
            <a:pPr>
              <a:buSzPct val="90000"/>
            </a:pPr>
            <a:r>
              <a:rPr lang="en-US" altLang="en-US" dirty="0">
                <a:latin typeface="Arial" panose="020B0604020202020204" pitchFamily="34" charset="0"/>
              </a:rPr>
              <a:t>Assign watch stations based on the designed capability and manned IAW the ROC Elements n the ROC/POE</a:t>
            </a:r>
          </a:p>
          <a:p>
            <a:pPr>
              <a:buSzPct val="90000"/>
            </a:pPr>
            <a:endParaRPr lang="en-US" altLang="en-US" dirty="0">
              <a:latin typeface="Arial" panose="020B0604020202020204" pitchFamily="34" charset="0"/>
            </a:endParaRPr>
          </a:p>
          <a:p>
            <a:pPr>
              <a:buSzPct val="90000"/>
            </a:pPr>
            <a:r>
              <a:rPr lang="en-US" altLang="en-US" dirty="0">
                <a:latin typeface="Arial" panose="020B0604020202020204" pitchFamily="34" charset="0"/>
              </a:rPr>
              <a:t>Includes in-port watches supported by official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dissolve">
                                      <p:cBhvr>
                                        <p:cTn id="7" dur="500"/>
                                        <p:tgtEl>
                                          <p:spTgt spid="584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4707">
                                            <p:txEl>
                                              <p:pRg st="2" end="2"/>
                                            </p:txEl>
                                          </p:spTgt>
                                        </p:tgtEl>
                                        <p:attrNameLst>
                                          <p:attrName>style.visibility</p:attrName>
                                        </p:attrNameLst>
                                      </p:cBhvr>
                                      <p:to>
                                        <p:strVal val="visible"/>
                                      </p:to>
                                    </p:set>
                                    <p:animEffect transition="in" filter="dissolve">
                                      <p:cBhvr>
                                        <p:cTn id="12" dur="500"/>
                                        <p:tgtEl>
                                          <p:spTgt spid="584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4707">
                                            <p:txEl>
                                              <p:pRg st="4" end="4"/>
                                            </p:txEl>
                                          </p:spTgt>
                                        </p:tgtEl>
                                        <p:attrNameLst>
                                          <p:attrName>style.visibility</p:attrName>
                                        </p:attrNameLst>
                                      </p:cBhvr>
                                      <p:to>
                                        <p:strVal val="visible"/>
                                      </p:to>
                                    </p:set>
                                    <p:animEffect transition="in" filter="dissolve">
                                      <p:cBhvr>
                                        <p:cTn id="17" dur="500"/>
                                        <p:tgtEl>
                                          <p:spTgt spid="5847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4707">
                                            <p:txEl>
                                              <p:pRg st="6" end="6"/>
                                            </p:txEl>
                                          </p:spTgt>
                                        </p:tgtEl>
                                        <p:attrNameLst>
                                          <p:attrName>style.visibility</p:attrName>
                                        </p:attrNameLst>
                                      </p:cBhvr>
                                      <p:to>
                                        <p:strVal val="visible"/>
                                      </p:to>
                                    </p:set>
                                    <p:animEffect transition="in" filter="dissolve">
                                      <p:cBhvr>
                                        <p:cTn id="22" dur="500"/>
                                        <p:tgtEl>
                                          <p:spTgt spid="584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C212E0DA-9F72-4D94-8489-D7ED3C3BC051}" type="slidenum">
              <a:rPr lang="en-US" altLang="en-US" sz="1400">
                <a:latin typeface="Arial" panose="020B0604020202020204" pitchFamily="34" charset="0"/>
              </a:rPr>
              <a:pPr>
                <a:spcBef>
                  <a:spcPct val="0"/>
                </a:spcBef>
                <a:buClrTx/>
                <a:buSzTx/>
                <a:buFontTx/>
                <a:buNone/>
              </a:pPr>
              <a:t>19</a:t>
            </a:fld>
            <a:endParaRPr lang="en-US" altLang="en-US" sz="1400">
              <a:latin typeface="Arial" panose="020B0604020202020204" pitchFamily="34" charset="0"/>
            </a:endParaRPr>
          </a:p>
        </p:txBody>
      </p:sp>
      <p:sp>
        <p:nvSpPr>
          <p:cNvPr id="40963" name="Rectangle 2"/>
          <p:cNvSpPr>
            <a:spLocks noGrp="1" noChangeArrowheads="1"/>
          </p:cNvSpPr>
          <p:nvPr>
            <p:ph type="title"/>
          </p:nvPr>
        </p:nvSpPr>
        <p:spPr>
          <a:xfrm>
            <a:off x="1333500" y="360363"/>
            <a:ext cx="7543800" cy="1008062"/>
          </a:xfrm>
          <a:noFill/>
        </p:spPr>
        <p:txBody>
          <a:bodyPr lIns="92075" tIns="46038" rIns="92075" bIns="46038" anchor="ctr"/>
          <a:lstStyle/>
          <a:p>
            <a:r>
              <a:rPr lang="en-US" altLang="en-US" sz="4000">
                <a:solidFill>
                  <a:srgbClr val="000099"/>
                </a:solidFill>
                <a:latin typeface="Arial" panose="020B0604020202020204" pitchFamily="34" charset="0"/>
              </a:rPr>
              <a:t>Review Mission</a:t>
            </a:r>
            <a:endParaRPr lang="en-US" altLang="en-US">
              <a:solidFill>
                <a:srgbClr val="000099"/>
              </a:solidFill>
              <a:latin typeface="Arial" panose="020B0604020202020204" pitchFamily="34" charset="0"/>
            </a:endParaRPr>
          </a:p>
        </p:txBody>
      </p:sp>
      <p:sp>
        <p:nvSpPr>
          <p:cNvPr id="40964" name="Rectangle 3"/>
          <p:cNvSpPr>
            <a:spLocks noChangeArrowheads="1"/>
          </p:cNvSpPr>
          <p:nvPr/>
        </p:nvSpPr>
        <p:spPr bwMode="auto">
          <a:xfrm>
            <a:off x="609600" y="2209800"/>
            <a:ext cx="335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a:p>
            <a:pPr algn="ctr">
              <a:spcBef>
                <a:spcPct val="0"/>
              </a:spcBef>
              <a:buClrTx/>
              <a:buSzTx/>
              <a:buFontTx/>
              <a:buNone/>
            </a:pPr>
            <a:endParaRPr lang="en-US" altLang="en-US" sz="2000"/>
          </a:p>
          <a:p>
            <a:pPr algn="ctr">
              <a:spcBef>
                <a:spcPct val="0"/>
              </a:spcBef>
              <a:buClrTx/>
              <a:buSzTx/>
              <a:buFontTx/>
              <a:buNone/>
            </a:pPr>
            <a:endParaRPr lang="en-US" altLang="en-US" sz="2000"/>
          </a:p>
          <a:p>
            <a:pPr algn="ctr">
              <a:spcBef>
                <a:spcPct val="0"/>
              </a:spcBef>
              <a:buClrTx/>
              <a:buSzTx/>
              <a:buFontTx/>
              <a:buNone/>
            </a:pPr>
            <a:endParaRPr lang="en-US" altLang="en-US" sz="2000"/>
          </a:p>
        </p:txBody>
      </p:sp>
      <p:sp>
        <p:nvSpPr>
          <p:cNvPr id="40965" name="Rectangle 5"/>
          <p:cNvSpPr>
            <a:spLocks noChangeArrowheads="1"/>
          </p:cNvSpPr>
          <p:nvPr/>
        </p:nvSpPr>
        <p:spPr bwMode="auto">
          <a:xfrm>
            <a:off x="904875" y="2932113"/>
            <a:ext cx="7200900" cy="1604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40966" name="Rectangle 6"/>
          <p:cNvSpPr>
            <a:spLocks noChangeArrowheads="1"/>
          </p:cNvSpPr>
          <p:nvPr/>
        </p:nvSpPr>
        <p:spPr bwMode="auto">
          <a:xfrm>
            <a:off x="987425" y="2971800"/>
            <a:ext cx="36337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1400"/>
              <a:t>AAW 9.4  Engage low/medium altitude threats</a:t>
            </a:r>
          </a:p>
          <a:p>
            <a:pPr>
              <a:buClrTx/>
              <a:buSzTx/>
              <a:buFontTx/>
              <a:buNone/>
            </a:pPr>
            <a:r>
              <a:rPr lang="en-US" altLang="en-US" sz="1400"/>
              <a:t>with gunfire.</a:t>
            </a:r>
          </a:p>
          <a:p>
            <a:pPr>
              <a:buClrTx/>
              <a:buSzTx/>
              <a:buFontTx/>
              <a:buNone/>
            </a:pPr>
            <a:r>
              <a:rPr lang="en-US" altLang="en-US" sz="1400"/>
              <a:t>III (L) - Man AEGIS Combat System, one 5”/54</a:t>
            </a:r>
          </a:p>
          <a:p>
            <a:pPr>
              <a:buClrTx/>
              <a:buSzTx/>
              <a:buFontTx/>
              <a:buNone/>
            </a:pPr>
            <a:r>
              <a:rPr lang="en-US" altLang="en-US" sz="1400"/>
              <a:t>mount (without gun or magazine crew).  CIWS</a:t>
            </a:r>
          </a:p>
          <a:p>
            <a:pPr>
              <a:buClrTx/>
              <a:buSzTx/>
              <a:buFontTx/>
              <a:buNone/>
            </a:pPr>
            <a:r>
              <a:rPr lang="en-US" altLang="en-US" sz="1400"/>
              <a:t>operated by MSS.</a:t>
            </a:r>
          </a:p>
          <a:p>
            <a:pPr>
              <a:buClrTx/>
              <a:buSzTx/>
              <a:buFontTx/>
              <a:buNone/>
            </a:pPr>
            <a:r>
              <a:rPr lang="en-US" altLang="en-US" sz="1400"/>
              <a:t>IV, V (L) - Plan and train.</a:t>
            </a:r>
          </a:p>
        </p:txBody>
      </p:sp>
      <p:sp>
        <p:nvSpPr>
          <p:cNvPr id="40967" name="Line 7"/>
          <p:cNvSpPr>
            <a:spLocks noChangeShapeType="1"/>
          </p:cNvSpPr>
          <p:nvPr/>
        </p:nvSpPr>
        <p:spPr bwMode="auto">
          <a:xfrm flipH="1">
            <a:off x="4678363" y="2108200"/>
            <a:ext cx="34178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68" name="Line 8"/>
          <p:cNvSpPr>
            <a:spLocks noChangeShapeType="1"/>
          </p:cNvSpPr>
          <p:nvPr/>
        </p:nvSpPr>
        <p:spPr bwMode="auto">
          <a:xfrm>
            <a:off x="5541963" y="2114550"/>
            <a:ext cx="0" cy="2400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69" name="Line 9"/>
          <p:cNvSpPr>
            <a:spLocks noChangeShapeType="1"/>
          </p:cNvSpPr>
          <p:nvPr/>
        </p:nvSpPr>
        <p:spPr bwMode="auto">
          <a:xfrm>
            <a:off x="6410325" y="2114550"/>
            <a:ext cx="0" cy="23860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70" name="Line 10"/>
          <p:cNvSpPr>
            <a:spLocks noChangeShapeType="1"/>
          </p:cNvSpPr>
          <p:nvPr/>
        </p:nvSpPr>
        <p:spPr bwMode="auto">
          <a:xfrm>
            <a:off x="7378700" y="2114550"/>
            <a:ext cx="0" cy="2428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71" name="Rectangle 11"/>
          <p:cNvSpPr>
            <a:spLocks noChangeArrowheads="1"/>
          </p:cNvSpPr>
          <p:nvPr/>
        </p:nvSpPr>
        <p:spPr bwMode="auto">
          <a:xfrm>
            <a:off x="4999038" y="2319338"/>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a:t>
            </a:r>
          </a:p>
        </p:txBody>
      </p:sp>
      <p:sp>
        <p:nvSpPr>
          <p:cNvPr id="40972" name="Rectangle 12"/>
          <p:cNvSpPr>
            <a:spLocks noChangeArrowheads="1"/>
          </p:cNvSpPr>
          <p:nvPr/>
        </p:nvSpPr>
        <p:spPr bwMode="auto">
          <a:xfrm>
            <a:off x="5741988" y="233521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III</a:t>
            </a:r>
          </a:p>
        </p:txBody>
      </p:sp>
      <p:sp>
        <p:nvSpPr>
          <p:cNvPr id="40973" name="Rectangle 13"/>
          <p:cNvSpPr>
            <a:spLocks noChangeArrowheads="1"/>
          </p:cNvSpPr>
          <p:nvPr/>
        </p:nvSpPr>
        <p:spPr bwMode="auto">
          <a:xfrm>
            <a:off x="6684963" y="23352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IV</a:t>
            </a:r>
          </a:p>
        </p:txBody>
      </p:sp>
      <p:sp>
        <p:nvSpPr>
          <p:cNvPr id="40974" name="Rectangle 14"/>
          <p:cNvSpPr>
            <a:spLocks noChangeArrowheads="1"/>
          </p:cNvSpPr>
          <p:nvPr/>
        </p:nvSpPr>
        <p:spPr bwMode="auto">
          <a:xfrm>
            <a:off x="7605713" y="23526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V</a:t>
            </a:r>
          </a:p>
        </p:txBody>
      </p:sp>
      <p:sp>
        <p:nvSpPr>
          <p:cNvPr id="40975" name="Rectangle 15"/>
          <p:cNvSpPr>
            <a:spLocks noChangeArrowheads="1"/>
          </p:cNvSpPr>
          <p:nvPr/>
        </p:nvSpPr>
        <p:spPr bwMode="auto">
          <a:xfrm>
            <a:off x="4981575" y="302101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F</a:t>
            </a:r>
          </a:p>
        </p:txBody>
      </p:sp>
      <p:sp>
        <p:nvSpPr>
          <p:cNvPr id="40976" name="Rectangle 16"/>
          <p:cNvSpPr>
            <a:spLocks noChangeArrowheads="1"/>
          </p:cNvSpPr>
          <p:nvPr/>
        </p:nvSpPr>
        <p:spPr bwMode="auto">
          <a:xfrm>
            <a:off x="5900738" y="3036888"/>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40977" name="Rectangle 17"/>
          <p:cNvSpPr>
            <a:spLocks noChangeArrowheads="1"/>
          </p:cNvSpPr>
          <p:nvPr/>
        </p:nvSpPr>
        <p:spPr bwMode="auto">
          <a:xfrm>
            <a:off x="6769100" y="3036888"/>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40978" name="Rectangle 18"/>
          <p:cNvSpPr>
            <a:spLocks noChangeArrowheads="1"/>
          </p:cNvSpPr>
          <p:nvPr/>
        </p:nvSpPr>
        <p:spPr bwMode="auto">
          <a:xfrm>
            <a:off x="7504113" y="303847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586771" name="Rectangle 19"/>
          <p:cNvSpPr>
            <a:spLocks noChangeArrowheads="1"/>
          </p:cNvSpPr>
          <p:nvPr/>
        </p:nvSpPr>
        <p:spPr bwMode="auto">
          <a:xfrm>
            <a:off x="311150" y="4605338"/>
            <a:ext cx="79660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lvl="1">
              <a:buSzPct val="75000"/>
              <a:buFont typeface="Monotype Sorts" pitchFamily="2" charset="2"/>
              <a:buChar char="n"/>
            </a:pPr>
            <a:r>
              <a:rPr lang="en-US" altLang="en-US">
                <a:latin typeface="Arial" panose="020B0604020202020204" pitchFamily="34" charset="0"/>
              </a:rPr>
              <a:t>“What” - Capability</a:t>
            </a:r>
          </a:p>
          <a:p>
            <a:pPr lvl="1">
              <a:buSzPct val="75000"/>
              <a:buFont typeface="Monotype Sorts" pitchFamily="2" charset="2"/>
              <a:buNone/>
            </a:pPr>
            <a:endParaRPr lang="en-US" altLang="en-US" sz="1200">
              <a:latin typeface="Arial" panose="020B0604020202020204" pitchFamily="34" charset="0"/>
            </a:endParaRPr>
          </a:p>
          <a:p>
            <a:pPr lvl="1">
              <a:buSzPct val="75000"/>
              <a:buFont typeface="Monotype Sorts" pitchFamily="2" charset="2"/>
              <a:buChar char="n"/>
            </a:pPr>
            <a:r>
              <a:rPr lang="en-US" altLang="en-US">
                <a:latin typeface="Arial" panose="020B0604020202020204" pitchFamily="34" charset="0"/>
              </a:rPr>
              <a:t>“When” it’s needed - Readiness Condition</a:t>
            </a:r>
          </a:p>
          <a:p>
            <a:pPr lvl="1">
              <a:buSzPct val="75000"/>
              <a:buFont typeface="Monotype Sorts" pitchFamily="2" charset="2"/>
              <a:buNone/>
            </a:pPr>
            <a:endParaRPr lang="en-US" altLang="en-US" sz="1200">
              <a:latin typeface="Arial" panose="020B0604020202020204" pitchFamily="34" charset="0"/>
            </a:endParaRPr>
          </a:p>
          <a:p>
            <a:pPr lvl="1">
              <a:buSzPct val="75000"/>
              <a:buFont typeface="Monotype Sorts" pitchFamily="2" charset="2"/>
              <a:buChar char="n"/>
            </a:pPr>
            <a:r>
              <a:rPr lang="en-US" altLang="en-US">
                <a:latin typeface="Arial" panose="020B0604020202020204" pitchFamily="34" charset="0"/>
              </a:rPr>
              <a:t>“How” to meet it (on-station, on-call, not manned?)</a:t>
            </a:r>
            <a:endParaRPr lang="en-US" altLang="en-US" sz="2800">
              <a:latin typeface="Arial" panose="020B0604020202020204" pitchFamily="34" charset="0"/>
            </a:endParaRPr>
          </a:p>
        </p:txBody>
      </p:sp>
      <p:sp>
        <p:nvSpPr>
          <p:cNvPr id="40980" name="Line 20"/>
          <p:cNvSpPr>
            <a:spLocks noChangeShapeType="1"/>
          </p:cNvSpPr>
          <p:nvPr/>
        </p:nvSpPr>
        <p:spPr bwMode="auto">
          <a:xfrm>
            <a:off x="8088313" y="2122488"/>
            <a:ext cx="15875" cy="24431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21"/>
          <p:cNvSpPr>
            <a:spLocks noChangeShapeType="1"/>
          </p:cNvSpPr>
          <p:nvPr/>
        </p:nvSpPr>
        <p:spPr bwMode="auto">
          <a:xfrm>
            <a:off x="4683125" y="2136775"/>
            <a:ext cx="0" cy="2400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6771">
                                            <p:txEl>
                                              <p:pRg st="0" end="0"/>
                                            </p:txEl>
                                          </p:spTgt>
                                        </p:tgtEl>
                                        <p:attrNameLst>
                                          <p:attrName>style.visibility</p:attrName>
                                        </p:attrNameLst>
                                      </p:cBhvr>
                                      <p:to>
                                        <p:strVal val="visible"/>
                                      </p:to>
                                    </p:set>
                                    <p:animEffect transition="in" filter="dissolve">
                                      <p:cBhvr>
                                        <p:cTn id="7" dur="500"/>
                                        <p:tgtEl>
                                          <p:spTgt spid="586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6771">
                                            <p:txEl>
                                              <p:pRg st="2" end="2"/>
                                            </p:txEl>
                                          </p:spTgt>
                                        </p:tgtEl>
                                        <p:attrNameLst>
                                          <p:attrName>style.visibility</p:attrName>
                                        </p:attrNameLst>
                                      </p:cBhvr>
                                      <p:to>
                                        <p:strVal val="visible"/>
                                      </p:to>
                                    </p:set>
                                    <p:animEffect transition="in" filter="dissolve">
                                      <p:cBhvr>
                                        <p:cTn id="12" dur="500"/>
                                        <p:tgtEl>
                                          <p:spTgt spid="586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6771">
                                            <p:txEl>
                                              <p:pRg st="4" end="4"/>
                                            </p:txEl>
                                          </p:spTgt>
                                        </p:tgtEl>
                                        <p:attrNameLst>
                                          <p:attrName>style.visibility</p:attrName>
                                        </p:attrNameLst>
                                      </p:cBhvr>
                                      <p:to>
                                        <p:strVal val="visible"/>
                                      </p:to>
                                    </p:set>
                                    <p:animEffect transition="in" filter="dissolve">
                                      <p:cBhvr>
                                        <p:cTn id="17" dur="500"/>
                                        <p:tgtEl>
                                          <p:spTgt spid="586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7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6DB9CAC7-3149-4AAB-BB9B-E64CC707917A}" type="slidenum">
              <a:rPr lang="en-US" altLang="en-US" sz="1400">
                <a:latin typeface="Arial" panose="020B0604020202020204" pitchFamily="34" charset="0"/>
              </a:rPr>
              <a:pPr>
                <a:spcBef>
                  <a:spcPct val="0"/>
                </a:spcBef>
                <a:buClrTx/>
                <a:buSzTx/>
                <a:buFontTx/>
                <a:buNone/>
              </a:pPr>
              <a:t>2</a:t>
            </a:fld>
            <a:endParaRPr lang="en-US" altLang="en-US" sz="1400">
              <a:latin typeface="Arial" panose="020B0604020202020204" pitchFamily="34" charset="0"/>
            </a:endParaRPr>
          </a:p>
        </p:txBody>
      </p:sp>
      <p:sp>
        <p:nvSpPr>
          <p:cNvPr id="6147" name="Rectangle 2050"/>
          <p:cNvSpPr>
            <a:spLocks noChangeArrowheads="1"/>
          </p:cNvSpPr>
          <p:nvPr/>
        </p:nvSpPr>
        <p:spPr bwMode="auto">
          <a:xfrm>
            <a:off x="6477000" y="2971800"/>
            <a:ext cx="1290638" cy="3141663"/>
          </a:xfrm>
          <a:prstGeom prst="rect">
            <a:avLst/>
          </a:prstGeom>
          <a:solidFill>
            <a:srgbClr val="6699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6148" name="Rectangle 2051"/>
          <p:cNvSpPr>
            <a:spLocks noChangeArrowheads="1"/>
          </p:cNvSpPr>
          <p:nvPr/>
        </p:nvSpPr>
        <p:spPr bwMode="auto">
          <a:xfrm>
            <a:off x="685800" y="2971800"/>
            <a:ext cx="1293813" cy="3141663"/>
          </a:xfrm>
          <a:prstGeom prst="rect">
            <a:avLst/>
          </a:prstGeom>
          <a:solidFill>
            <a:srgbClr val="6699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6149" name="Rectangle 2052"/>
          <p:cNvSpPr>
            <a:spLocks noChangeArrowheads="1"/>
          </p:cNvSpPr>
          <p:nvPr/>
        </p:nvSpPr>
        <p:spPr bwMode="auto">
          <a:xfrm>
            <a:off x="2133600" y="2971800"/>
            <a:ext cx="1290638" cy="3141663"/>
          </a:xfrm>
          <a:prstGeom prst="rect">
            <a:avLst/>
          </a:prstGeom>
          <a:solidFill>
            <a:srgbClr val="6699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6150" name="Rectangle 2053"/>
          <p:cNvSpPr>
            <a:spLocks noChangeArrowheads="1"/>
          </p:cNvSpPr>
          <p:nvPr/>
        </p:nvSpPr>
        <p:spPr bwMode="auto">
          <a:xfrm>
            <a:off x="3581400" y="2971800"/>
            <a:ext cx="1290638" cy="3141663"/>
          </a:xfrm>
          <a:prstGeom prst="rect">
            <a:avLst/>
          </a:prstGeom>
          <a:solidFill>
            <a:srgbClr val="6699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6151" name="Rectangle 2054"/>
          <p:cNvSpPr>
            <a:spLocks noChangeArrowheads="1"/>
          </p:cNvSpPr>
          <p:nvPr/>
        </p:nvSpPr>
        <p:spPr bwMode="auto">
          <a:xfrm>
            <a:off x="5029200" y="2971800"/>
            <a:ext cx="1290638" cy="3141663"/>
          </a:xfrm>
          <a:prstGeom prst="rect">
            <a:avLst/>
          </a:prstGeom>
          <a:solidFill>
            <a:srgbClr val="6699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6152" name="Rectangle 2055"/>
          <p:cNvSpPr>
            <a:spLocks noChangeArrowheads="1"/>
          </p:cNvSpPr>
          <p:nvPr/>
        </p:nvSpPr>
        <p:spPr bwMode="auto">
          <a:xfrm>
            <a:off x="2057400" y="1981200"/>
            <a:ext cx="4616450" cy="568325"/>
          </a:xfrm>
          <a:prstGeom prst="rect">
            <a:avLst/>
          </a:prstGeom>
          <a:solidFill>
            <a:srgbClr val="92D050"/>
          </a:solidFill>
          <a:ln w="12700">
            <a:solidFill>
              <a:schemeClr val="tx1"/>
            </a:solidFill>
            <a:miter lim="800000"/>
            <a:headEnd/>
            <a:tailEnd/>
          </a:ln>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latin typeface="Courier New" panose="02070309020205020404" pitchFamily="49" charset="0"/>
              </a:rPr>
              <a:t>Perform Manpower Analysis</a:t>
            </a:r>
          </a:p>
        </p:txBody>
      </p:sp>
      <p:sp>
        <p:nvSpPr>
          <p:cNvPr id="6153" name="Rectangle 2056"/>
          <p:cNvSpPr>
            <a:spLocks noChangeArrowheads="1"/>
          </p:cNvSpPr>
          <p:nvPr/>
        </p:nvSpPr>
        <p:spPr bwMode="auto">
          <a:xfrm>
            <a:off x="685800" y="6096000"/>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i="1">
                <a:latin typeface="Courier New" panose="02070309020205020404" pitchFamily="49" charset="0"/>
              </a:rPr>
              <a:t>Support</a:t>
            </a:r>
          </a:p>
          <a:p>
            <a:pPr algn="ctr">
              <a:spcBef>
                <a:spcPct val="0"/>
              </a:spcBef>
              <a:buClrTx/>
              <a:buSzTx/>
              <a:buFontTx/>
              <a:buNone/>
            </a:pPr>
            <a:r>
              <a:rPr lang="en-US" altLang="en-US" sz="1400" b="1" i="1">
                <a:latin typeface="Courier New" panose="02070309020205020404" pitchFamily="49" charset="0"/>
              </a:rPr>
              <a:t>Policy</a:t>
            </a:r>
          </a:p>
        </p:txBody>
      </p:sp>
      <p:sp>
        <p:nvSpPr>
          <p:cNvPr id="6154" name="Rectangle 2057"/>
          <p:cNvSpPr>
            <a:spLocks noChangeArrowheads="1"/>
          </p:cNvSpPr>
          <p:nvPr/>
        </p:nvSpPr>
        <p:spPr bwMode="auto">
          <a:xfrm>
            <a:off x="1828800" y="6096000"/>
            <a:ext cx="167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i="1">
                <a:latin typeface="Courier New" panose="02070309020205020404" pitchFamily="49" charset="0"/>
              </a:rPr>
              <a:t>Determine</a:t>
            </a:r>
          </a:p>
          <a:p>
            <a:pPr algn="ctr">
              <a:spcBef>
                <a:spcPct val="0"/>
              </a:spcBef>
              <a:buClrTx/>
              <a:buSzTx/>
              <a:buFontTx/>
              <a:buNone/>
            </a:pPr>
            <a:r>
              <a:rPr lang="en-US" altLang="en-US" sz="1400" b="1" i="1">
                <a:latin typeface="Courier New" panose="02070309020205020404" pitchFamily="49" charset="0"/>
              </a:rPr>
              <a:t>Occupational</a:t>
            </a:r>
          </a:p>
          <a:p>
            <a:pPr algn="ctr">
              <a:spcBef>
                <a:spcPct val="0"/>
              </a:spcBef>
              <a:buClrTx/>
              <a:buSzTx/>
              <a:buFontTx/>
              <a:buNone/>
            </a:pPr>
            <a:r>
              <a:rPr lang="en-US" altLang="en-US" sz="1400" b="1" i="1">
                <a:latin typeface="Courier New" panose="02070309020205020404" pitchFamily="49" charset="0"/>
              </a:rPr>
              <a:t>Classification</a:t>
            </a:r>
          </a:p>
        </p:txBody>
      </p:sp>
      <p:sp>
        <p:nvSpPr>
          <p:cNvPr id="6155" name="Rectangle 2058"/>
          <p:cNvSpPr>
            <a:spLocks noChangeArrowheads="1"/>
          </p:cNvSpPr>
          <p:nvPr/>
        </p:nvSpPr>
        <p:spPr bwMode="auto">
          <a:xfrm>
            <a:off x="3505200" y="60960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38" rIns="0"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i="1">
                <a:latin typeface="Courier New" panose="02070309020205020404" pitchFamily="49" charset="0"/>
              </a:rPr>
              <a:t>Determine Manpower</a:t>
            </a:r>
          </a:p>
          <a:p>
            <a:pPr algn="ctr">
              <a:spcBef>
                <a:spcPct val="0"/>
              </a:spcBef>
              <a:buClrTx/>
              <a:buSzTx/>
              <a:buFontTx/>
              <a:buNone/>
            </a:pPr>
            <a:r>
              <a:rPr lang="en-US" altLang="en-US" sz="1400" b="1" i="1">
                <a:latin typeface="Courier New" panose="02070309020205020404" pitchFamily="49" charset="0"/>
              </a:rPr>
              <a:t>Requirements</a:t>
            </a:r>
          </a:p>
        </p:txBody>
      </p:sp>
      <p:sp>
        <p:nvSpPr>
          <p:cNvPr id="6156" name="Rectangle 2059"/>
          <p:cNvSpPr>
            <a:spLocks noChangeArrowheads="1"/>
          </p:cNvSpPr>
          <p:nvPr/>
        </p:nvSpPr>
        <p:spPr bwMode="auto">
          <a:xfrm>
            <a:off x="152400" y="1828800"/>
            <a:ext cx="1752600" cy="927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u="sng"/>
              <a:t>Inputs:</a:t>
            </a:r>
            <a:endParaRPr lang="en-US" altLang="en-US" sz="1400"/>
          </a:p>
          <a:p>
            <a:pPr>
              <a:spcBef>
                <a:spcPct val="0"/>
              </a:spcBef>
              <a:buClrTx/>
              <a:buSzTx/>
              <a:buFontTx/>
              <a:buNone/>
            </a:pPr>
            <a:r>
              <a:rPr lang="en-US" altLang="en-US" sz="1000"/>
              <a:t>Personnel (O/E/C/CN),</a:t>
            </a:r>
          </a:p>
          <a:p>
            <a:pPr>
              <a:spcBef>
                <a:spcPct val="0"/>
              </a:spcBef>
              <a:buClrTx/>
              <a:buSzTx/>
              <a:buFontTx/>
              <a:buNone/>
            </a:pPr>
            <a:r>
              <a:rPr lang="en-US" altLang="en-US" sz="1000"/>
              <a:t>Facility &amp; Equipment,</a:t>
            </a:r>
          </a:p>
          <a:p>
            <a:pPr>
              <a:spcBef>
                <a:spcPct val="0"/>
              </a:spcBef>
              <a:buClrTx/>
              <a:buSzTx/>
              <a:buFontTx/>
              <a:buNone/>
            </a:pPr>
            <a:r>
              <a:rPr lang="en-US" altLang="en-US" sz="1000"/>
              <a:t>Administrative Guidance</a:t>
            </a:r>
          </a:p>
          <a:p>
            <a:pPr>
              <a:spcBef>
                <a:spcPct val="0"/>
              </a:spcBef>
              <a:buClrTx/>
              <a:buSzTx/>
              <a:buFontTx/>
              <a:buNone/>
            </a:pPr>
            <a:r>
              <a:rPr lang="en-US" altLang="en-US" sz="1000"/>
              <a:t>Manpower Guidance &amp; Data</a:t>
            </a:r>
          </a:p>
        </p:txBody>
      </p:sp>
      <p:sp>
        <p:nvSpPr>
          <p:cNvPr id="6157" name="Rectangle 2060"/>
          <p:cNvSpPr>
            <a:spLocks noChangeArrowheads="1"/>
          </p:cNvSpPr>
          <p:nvPr/>
        </p:nvSpPr>
        <p:spPr bwMode="auto">
          <a:xfrm>
            <a:off x="6248400" y="6127750"/>
            <a:ext cx="1828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i="1">
                <a:latin typeface="Courier New" panose="02070309020205020404" pitchFamily="49" charset="0"/>
              </a:rPr>
              <a:t>Provide</a:t>
            </a:r>
          </a:p>
          <a:p>
            <a:pPr algn="ctr">
              <a:spcBef>
                <a:spcPct val="0"/>
              </a:spcBef>
              <a:buClrTx/>
              <a:buSzTx/>
              <a:buFontTx/>
              <a:buNone/>
            </a:pPr>
            <a:r>
              <a:rPr lang="en-US" altLang="en-US" sz="1400" b="1" i="1">
                <a:latin typeface="Courier New" panose="02070309020205020404" pitchFamily="49" charset="0"/>
              </a:rPr>
              <a:t>Functional/Data Integrity</a:t>
            </a:r>
          </a:p>
        </p:txBody>
      </p:sp>
      <p:sp>
        <p:nvSpPr>
          <p:cNvPr id="6158" name="Rectangle 2061"/>
          <p:cNvSpPr>
            <a:spLocks noGrp="1" noChangeArrowheads="1"/>
          </p:cNvSpPr>
          <p:nvPr>
            <p:ph type="title"/>
          </p:nvPr>
        </p:nvSpPr>
        <p:spPr>
          <a:xfrm>
            <a:off x="4762500" y="419100"/>
            <a:ext cx="3905250" cy="762000"/>
          </a:xfrm>
          <a:noFill/>
        </p:spPr>
        <p:txBody>
          <a:bodyPr lIns="92075" tIns="46038" rIns="92075" bIns="46038"/>
          <a:lstStyle/>
          <a:p>
            <a:r>
              <a:rPr lang="en-US" altLang="en-US" sz="4000">
                <a:solidFill>
                  <a:srgbClr val="000099"/>
                </a:solidFill>
                <a:latin typeface="Arial" panose="020B0604020202020204" pitchFamily="34" charset="0"/>
              </a:rPr>
              <a:t>What We Do</a:t>
            </a:r>
            <a:endParaRPr lang="en-US" altLang="en-US">
              <a:solidFill>
                <a:srgbClr val="000099"/>
              </a:solidFill>
              <a:latin typeface="Arial" panose="020B0604020202020204" pitchFamily="34" charset="0"/>
            </a:endParaRPr>
          </a:p>
        </p:txBody>
      </p:sp>
      <p:sp>
        <p:nvSpPr>
          <p:cNvPr id="6159" name="Rectangle 2062"/>
          <p:cNvSpPr>
            <a:spLocks noChangeArrowheads="1"/>
          </p:cNvSpPr>
          <p:nvPr/>
        </p:nvSpPr>
        <p:spPr bwMode="auto">
          <a:xfrm>
            <a:off x="6859588" y="1754188"/>
            <a:ext cx="2132012" cy="1139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u="sng">
                <a:latin typeface="Courier New" panose="02070309020205020404" pitchFamily="49" charset="0"/>
              </a:rPr>
              <a:t>Outputs/Products:</a:t>
            </a:r>
          </a:p>
          <a:p>
            <a:pPr algn="ctr">
              <a:spcBef>
                <a:spcPct val="0"/>
              </a:spcBef>
              <a:buClrTx/>
              <a:buSzTx/>
              <a:buFontTx/>
              <a:buNone/>
            </a:pPr>
            <a:r>
              <a:rPr lang="en-US" altLang="en-US" sz="1000" b="1">
                <a:latin typeface="Courier New" panose="02070309020205020404" pitchFamily="49" charset="0"/>
              </a:rPr>
              <a:t>Manpower Policy Documents</a:t>
            </a:r>
          </a:p>
          <a:p>
            <a:pPr algn="ctr">
              <a:spcBef>
                <a:spcPct val="0"/>
              </a:spcBef>
              <a:buClrTx/>
              <a:buSzTx/>
              <a:buFontTx/>
              <a:buNone/>
            </a:pPr>
            <a:r>
              <a:rPr lang="en-US" altLang="en-US" sz="1000" b="1">
                <a:latin typeface="Courier New" panose="02070309020205020404" pitchFamily="49" charset="0"/>
              </a:rPr>
              <a:t>Manpower Documents</a:t>
            </a:r>
          </a:p>
          <a:p>
            <a:pPr algn="ctr">
              <a:spcBef>
                <a:spcPct val="0"/>
              </a:spcBef>
              <a:buClrTx/>
              <a:buSzTx/>
              <a:buFontTx/>
              <a:buNone/>
            </a:pPr>
            <a:r>
              <a:rPr lang="en-US" altLang="en-US" sz="1000" b="1">
                <a:latin typeface="Courier New" panose="02070309020205020404" pitchFamily="49" charset="0"/>
              </a:rPr>
              <a:t>Manpower Models</a:t>
            </a:r>
          </a:p>
          <a:p>
            <a:pPr algn="ctr">
              <a:spcBef>
                <a:spcPct val="0"/>
              </a:spcBef>
              <a:buClrTx/>
              <a:buSzTx/>
              <a:buFontTx/>
              <a:buNone/>
            </a:pPr>
            <a:r>
              <a:rPr lang="en-US" altLang="en-US" sz="1000" b="1">
                <a:latin typeface="Courier New" panose="02070309020205020404" pitchFamily="49" charset="0"/>
              </a:rPr>
              <a:t>Manpower Assessments</a:t>
            </a:r>
          </a:p>
          <a:p>
            <a:pPr algn="ctr">
              <a:spcBef>
                <a:spcPct val="0"/>
              </a:spcBef>
              <a:buClrTx/>
              <a:buSzTx/>
              <a:buFontTx/>
              <a:buNone/>
            </a:pPr>
            <a:r>
              <a:rPr lang="en-US" altLang="en-US" sz="1000" b="1">
                <a:latin typeface="Courier New" panose="02070309020205020404" pitchFamily="49" charset="0"/>
              </a:rPr>
              <a:t>Manpower Products/Services</a:t>
            </a:r>
          </a:p>
        </p:txBody>
      </p:sp>
      <p:sp>
        <p:nvSpPr>
          <p:cNvPr id="6160" name="Rectangle 2063"/>
          <p:cNvSpPr>
            <a:spLocks noChangeArrowheads="1"/>
          </p:cNvSpPr>
          <p:nvPr/>
        </p:nvSpPr>
        <p:spPr bwMode="auto">
          <a:xfrm>
            <a:off x="8001000" y="3352800"/>
            <a:ext cx="1143000" cy="2209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600" b="1" u="sng">
                <a:latin typeface="Courier New" panose="02070309020205020404" pitchFamily="49" charset="0"/>
              </a:rPr>
              <a:t>Outcome:</a:t>
            </a:r>
          </a:p>
          <a:p>
            <a:pPr algn="ctr">
              <a:spcBef>
                <a:spcPct val="0"/>
              </a:spcBef>
              <a:buClrTx/>
              <a:buSzTx/>
              <a:buFontTx/>
              <a:buNone/>
            </a:pPr>
            <a:r>
              <a:rPr lang="en-US" altLang="en-US" sz="1200" b="1">
                <a:latin typeface="Courier New" panose="02070309020205020404" pitchFamily="49" charset="0"/>
              </a:rPr>
              <a:t>Properly </a:t>
            </a:r>
          </a:p>
          <a:p>
            <a:pPr algn="ctr">
              <a:spcBef>
                <a:spcPct val="0"/>
              </a:spcBef>
              <a:buClrTx/>
              <a:buSzTx/>
              <a:buFontTx/>
              <a:buNone/>
            </a:pPr>
            <a:r>
              <a:rPr lang="en-US" altLang="en-US" sz="1200" b="1">
                <a:latin typeface="Courier New" panose="02070309020205020404" pitchFamily="49" charset="0"/>
              </a:rPr>
              <a:t>assessed </a:t>
            </a:r>
          </a:p>
          <a:p>
            <a:pPr algn="ctr">
              <a:spcBef>
                <a:spcPct val="0"/>
              </a:spcBef>
              <a:buClrTx/>
              <a:buSzTx/>
              <a:buFontTx/>
              <a:buNone/>
            </a:pPr>
            <a:r>
              <a:rPr lang="en-US" altLang="en-US" sz="1200" b="1">
                <a:latin typeface="Courier New" panose="02070309020205020404" pitchFamily="49" charset="0"/>
              </a:rPr>
              <a:t>personnel </a:t>
            </a:r>
          </a:p>
          <a:p>
            <a:pPr algn="ctr">
              <a:spcBef>
                <a:spcPct val="0"/>
              </a:spcBef>
              <a:buClrTx/>
              <a:buSzTx/>
              <a:buFontTx/>
              <a:buNone/>
            </a:pPr>
            <a:r>
              <a:rPr lang="en-US" altLang="en-US" sz="1200" b="1">
                <a:latin typeface="Courier New" panose="02070309020205020404" pitchFamily="49" charset="0"/>
              </a:rPr>
              <a:t>readiness, </a:t>
            </a:r>
          </a:p>
          <a:p>
            <a:pPr algn="ctr">
              <a:spcBef>
                <a:spcPct val="0"/>
              </a:spcBef>
              <a:buClrTx/>
              <a:buSzTx/>
              <a:buFontTx/>
              <a:buNone/>
            </a:pPr>
            <a:r>
              <a:rPr lang="en-US" altLang="en-US" sz="1200" b="1">
                <a:latin typeface="Courier New" panose="02070309020205020404" pitchFamily="49" charset="0"/>
              </a:rPr>
              <a:t>Mob manpower</a:t>
            </a:r>
          </a:p>
          <a:p>
            <a:pPr algn="ctr">
              <a:spcBef>
                <a:spcPct val="0"/>
              </a:spcBef>
              <a:buClrTx/>
              <a:buSzTx/>
              <a:buFontTx/>
              <a:buNone/>
            </a:pPr>
            <a:r>
              <a:rPr lang="en-US" altLang="en-US" sz="1200" b="1">
                <a:latin typeface="Courier New" panose="02070309020205020404" pitchFamily="49" charset="0"/>
              </a:rPr>
              <a:t>availability</a:t>
            </a:r>
          </a:p>
          <a:p>
            <a:pPr algn="ctr">
              <a:spcBef>
                <a:spcPct val="0"/>
              </a:spcBef>
              <a:buClrTx/>
              <a:buSzTx/>
              <a:buFontTx/>
              <a:buNone/>
            </a:pPr>
            <a:r>
              <a:rPr lang="en-US" altLang="en-US" sz="1200" b="1">
                <a:latin typeface="Courier New" panose="02070309020205020404" pitchFamily="49" charset="0"/>
              </a:rPr>
              <a:t>and </a:t>
            </a:r>
          </a:p>
          <a:p>
            <a:pPr algn="ctr">
              <a:spcBef>
                <a:spcPct val="0"/>
              </a:spcBef>
              <a:buClrTx/>
              <a:buSzTx/>
              <a:buFontTx/>
              <a:buNone/>
            </a:pPr>
            <a:r>
              <a:rPr lang="en-US" altLang="en-US" sz="1200" b="1">
                <a:latin typeface="Courier New" panose="02070309020205020404" pitchFamily="49" charset="0"/>
              </a:rPr>
              <a:t>Human </a:t>
            </a:r>
          </a:p>
          <a:p>
            <a:pPr algn="ctr">
              <a:spcBef>
                <a:spcPct val="0"/>
              </a:spcBef>
              <a:buClrTx/>
              <a:buSzTx/>
              <a:buFontTx/>
              <a:buNone/>
            </a:pPr>
            <a:r>
              <a:rPr lang="en-US" altLang="en-US" sz="1200" b="1">
                <a:latin typeface="Courier New" panose="02070309020205020404" pitchFamily="49" charset="0"/>
              </a:rPr>
              <a:t>Resources</a:t>
            </a:r>
            <a:endParaRPr lang="en-US" altLang="en-US" sz="800" b="1">
              <a:latin typeface="Courier New" panose="02070309020205020404" pitchFamily="49" charset="0"/>
            </a:endParaRPr>
          </a:p>
        </p:txBody>
      </p:sp>
      <p:grpSp>
        <p:nvGrpSpPr>
          <p:cNvPr id="2" name="Group 2064"/>
          <p:cNvGrpSpPr>
            <a:grpSpLocks/>
          </p:cNvGrpSpPr>
          <p:nvPr/>
        </p:nvGrpSpPr>
        <p:grpSpPr bwMode="auto">
          <a:xfrm>
            <a:off x="457200" y="3657600"/>
            <a:ext cx="7543800" cy="457200"/>
            <a:chOff x="672" y="1968"/>
            <a:chExt cx="4561" cy="194"/>
          </a:xfrm>
        </p:grpSpPr>
        <p:sp>
          <p:nvSpPr>
            <p:cNvPr id="6174" name="Freeform 2065"/>
            <p:cNvSpPr>
              <a:spLocks/>
            </p:cNvSpPr>
            <p:nvPr/>
          </p:nvSpPr>
          <p:spPr bwMode="auto">
            <a:xfrm>
              <a:off x="672" y="1968"/>
              <a:ext cx="4561" cy="194"/>
            </a:xfrm>
            <a:custGeom>
              <a:avLst/>
              <a:gdLst>
                <a:gd name="T0" fmla="*/ 4384 w 4561"/>
                <a:gd name="T1" fmla="*/ 0 h 194"/>
                <a:gd name="T2" fmla="*/ 4384 w 4561"/>
                <a:gd name="T3" fmla="*/ 0 h 194"/>
                <a:gd name="T4" fmla="*/ 0 w 4561"/>
                <a:gd name="T5" fmla="*/ 0 h 194"/>
                <a:gd name="T6" fmla="*/ 0 w 4561"/>
                <a:gd name="T7" fmla="*/ 193 h 194"/>
                <a:gd name="T8" fmla="*/ 4384 w 4561"/>
                <a:gd name="T9" fmla="*/ 193 h 194"/>
                <a:gd name="T10" fmla="*/ 4384 w 4561"/>
                <a:gd name="T11" fmla="*/ 193 h 194"/>
                <a:gd name="T12" fmla="*/ 4560 w 4561"/>
                <a:gd name="T13" fmla="*/ 96 h 194"/>
                <a:gd name="T14" fmla="*/ 4384 w 4561"/>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4561"/>
                <a:gd name="T25" fmla="*/ 0 h 194"/>
                <a:gd name="T26" fmla="*/ 4561 w 4561"/>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1" h="194">
                  <a:moveTo>
                    <a:pt x="4384" y="0"/>
                  </a:moveTo>
                  <a:lnTo>
                    <a:pt x="4384" y="0"/>
                  </a:lnTo>
                  <a:lnTo>
                    <a:pt x="0" y="0"/>
                  </a:lnTo>
                  <a:lnTo>
                    <a:pt x="0" y="193"/>
                  </a:lnTo>
                  <a:lnTo>
                    <a:pt x="4384" y="193"/>
                  </a:lnTo>
                  <a:lnTo>
                    <a:pt x="4560" y="96"/>
                  </a:lnTo>
                  <a:lnTo>
                    <a:pt x="4384" y="0"/>
                  </a:lnTo>
                </a:path>
              </a:pathLst>
            </a:custGeom>
            <a:solidFill>
              <a:srgbClr val="FFFFFF"/>
            </a:solidFill>
            <a:ln w="12700" cap="rnd" cmpd="sng">
              <a:solidFill>
                <a:schemeClr val="tx1"/>
              </a:solidFill>
              <a:prstDash val="solid"/>
              <a:round/>
              <a:headEnd/>
              <a:tailEnd/>
            </a:ln>
          </p:spPr>
          <p:txBody>
            <a:bodyPr/>
            <a:lstStyle/>
            <a:p>
              <a:endParaRPr lang="en-US"/>
            </a:p>
          </p:txBody>
        </p:sp>
        <p:sp>
          <p:nvSpPr>
            <p:cNvPr id="6175" name="Rectangle 2066"/>
            <p:cNvSpPr>
              <a:spLocks noChangeArrowheads="1"/>
            </p:cNvSpPr>
            <p:nvPr/>
          </p:nvSpPr>
          <p:spPr bwMode="auto">
            <a:xfrm>
              <a:off x="733" y="2000"/>
              <a:ext cx="426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latin typeface="Courier New" panose="02070309020205020404" pitchFamily="49" charset="0"/>
                </a:rPr>
                <a:t>Conduct Manpower Study Processes</a:t>
              </a:r>
            </a:p>
            <a:p>
              <a:pPr algn="ctr">
                <a:spcBef>
                  <a:spcPct val="0"/>
                </a:spcBef>
                <a:buClrTx/>
                <a:buSzTx/>
                <a:buFontTx/>
                <a:buNone/>
              </a:pPr>
              <a:r>
                <a:rPr lang="en-US" altLang="en-US" sz="1400">
                  <a:latin typeface="Courier New" panose="02070309020205020404" pitchFamily="49" charset="0"/>
                </a:rPr>
                <a:t>(SMD, SQMD, FMD, Staffing Stds, OCCSTD, Models)</a:t>
              </a:r>
              <a:endParaRPr lang="en-US" altLang="en-US" sz="1600">
                <a:latin typeface="Courier New" panose="02070309020205020404" pitchFamily="49" charset="0"/>
              </a:endParaRPr>
            </a:p>
          </p:txBody>
        </p:sp>
      </p:grpSp>
      <p:sp>
        <p:nvSpPr>
          <p:cNvPr id="1094675" name="AutoShape 2067"/>
          <p:cNvSpPr>
            <a:spLocks noChangeArrowheads="1"/>
          </p:cNvSpPr>
          <p:nvPr/>
        </p:nvSpPr>
        <p:spPr bwMode="auto">
          <a:xfrm>
            <a:off x="457200" y="4953000"/>
            <a:ext cx="7467600" cy="458788"/>
          </a:xfrm>
          <a:prstGeom prst="rightArrow">
            <a:avLst>
              <a:gd name="adj1" fmla="val 100000"/>
              <a:gd name="adj2" fmla="val 42124"/>
            </a:avLst>
          </a:prstGeom>
          <a:solidFill>
            <a:srgbClr val="FFFFFF"/>
          </a:solidFill>
          <a:ln w="9525">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latin typeface="Courier New" panose="02070309020205020404" pitchFamily="49" charset="0"/>
              </a:rPr>
              <a:t>Administer Manpower System Processes</a:t>
            </a:r>
          </a:p>
          <a:p>
            <a:pPr algn="ctr">
              <a:spcBef>
                <a:spcPct val="0"/>
              </a:spcBef>
              <a:buClrTx/>
              <a:buSzTx/>
              <a:buFontTx/>
              <a:buNone/>
            </a:pPr>
            <a:r>
              <a:rPr lang="en-US" altLang="en-US" sz="1400">
                <a:latin typeface="Courier New" panose="02070309020205020404" pitchFamily="49" charset="0"/>
              </a:rPr>
              <a:t>(NOOCS/NEOCS- NOBC/NEC Manuals/Configuration Mgmt- TFMMS/NMRS/NOTAP)</a:t>
            </a:r>
            <a:endParaRPr lang="en-US" altLang="en-US" sz="1400" b="1">
              <a:latin typeface="Courier New" panose="02070309020205020404" pitchFamily="49" charset="0"/>
            </a:endParaRPr>
          </a:p>
        </p:txBody>
      </p:sp>
      <p:grpSp>
        <p:nvGrpSpPr>
          <p:cNvPr id="3" name="Group 2068"/>
          <p:cNvGrpSpPr>
            <a:grpSpLocks/>
          </p:cNvGrpSpPr>
          <p:nvPr/>
        </p:nvGrpSpPr>
        <p:grpSpPr bwMode="auto">
          <a:xfrm>
            <a:off x="457200" y="4267200"/>
            <a:ext cx="7467600" cy="536575"/>
            <a:chOff x="672" y="1968"/>
            <a:chExt cx="4561" cy="194"/>
          </a:xfrm>
        </p:grpSpPr>
        <p:sp>
          <p:nvSpPr>
            <p:cNvPr id="6172" name="Freeform 2069"/>
            <p:cNvSpPr>
              <a:spLocks/>
            </p:cNvSpPr>
            <p:nvPr/>
          </p:nvSpPr>
          <p:spPr bwMode="auto">
            <a:xfrm>
              <a:off x="672" y="1968"/>
              <a:ext cx="4561" cy="194"/>
            </a:xfrm>
            <a:custGeom>
              <a:avLst/>
              <a:gdLst>
                <a:gd name="T0" fmla="*/ 4384 w 4561"/>
                <a:gd name="T1" fmla="*/ 0 h 194"/>
                <a:gd name="T2" fmla="*/ 4384 w 4561"/>
                <a:gd name="T3" fmla="*/ 0 h 194"/>
                <a:gd name="T4" fmla="*/ 0 w 4561"/>
                <a:gd name="T5" fmla="*/ 0 h 194"/>
                <a:gd name="T6" fmla="*/ 0 w 4561"/>
                <a:gd name="T7" fmla="*/ 193 h 194"/>
                <a:gd name="T8" fmla="*/ 4384 w 4561"/>
                <a:gd name="T9" fmla="*/ 193 h 194"/>
                <a:gd name="T10" fmla="*/ 4384 w 4561"/>
                <a:gd name="T11" fmla="*/ 193 h 194"/>
                <a:gd name="T12" fmla="*/ 4560 w 4561"/>
                <a:gd name="T13" fmla="*/ 96 h 194"/>
                <a:gd name="T14" fmla="*/ 4384 w 4561"/>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4561"/>
                <a:gd name="T25" fmla="*/ 0 h 194"/>
                <a:gd name="T26" fmla="*/ 4561 w 4561"/>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1" h="194">
                  <a:moveTo>
                    <a:pt x="4384" y="0"/>
                  </a:moveTo>
                  <a:lnTo>
                    <a:pt x="4384" y="0"/>
                  </a:lnTo>
                  <a:lnTo>
                    <a:pt x="0" y="0"/>
                  </a:lnTo>
                  <a:lnTo>
                    <a:pt x="0" y="193"/>
                  </a:lnTo>
                  <a:lnTo>
                    <a:pt x="4384" y="193"/>
                  </a:lnTo>
                  <a:lnTo>
                    <a:pt x="4560" y="96"/>
                  </a:lnTo>
                  <a:lnTo>
                    <a:pt x="4384" y="0"/>
                  </a:lnTo>
                </a:path>
              </a:pathLst>
            </a:custGeom>
            <a:solidFill>
              <a:srgbClr val="FFFFFF"/>
            </a:solidFill>
            <a:ln w="12700" cap="rnd" cmpd="sng">
              <a:solidFill>
                <a:schemeClr val="tx1"/>
              </a:solidFill>
              <a:prstDash val="solid"/>
              <a:round/>
              <a:headEnd/>
              <a:tailEnd/>
            </a:ln>
          </p:spPr>
          <p:txBody>
            <a:bodyPr/>
            <a:lstStyle/>
            <a:p>
              <a:endParaRPr lang="en-US"/>
            </a:p>
          </p:txBody>
        </p:sp>
        <p:sp>
          <p:nvSpPr>
            <p:cNvPr id="6173" name="Rectangle 2070"/>
            <p:cNvSpPr>
              <a:spLocks noChangeArrowheads="1"/>
            </p:cNvSpPr>
            <p:nvPr/>
          </p:nvSpPr>
          <p:spPr bwMode="auto">
            <a:xfrm>
              <a:off x="733" y="2000"/>
              <a:ext cx="426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latin typeface="Courier New" panose="02070309020205020404" pitchFamily="49" charset="0"/>
                </a:rPr>
                <a:t>Perform Manpower Assessment Processes</a:t>
              </a:r>
            </a:p>
            <a:p>
              <a:pPr algn="ctr">
                <a:spcBef>
                  <a:spcPct val="0"/>
                </a:spcBef>
                <a:buClrTx/>
                <a:buSzTx/>
                <a:buFontTx/>
                <a:buNone/>
              </a:pPr>
              <a:r>
                <a:rPr lang="en-US" altLang="en-US" sz="1400">
                  <a:latin typeface="Courier New" panose="02070309020205020404" pitchFamily="49" charset="0"/>
                </a:rPr>
                <a:t>(PSMD, NTSP, ROC/POE, Manpower Change Request, Rating Mergers, SCRs)</a:t>
              </a:r>
              <a:endParaRPr lang="en-US" altLang="en-US" sz="1400"/>
            </a:p>
          </p:txBody>
        </p:sp>
      </p:grpSp>
      <p:sp>
        <p:nvSpPr>
          <p:cNvPr id="1094679" name="AutoShape 2071"/>
          <p:cNvSpPr>
            <a:spLocks noChangeArrowheads="1"/>
          </p:cNvSpPr>
          <p:nvPr/>
        </p:nvSpPr>
        <p:spPr bwMode="auto">
          <a:xfrm>
            <a:off x="457200" y="3048000"/>
            <a:ext cx="7543800" cy="458788"/>
          </a:xfrm>
          <a:prstGeom prst="rightArrow">
            <a:avLst>
              <a:gd name="adj1" fmla="val 100000"/>
              <a:gd name="adj2" fmla="val 55495"/>
            </a:avLst>
          </a:prstGeom>
          <a:solidFill>
            <a:srgbClr val="FFFFFF"/>
          </a:solidFill>
          <a:ln w="9525">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latin typeface="Courier New" panose="02070309020205020404" pitchFamily="49" charset="0"/>
              </a:rPr>
              <a:t>Manage Manpower Program Process</a:t>
            </a:r>
          </a:p>
          <a:p>
            <a:pPr algn="ctr">
              <a:spcBef>
                <a:spcPct val="0"/>
              </a:spcBef>
              <a:buClrTx/>
              <a:buSzTx/>
              <a:buFontTx/>
              <a:buNone/>
            </a:pPr>
            <a:r>
              <a:rPr lang="en-US" altLang="en-US" sz="1400">
                <a:latin typeface="Courier New" panose="02070309020205020404" pitchFamily="49" charset="0"/>
              </a:rPr>
              <a:t>(OPNAVINST 1000.16, N12 Matrix, BAM, Issue Papers)</a:t>
            </a:r>
            <a:endParaRPr lang="en-US" altLang="en-US" sz="1400" b="1">
              <a:latin typeface="Courier New" panose="02070309020205020404" pitchFamily="49" charset="0"/>
            </a:endParaRPr>
          </a:p>
        </p:txBody>
      </p:sp>
      <p:sp>
        <p:nvSpPr>
          <p:cNvPr id="1094680" name="AutoShape 2072"/>
          <p:cNvSpPr>
            <a:spLocks noChangeArrowheads="1"/>
          </p:cNvSpPr>
          <p:nvPr/>
        </p:nvSpPr>
        <p:spPr bwMode="auto">
          <a:xfrm>
            <a:off x="533400" y="5562600"/>
            <a:ext cx="7467600" cy="458788"/>
          </a:xfrm>
          <a:prstGeom prst="rightArrow">
            <a:avLst>
              <a:gd name="adj1" fmla="val 100000"/>
              <a:gd name="adj2" fmla="val 54934"/>
            </a:avLst>
          </a:prstGeom>
          <a:solidFill>
            <a:srgbClr val="FFFFFF"/>
          </a:solidFill>
          <a:ln w="9525">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latin typeface="Courier New" panose="02070309020205020404" pitchFamily="49" charset="0"/>
              </a:rPr>
              <a:t>Provide Manpower Consulting Service Processes</a:t>
            </a:r>
          </a:p>
          <a:p>
            <a:pPr algn="ctr">
              <a:spcBef>
                <a:spcPct val="0"/>
              </a:spcBef>
              <a:buClrTx/>
              <a:buSzTx/>
              <a:buFontTx/>
              <a:buNone/>
            </a:pPr>
            <a:r>
              <a:rPr lang="en-US" altLang="en-US" sz="1400">
                <a:latin typeface="Courier New" panose="02070309020205020404" pitchFamily="49" charset="0"/>
              </a:rPr>
              <a:t>(IG&amp;CAI, Ad-hocs, “What ifs”)</a:t>
            </a:r>
          </a:p>
        </p:txBody>
      </p:sp>
      <p:cxnSp>
        <p:nvCxnSpPr>
          <p:cNvPr id="6166" name="AutoShape 2073"/>
          <p:cNvCxnSpPr>
            <a:cxnSpLocks noChangeShapeType="1"/>
            <a:stCxn id="6148" idx="0"/>
            <a:endCxn id="6152" idx="2"/>
          </p:cNvCxnSpPr>
          <p:nvPr/>
        </p:nvCxnSpPr>
        <p:spPr bwMode="auto">
          <a:xfrm flipV="1">
            <a:off x="1333500" y="2549525"/>
            <a:ext cx="3032125" cy="4222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167" name="AutoShape 2074"/>
          <p:cNvCxnSpPr>
            <a:cxnSpLocks noChangeShapeType="1"/>
            <a:stCxn id="6149" idx="0"/>
            <a:endCxn id="6152" idx="2"/>
          </p:cNvCxnSpPr>
          <p:nvPr/>
        </p:nvCxnSpPr>
        <p:spPr bwMode="auto">
          <a:xfrm flipV="1">
            <a:off x="2779713" y="2549525"/>
            <a:ext cx="1585912" cy="4222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168" name="AutoShape 2075"/>
          <p:cNvCxnSpPr>
            <a:cxnSpLocks noChangeShapeType="1"/>
            <a:stCxn id="6150" idx="0"/>
            <a:endCxn id="6152" idx="2"/>
          </p:cNvCxnSpPr>
          <p:nvPr/>
        </p:nvCxnSpPr>
        <p:spPr bwMode="auto">
          <a:xfrm flipV="1">
            <a:off x="4227513" y="2549525"/>
            <a:ext cx="138112" cy="4222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169" name="AutoShape 2076"/>
          <p:cNvCxnSpPr>
            <a:cxnSpLocks noChangeShapeType="1"/>
            <a:stCxn id="6151" idx="0"/>
            <a:endCxn id="6152" idx="2"/>
          </p:cNvCxnSpPr>
          <p:nvPr/>
        </p:nvCxnSpPr>
        <p:spPr bwMode="auto">
          <a:xfrm flipH="1" flipV="1">
            <a:off x="4365625" y="2549525"/>
            <a:ext cx="1309688" cy="4222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170" name="AutoShape 2077"/>
          <p:cNvCxnSpPr>
            <a:cxnSpLocks noChangeShapeType="1"/>
            <a:stCxn id="6147" idx="0"/>
            <a:endCxn id="6152" idx="2"/>
          </p:cNvCxnSpPr>
          <p:nvPr/>
        </p:nvCxnSpPr>
        <p:spPr bwMode="auto">
          <a:xfrm flipH="1" flipV="1">
            <a:off x="4365625" y="2549525"/>
            <a:ext cx="2757488" cy="4222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171" name="Rectangle 2078"/>
          <p:cNvSpPr>
            <a:spLocks noChangeArrowheads="1"/>
          </p:cNvSpPr>
          <p:nvPr/>
        </p:nvSpPr>
        <p:spPr bwMode="auto">
          <a:xfrm>
            <a:off x="4953000" y="6124575"/>
            <a:ext cx="1371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i="1">
                <a:latin typeface="Courier New" panose="02070309020205020404" pitchFamily="49" charset="0"/>
              </a:rPr>
              <a:t>Provide</a:t>
            </a:r>
          </a:p>
          <a:p>
            <a:pPr algn="ctr">
              <a:spcBef>
                <a:spcPct val="0"/>
              </a:spcBef>
              <a:buClrTx/>
              <a:buSzTx/>
              <a:buFontTx/>
              <a:buNone/>
            </a:pPr>
            <a:r>
              <a:rPr lang="en-US" altLang="en-US" sz="1400" b="1" i="1">
                <a:latin typeface="Courier New" panose="02070309020205020404" pitchFamily="49" charset="0"/>
              </a:rPr>
              <a:t>Total Force Management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4679"/>
                                        </p:tgtEl>
                                        <p:attrNameLst>
                                          <p:attrName>style.visibility</p:attrName>
                                        </p:attrNameLst>
                                      </p:cBhvr>
                                      <p:to>
                                        <p:strVal val="visible"/>
                                      </p:to>
                                    </p:set>
                                    <p:anim calcmode="lin" valueType="num">
                                      <p:cBhvr additive="base">
                                        <p:cTn id="7" dur="500" fill="hold"/>
                                        <p:tgtEl>
                                          <p:spTgt spid="1094679"/>
                                        </p:tgtEl>
                                        <p:attrNameLst>
                                          <p:attrName>ppt_x</p:attrName>
                                        </p:attrNameLst>
                                      </p:cBhvr>
                                      <p:tavLst>
                                        <p:tav tm="0">
                                          <p:val>
                                            <p:strVal val="0-#ppt_w/2"/>
                                          </p:val>
                                        </p:tav>
                                        <p:tav tm="100000">
                                          <p:val>
                                            <p:strVal val="#ppt_x"/>
                                          </p:val>
                                        </p:tav>
                                      </p:tavLst>
                                    </p:anim>
                                    <p:anim calcmode="lin" valueType="num">
                                      <p:cBhvr additive="base">
                                        <p:cTn id="8" dur="500" fill="hold"/>
                                        <p:tgtEl>
                                          <p:spTgt spid="10946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4675"/>
                                        </p:tgtEl>
                                        <p:attrNameLst>
                                          <p:attrName>style.visibility</p:attrName>
                                        </p:attrNameLst>
                                      </p:cBhvr>
                                      <p:to>
                                        <p:strVal val="visible"/>
                                      </p:to>
                                    </p:set>
                                    <p:anim calcmode="lin" valueType="num">
                                      <p:cBhvr additive="base">
                                        <p:cTn id="25" dur="500" fill="hold"/>
                                        <p:tgtEl>
                                          <p:spTgt spid="1094675"/>
                                        </p:tgtEl>
                                        <p:attrNameLst>
                                          <p:attrName>ppt_x</p:attrName>
                                        </p:attrNameLst>
                                      </p:cBhvr>
                                      <p:tavLst>
                                        <p:tav tm="0">
                                          <p:val>
                                            <p:strVal val="0-#ppt_w/2"/>
                                          </p:val>
                                        </p:tav>
                                        <p:tav tm="100000">
                                          <p:val>
                                            <p:strVal val="#ppt_x"/>
                                          </p:val>
                                        </p:tav>
                                      </p:tavLst>
                                    </p:anim>
                                    <p:anim calcmode="lin" valueType="num">
                                      <p:cBhvr additive="base">
                                        <p:cTn id="26" dur="500" fill="hold"/>
                                        <p:tgtEl>
                                          <p:spTgt spid="10946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4680"/>
                                        </p:tgtEl>
                                        <p:attrNameLst>
                                          <p:attrName>style.visibility</p:attrName>
                                        </p:attrNameLst>
                                      </p:cBhvr>
                                      <p:to>
                                        <p:strVal val="visible"/>
                                      </p:to>
                                    </p:set>
                                    <p:anim calcmode="lin" valueType="num">
                                      <p:cBhvr additive="base">
                                        <p:cTn id="31" dur="500" fill="hold"/>
                                        <p:tgtEl>
                                          <p:spTgt spid="1094680"/>
                                        </p:tgtEl>
                                        <p:attrNameLst>
                                          <p:attrName>ppt_x</p:attrName>
                                        </p:attrNameLst>
                                      </p:cBhvr>
                                      <p:tavLst>
                                        <p:tav tm="0">
                                          <p:val>
                                            <p:strVal val="0-#ppt_w/2"/>
                                          </p:val>
                                        </p:tav>
                                        <p:tav tm="100000">
                                          <p:val>
                                            <p:strVal val="#ppt_x"/>
                                          </p:val>
                                        </p:tav>
                                      </p:tavLst>
                                    </p:anim>
                                    <p:anim calcmode="lin" valueType="num">
                                      <p:cBhvr additive="base">
                                        <p:cTn id="32" dur="500" fill="hold"/>
                                        <p:tgtEl>
                                          <p:spTgt spid="10946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75" grpId="0" animBg="1" autoUpdateAnimBg="0"/>
      <p:bldP spid="1094679" grpId="0" animBg="1" autoUpdateAnimBg="0"/>
      <p:bldP spid="109468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5F08E39C-133E-49B8-A519-631F6F042061}" type="slidenum">
              <a:rPr lang="en-US" altLang="en-US" sz="1400">
                <a:latin typeface="Arial" panose="020B0604020202020204" pitchFamily="34" charset="0"/>
              </a:rPr>
              <a:pPr>
                <a:spcBef>
                  <a:spcPct val="0"/>
                </a:spcBef>
                <a:buClrTx/>
                <a:buSzTx/>
                <a:buFontTx/>
                <a:buNone/>
              </a:pPr>
              <a:t>20</a:t>
            </a:fld>
            <a:endParaRPr lang="en-US" altLang="en-US" sz="1400">
              <a:latin typeface="Arial" panose="020B0604020202020204" pitchFamily="34" charset="0"/>
            </a:endParaRPr>
          </a:p>
        </p:txBody>
      </p:sp>
      <p:sp>
        <p:nvSpPr>
          <p:cNvPr id="43011" name="Rectangle 2"/>
          <p:cNvSpPr>
            <a:spLocks noGrp="1" noChangeArrowheads="1"/>
          </p:cNvSpPr>
          <p:nvPr>
            <p:ph type="title"/>
          </p:nvPr>
        </p:nvSpPr>
        <p:spPr>
          <a:xfrm>
            <a:off x="1347788" y="360363"/>
            <a:ext cx="7543800" cy="1008062"/>
          </a:xfrm>
          <a:noFill/>
        </p:spPr>
        <p:txBody>
          <a:bodyPr lIns="92075" tIns="46038" rIns="92075" bIns="46038" anchor="ctr"/>
          <a:lstStyle/>
          <a:p>
            <a:r>
              <a:rPr lang="en-US" altLang="en-US" sz="4000">
                <a:solidFill>
                  <a:srgbClr val="000099"/>
                </a:solidFill>
                <a:latin typeface="Arial" panose="020B0604020202020204" pitchFamily="34" charset="0"/>
              </a:rPr>
              <a:t>Define Designed Capability</a:t>
            </a:r>
          </a:p>
        </p:txBody>
      </p:sp>
      <p:sp>
        <p:nvSpPr>
          <p:cNvPr id="588803" name="Rectangle 3"/>
          <p:cNvSpPr>
            <a:spLocks noGrp="1" noChangeArrowheads="1"/>
          </p:cNvSpPr>
          <p:nvPr>
            <p:ph type="body" idx="1"/>
          </p:nvPr>
        </p:nvSpPr>
        <p:spPr>
          <a:noFill/>
        </p:spPr>
        <p:txBody>
          <a:bodyPr lIns="92075" tIns="46038" rIns="92075" bIns="46038"/>
          <a:lstStyle/>
          <a:p>
            <a:pPr>
              <a:lnSpc>
                <a:spcPct val="90000"/>
              </a:lnSpc>
              <a:buSzPct val="90000"/>
            </a:pPr>
            <a:r>
              <a:rPr lang="en-US" altLang="en-US">
                <a:latin typeface="Arial" panose="020B0604020202020204" pitchFamily="34" charset="0"/>
              </a:rPr>
              <a:t>Instructions &amp; Directives</a:t>
            </a:r>
          </a:p>
          <a:p>
            <a:pPr lvl="1">
              <a:lnSpc>
                <a:spcPct val="90000"/>
              </a:lnSpc>
              <a:buSzPct val="90000"/>
            </a:pPr>
            <a:r>
              <a:rPr lang="en-US" altLang="en-US">
                <a:latin typeface="Arial" panose="020B0604020202020204" pitchFamily="34" charset="0"/>
              </a:rPr>
              <a:t>Combat Systems Doctrine</a:t>
            </a:r>
          </a:p>
          <a:p>
            <a:pPr lvl="1">
              <a:lnSpc>
                <a:spcPct val="90000"/>
              </a:lnSpc>
              <a:buSzPct val="90000"/>
            </a:pPr>
            <a:r>
              <a:rPr lang="en-US" altLang="en-US">
                <a:latin typeface="Arial" panose="020B0604020202020204" pitchFamily="34" charset="0"/>
              </a:rPr>
              <a:t>Engineering Dept Organization Regulation Manual</a:t>
            </a:r>
          </a:p>
          <a:p>
            <a:pPr lvl="1">
              <a:lnSpc>
                <a:spcPct val="90000"/>
              </a:lnSpc>
              <a:buSzPct val="90000"/>
            </a:pPr>
            <a:r>
              <a:rPr lang="en-US" altLang="en-US">
                <a:latin typeface="Arial" panose="020B0604020202020204" pitchFamily="34" charset="0"/>
              </a:rPr>
              <a:t>Surface Ship Survivability Manual</a:t>
            </a:r>
          </a:p>
          <a:p>
            <a:pPr lvl="1">
              <a:lnSpc>
                <a:spcPct val="90000"/>
              </a:lnSpc>
              <a:buSzPct val="90000"/>
            </a:pPr>
            <a:r>
              <a:rPr lang="en-US" altLang="en-US">
                <a:latin typeface="Arial" panose="020B0604020202020204" pitchFamily="34" charset="0"/>
              </a:rPr>
              <a:t>Naval Training Systems Plans</a:t>
            </a:r>
          </a:p>
          <a:p>
            <a:pPr>
              <a:lnSpc>
                <a:spcPct val="90000"/>
              </a:lnSpc>
              <a:buSzPct val="90000"/>
            </a:pPr>
            <a:r>
              <a:rPr lang="en-US" altLang="en-US">
                <a:latin typeface="Arial" panose="020B0604020202020204" pitchFamily="34" charset="0"/>
              </a:rPr>
              <a:t>On-site observation</a:t>
            </a:r>
          </a:p>
          <a:p>
            <a:pPr>
              <a:lnSpc>
                <a:spcPct val="90000"/>
              </a:lnSpc>
              <a:buSzPct val="90000"/>
            </a:pPr>
            <a:r>
              <a:rPr lang="en-US" altLang="en-US">
                <a:latin typeface="Arial" panose="020B0604020202020204" pitchFamily="34" charset="0"/>
              </a:rPr>
              <a:t>Fleet input including ships, staffs, BSOs, TYCOMs, and Resource Sponsors</a:t>
            </a:r>
          </a:p>
          <a:p>
            <a:pPr>
              <a:lnSpc>
                <a:spcPct val="90000"/>
              </a:lnSpc>
              <a:buSzPct val="90000"/>
            </a:pPr>
            <a:r>
              <a:rPr lang="en-US" altLang="en-US">
                <a:latin typeface="Arial" panose="020B0604020202020204" pitchFamily="34" charset="0"/>
              </a:rPr>
              <a:t>Experience of the analysts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animEffect transition="in" filter="dissolve">
                                      <p:cBhvr>
                                        <p:cTn id="7" dur="500"/>
                                        <p:tgtEl>
                                          <p:spTgt spid="588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8803">
                                            <p:txEl>
                                              <p:pRg st="1" end="1"/>
                                            </p:txEl>
                                          </p:spTgt>
                                        </p:tgtEl>
                                        <p:attrNameLst>
                                          <p:attrName>style.visibility</p:attrName>
                                        </p:attrNameLst>
                                      </p:cBhvr>
                                      <p:to>
                                        <p:strVal val="visible"/>
                                      </p:to>
                                    </p:set>
                                    <p:animEffect transition="in" filter="dissolve">
                                      <p:cBhvr>
                                        <p:cTn id="12" dur="500"/>
                                        <p:tgtEl>
                                          <p:spTgt spid="588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8803">
                                            <p:txEl>
                                              <p:pRg st="2" end="2"/>
                                            </p:txEl>
                                          </p:spTgt>
                                        </p:tgtEl>
                                        <p:attrNameLst>
                                          <p:attrName>style.visibility</p:attrName>
                                        </p:attrNameLst>
                                      </p:cBhvr>
                                      <p:to>
                                        <p:strVal val="visible"/>
                                      </p:to>
                                    </p:set>
                                    <p:animEffect transition="in" filter="dissolve">
                                      <p:cBhvr>
                                        <p:cTn id="17" dur="500"/>
                                        <p:tgtEl>
                                          <p:spTgt spid="588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8803">
                                            <p:txEl>
                                              <p:pRg st="3" end="3"/>
                                            </p:txEl>
                                          </p:spTgt>
                                        </p:tgtEl>
                                        <p:attrNameLst>
                                          <p:attrName>style.visibility</p:attrName>
                                        </p:attrNameLst>
                                      </p:cBhvr>
                                      <p:to>
                                        <p:strVal val="visible"/>
                                      </p:to>
                                    </p:set>
                                    <p:animEffect transition="in" filter="dissolve">
                                      <p:cBhvr>
                                        <p:cTn id="22" dur="500"/>
                                        <p:tgtEl>
                                          <p:spTgt spid="588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8803">
                                            <p:txEl>
                                              <p:pRg st="4" end="4"/>
                                            </p:txEl>
                                          </p:spTgt>
                                        </p:tgtEl>
                                        <p:attrNameLst>
                                          <p:attrName>style.visibility</p:attrName>
                                        </p:attrNameLst>
                                      </p:cBhvr>
                                      <p:to>
                                        <p:strVal val="visible"/>
                                      </p:to>
                                    </p:set>
                                    <p:animEffect transition="in" filter="dissolve">
                                      <p:cBhvr>
                                        <p:cTn id="27" dur="500"/>
                                        <p:tgtEl>
                                          <p:spTgt spid="5888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8803">
                                            <p:txEl>
                                              <p:pRg st="5" end="5"/>
                                            </p:txEl>
                                          </p:spTgt>
                                        </p:tgtEl>
                                        <p:attrNameLst>
                                          <p:attrName>style.visibility</p:attrName>
                                        </p:attrNameLst>
                                      </p:cBhvr>
                                      <p:to>
                                        <p:strVal val="visible"/>
                                      </p:to>
                                    </p:set>
                                    <p:animEffect transition="in" filter="dissolve">
                                      <p:cBhvr>
                                        <p:cTn id="32" dur="500"/>
                                        <p:tgtEl>
                                          <p:spTgt spid="5888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8803">
                                            <p:txEl>
                                              <p:pRg st="6" end="6"/>
                                            </p:txEl>
                                          </p:spTgt>
                                        </p:tgtEl>
                                        <p:attrNameLst>
                                          <p:attrName>style.visibility</p:attrName>
                                        </p:attrNameLst>
                                      </p:cBhvr>
                                      <p:to>
                                        <p:strVal val="visible"/>
                                      </p:to>
                                    </p:set>
                                    <p:animEffect transition="in" filter="dissolve">
                                      <p:cBhvr>
                                        <p:cTn id="37" dur="500"/>
                                        <p:tgtEl>
                                          <p:spTgt spid="5888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8803">
                                            <p:txEl>
                                              <p:pRg st="7" end="7"/>
                                            </p:txEl>
                                          </p:spTgt>
                                        </p:tgtEl>
                                        <p:attrNameLst>
                                          <p:attrName>style.visibility</p:attrName>
                                        </p:attrNameLst>
                                      </p:cBhvr>
                                      <p:to>
                                        <p:strVal val="visible"/>
                                      </p:to>
                                    </p:set>
                                    <p:animEffect transition="in" filter="dissolve">
                                      <p:cBhvr>
                                        <p:cTn id="42" dur="500"/>
                                        <p:tgtEl>
                                          <p:spTgt spid="588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A5C5980D-5F1B-4C22-A9E4-E87D30B0BE10}" type="slidenum">
              <a:rPr lang="en-US" altLang="en-US" sz="1400">
                <a:latin typeface="Arial" panose="020B0604020202020204" pitchFamily="34" charset="0"/>
              </a:rPr>
              <a:pPr>
                <a:spcBef>
                  <a:spcPct val="0"/>
                </a:spcBef>
                <a:buClrTx/>
                <a:buSzTx/>
                <a:buFontTx/>
                <a:buNone/>
              </a:pPr>
              <a:t>21</a:t>
            </a:fld>
            <a:endParaRPr lang="en-US" altLang="en-US" sz="1400">
              <a:latin typeface="Arial" panose="020B0604020202020204" pitchFamily="34" charset="0"/>
            </a:endParaRPr>
          </a:p>
        </p:txBody>
      </p:sp>
      <p:sp>
        <p:nvSpPr>
          <p:cNvPr id="45059" name="Rectangle 2"/>
          <p:cNvSpPr>
            <a:spLocks noGrp="1" noChangeArrowheads="1"/>
          </p:cNvSpPr>
          <p:nvPr>
            <p:ph type="title"/>
          </p:nvPr>
        </p:nvSpPr>
        <p:spPr>
          <a:xfrm>
            <a:off x="0" y="265113"/>
            <a:ext cx="8872538" cy="1008062"/>
          </a:xfrm>
          <a:noFill/>
        </p:spPr>
        <p:txBody>
          <a:bodyPr lIns="92075" tIns="46038" rIns="92075" bIns="46038" anchor="ctr"/>
          <a:lstStyle/>
          <a:p>
            <a:r>
              <a:rPr lang="en-US" altLang="en-US" sz="4000">
                <a:solidFill>
                  <a:srgbClr val="000099"/>
                </a:solidFill>
                <a:latin typeface="Arial" panose="020B0604020202020204" pitchFamily="34" charset="0"/>
              </a:rPr>
              <a:t>Flight Ops Source Documents</a:t>
            </a:r>
          </a:p>
        </p:txBody>
      </p:sp>
      <p:sp>
        <p:nvSpPr>
          <p:cNvPr id="950275" name="Rectangle 3"/>
          <p:cNvSpPr>
            <a:spLocks noGrp="1" noChangeArrowheads="1"/>
          </p:cNvSpPr>
          <p:nvPr>
            <p:ph type="body" idx="1"/>
          </p:nvPr>
        </p:nvSpPr>
        <p:spPr>
          <a:xfrm>
            <a:off x="207169" y="1466850"/>
            <a:ext cx="8458200" cy="5391150"/>
          </a:xfrm>
          <a:noFill/>
        </p:spPr>
        <p:txBody>
          <a:bodyPr lIns="92075" tIns="46038" rIns="92075" bIns="46038"/>
          <a:lstStyle/>
          <a:p>
            <a:pPr>
              <a:lnSpc>
                <a:spcPct val="90000"/>
              </a:lnSpc>
              <a:buSzPct val="90000"/>
            </a:pPr>
            <a:r>
              <a:rPr lang="en-US" altLang="en-US" sz="2400" dirty="0">
                <a:latin typeface="Arial" panose="020B0604020202020204" pitchFamily="34" charset="0"/>
              </a:rPr>
              <a:t>Shipboard Aviation Facilities Resume</a:t>
            </a:r>
          </a:p>
          <a:p>
            <a:pPr>
              <a:lnSpc>
                <a:spcPct val="90000"/>
              </a:lnSpc>
              <a:buSzPct val="90000"/>
            </a:pPr>
            <a:r>
              <a:rPr lang="en-US" altLang="en-US" sz="2400" dirty="0">
                <a:latin typeface="Arial" panose="020B0604020202020204" pitchFamily="34" charset="0"/>
              </a:rPr>
              <a:t>Surface Ship Survivability Manual</a:t>
            </a:r>
          </a:p>
          <a:p>
            <a:pPr>
              <a:lnSpc>
                <a:spcPct val="90000"/>
              </a:lnSpc>
              <a:buSzPct val="90000"/>
            </a:pPr>
            <a:r>
              <a:rPr lang="en-US" altLang="en-US" sz="2400" dirty="0">
                <a:latin typeface="Arial" panose="020B0604020202020204" pitchFamily="34" charset="0"/>
              </a:rPr>
              <a:t>NATOPS</a:t>
            </a:r>
          </a:p>
          <a:p>
            <a:pPr lvl="1">
              <a:lnSpc>
                <a:spcPct val="90000"/>
              </a:lnSpc>
              <a:buSzPct val="90000"/>
            </a:pPr>
            <a:r>
              <a:rPr lang="en-US" altLang="en-US" dirty="0">
                <a:latin typeface="Arial" panose="020B0604020202020204" pitchFamily="34" charset="0"/>
              </a:rPr>
              <a:t>Aircraft Firefighting and Rescue Manual</a:t>
            </a:r>
          </a:p>
          <a:p>
            <a:pPr lvl="1">
              <a:lnSpc>
                <a:spcPct val="90000"/>
              </a:lnSpc>
              <a:buSzPct val="90000"/>
            </a:pPr>
            <a:r>
              <a:rPr lang="en-US" altLang="en-US" dirty="0">
                <a:latin typeface="Arial" panose="020B0604020202020204" pitchFamily="34" charset="0"/>
              </a:rPr>
              <a:t>Aircraft Crash and Salvage Ops Manual (Afloat)</a:t>
            </a:r>
          </a:p>
          <a:p>
            <a:pPr>
              <a:lnSpc>
                <a:spcPct val="90000"/>
              </a:lnSpc>
              <a:buSzPct val="90000"/>
            </a:pPr>
            <a:r>
              <a:rPr lang="en-US" altLang="en-US" sz="2400" dirty="0">
                <a:latin typeface="Arial" panose="020B0604020202020204" pitchFamily="34" charset="0"/>
              </a:rPr>
              <a:t>Naval Training Systems Plans (NTSPs)</a:t>
            </a:r>
          </a:p>
          <a:p>
            <a:pPr>
              <a:lnSpc>
                <a:spcPct val="90000"/>
              </a:lnSpc>
              <a:buSzPct val="90000"/>
            </a:pPr>
            <a:r>
              <a:rPr lang="en-US" altLang="en-US" sz="2400" dirty="0">
                <a:latin typeface="Arial" panose="020B0604020202020204" pitchFamily="34" charset="0"/>
              </a:rPr>
              <a:t>Naval Ships Technical Manuals (NSTMs)</a:t>
            </a:r>
          </a:p>
          <a:p>
            <a:pPr lvl="1">
              <a:lnSpc>
                <a:spcPct val="90000"/>
              </a:lnSpc>
              <a:buSzPct val="90000"/>
            </a:pPr>
            <a:r>
              <a:rPr lang="en-US" altLang="en-US" dirty="0">
                <a:latin typeface="Arial" panose="020B0604020202020204" pitchFamily="34" charset="0"/>
              </a:rPr>
              <a:t>Boat and Small Craft </a:t>
            </a:r>
          </a:p>
          <a:p>
            <a:pPr>
              <a:lnSpc>
                <a:spcPct val="90000"/>
              </a:lnSpc>
              <a:buSzPct val="90000"/>
            </a:pPr>
            <a:r>
              <a:rPr lang="en-US" altLang="en-US" sz="2400" dirty="0">
                <a:latin typeface="Arial" panose="020B0604020202020204" pitchFamily="34" charset="0"/>
              </a:rPr>
              <a:t>Naval Warfare Publications</a:t>
            </a:r>
          </a:p>
          <a:p>
            <a:pPr lvl="1">
              <a:lnSpc>
                <a:spcPct val="90000"/>
              </a:lnSpc>
              <a:buSzPct val="90000"/>
            </a:pPr>
            <a:r>
              <a:rPr lang="en-US" altLang="en-US" dirty="0">
                <a:latin typeface="Arial" panose="020B0604020202020204" pitchFamily="34" charset="0"/>
              </a:rPr>
              <a:t>Helicopter Operations</a:t>
            </a:r>
          </a:p>
          <a:p>
            <a:pPr lvl="1">
              <a:lnSpc>
                <a:spcPct val="90000"/>
              </a:lnSpc>
              <a:buSzPct val="90000"/>
            </a:pPr>
            <a:r>
              <a:rPr lang="en-US" altLang="en-US" dirty="0">
                <a:latin typeface="Arial" panose="020B0604020202020204" pitchFamily="34" charset="0"/>
              </a:rPr>
              <a:t>Search and Rescue Manual</a:t>
            </a:r>
          </a:p>
          <a:p>
            <a:pPr lvl="1">
              <a:lnSpc>
                <a:spcPct val="90000"/>
              </a:lnSpc>
              <a:buSzPct val="90000"/>
            </a:pPr>
            <a:r>
              <a:rPr lang="en-US" altLang="en-US" dirty="0">
                <a:latin typeface="Arial" panose="020B0604020202020204" pitchFamily="34" charset="0"/>
              </a:rPr>
              <a:t>Underway Replenishment</a:t>
            </a:r>
          </a:p>
          <a:p>
            <a:pPr lvl="1">
              <a:lnSpc>
                <a:spcPct val="90000"/>
              </a:lnSpc>
              <a:buSzPct val="90000"/>
            </a:pPr>
            <a:r>
              <a:rPr lang="en-US" altLang="en-US" dirty="0">
                <a:latin typeface="Arial" panose="020B0604020202020204" pitchFamily="34" charset="0"/>
              </a:rPr>
              <a:t>Warfare Publications (Air, Surface, Sub-surface, </a:t>
            </a:r>
            <a:r>
              <a:rPr lang="en-US" altLang="en-US" dirty="0" err="1">
                <a:latin typeface="Arial" panose="020B0604020202020204" pitchFamily="34" charset="0"/>
              </a:rPr>
              <a:t>ect</a:t>
            </a:r>
            <a:r>
              <a:rPr lang="en-US" altLang="en-US" dirty="0">
                <a:latin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0275">
                                            <p:txEl>
                                              <p:pRg st="0" end="0"/>
                                            </p:txEl>
                                          </p:spTgt>
                                        </p:tgtEl>
                                        <p:attrNameLst>
                                          <p:attrName>style.visibility</p:attrName>
                                        </p:attrNameLst>
                                      </p:cBhvr>
                                      <p:to>
                                        <p:strVal val="visible"/>
                                      </p:to>
                                    </p:set>
                                    <p:animEffect transition="in" filter="dissolve">
                                      <p:cBhvr>
                                        <p:cTn id="7" dur="500"/>
                                        <p:tgtEl>
                                          <p:spTgt spid="950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0275">
                                            <p:txEl>
                                              <p:pRg st="1" end="1"/>
                                            </p:txEl>
                                          </p:spTgt>
                                        </p:tgtEl>
                                        <p:attrNameLst>
                                          <p:attrName>style.visibility</p:attrName>
                                        </p:attrNameLst>
                                      </p:cBhvr>
                                      <p:to>
                                        <p:strVal val="visible"/>
                                      </p:to>
                                    </p:set>
                                    <p:animEffect transition="in" filter="dissolve">
                                      <p:cBhvr>
                                        <p:cTn id="12" dur="500"/>
                                        <p:tgtEl>
                                          <p:spTgt spid="950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0275">
                                            <p:txEl>
                                              <p:pRg st="2" end="2"/>
                                            </p:txEl>
                                          </p:spTgt>
                                        </p:tgtEl>
                                        <p:attrNameLst>
                                          <p:attrName>style.visibility</p:attrName>
                                        </p:attrNameLst>
                                      </p:cBhvr>
                                      <p:to>
                                        <p:strVal val="visible"/>
                                      </p:to>
                                    </p:set>
                                    <p:animEffect transition="in" filter="dissolve">
                                      <p:cBhvr>
                                        <p:cTn id="17" dur="500"/>
                                        <p:tgtEl>
                                          <p:spTgt spid="950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0275">
                                            <p:txEl>
                                              <p:pRg st="3" end="3"/>
                                            </p:txEl>
                                          </p:spTgt>
                                        </p:tgtEl>
                                        <p:attrNameLst>
                                          <p:attrName>style.visibility</p:attrName>
                                        </p:attrNameLst>
                                      </p:cBhvr>
                                      <p:to>
                                        <p:strVal val="visible"/>
                                      </p:to>
                                    </p:set>
                                    <p:animEffect transition="in" filter="dissolve">
                                      <p:cBhvr>
                                        <p:cTn id="22" dur="500"/>
                                        <p:tgtEl>
                                          <p:spTgt spid="9502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50275">
                                            <p:txEl>
                                              <p:pRg st="4" end="4"/>
                                            </p:txEl>
                                          </p:spTgt>
                                        </p:tgtEl>
                                        <p:attrNameLst>
                                          <p:attrName>style.visibility</p:attrName>
                                        </p:attrNameLst>
                                      </p:cBhvr>
                                      <p:to>
                                        <p:strVal val="visible"/>
                                      </p:to>
                                    </p:set>
                                    <p:animEffect transition="in" filter="dissolve">
                                      <p:cBhvr>
                                        <p:cTn id="27" dur="500"/>
                                        <p:tgtEl>
                                          <p:spTgt spid="9502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50275">
                                            <p:txEl>
                                              <p:pRg st="5" end="5"/>
                                            </p:txEl>
                                          </p:spTgt>
                                        </p:tgtEl>
                                        <p:attrNameLst>
                                          <p:attrName>style.visibility</p:attrName>
                                        </p:attrNameLst>
                                      </p:cBhvr>
                                      <p:to>
                                        <p:strVal val="visible"/>
                                      </p:to>
                                    </p:set>
                                    <p:animEffect transition="in" filter="dissolve">
                                      <p:cBhvr>
                                        <p:cTn id="32" dur="500"/>
                                        <p:tgtEl>
                                          <p:spTgt spid="9502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50275">
                                            <p:txEl>
                                              <p:pRg st="6" end="6"/>
                                            </p:txEl>
                                          </p:spTgt>
                                        </p:tgtEl>
                                        <p:attrNameLst>
                                          <p:attrName>style.visibility</p:attrName>
                                        </p:attrNameLst>
                                      </p:cBhvr>
                                      <p:to>
                                        <p:strVal val="visible"/>
                                      </p:to>
                                    </p:set>
                                    <p:animEffect transition="in" filter="dissolve">
                                      <p:cBhvr>
                                        <p:cTn id="37" dur="500"/>
                                        <p:tgtEl>
                                          <p:spTgt spid="9502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50275">
                                            <p:txEl>
                                              <p:pRg st="7" end="7"/>
                                            </p:txEl>
                                          </p:spTgt>
                                        </p:tgtEl>
                                        <p:attrNameLst>
                                          <p:attrName>style.visibility</p:attrName>
                                        </p:attrNameLst>
                                      </p:cBhvr>
                                      <p:to>
                                        <p:strVal val="visible"/>
                                      </p:to>
                                    </p:set>
                                    <p:animEffect transition="in" filter="dissolve">
                                      <p:cBhvr>
                                        <p:cTn id="42" dur="500"/>
                                        <p:tgtEl>
                                          <p:spTgt spid="95027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50275">
                                            <p:txEl>
                                              <p:pRg st="8" end="8"/>
                                            </p:txEl>
                                          </p:spTgt>
                                        </p:tgtEl>
                                        <p:attrNameLst>
                                          <p:attrName>style.visibility</p:attrName>
                                        </p:attrNameLst>
                                      </p:cBhvr>
                                      <p:to>
                                        <p:strVal val="visible"/>
                                      </p:to>
                                    </p:set>
                                    <p:animEffect transition="in" filter="dissolve">
                                      <p:cBhvr>
                                        <p:cTn id="47" dur="500"/>
                                        <p:tgtEl>
                                          <p:spTgt spid="95027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50275">
                                            <p:txEl>
                                              <p:pRg st="9" end="9"/>
                                            </p:txEl>
                                          </p:spTgt>
                                        </p:tgtEl>
                                        <p:attrNameLst>
                                          <p:attrName>style.visibility</p:attrName>
                                        </p:attrNameLst>
                                      </p:cBhvr>
                                      <p:to>
                                        <p:strVal val="visible"/>
                                      </p:to>
                                    </p:set>
                                    <p:animEffect transition="in" filter="dissolve">
                                      <p:cBhvr>
                                        <p:cTn id="52" dur="500"/>
                                        <p:tgtEl>
                                          <p:spTgt spid="95027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50275">
                                            <p:txEl>
                                              <p:pRg st="10" end="10"/>
                                            </p:txEl>
                                          </p:spTgt>
                                        </p:tgtEl>
                                        <p:attrNameLst>
                                          <p:attrName>style.visibility</p:attrName>
                                        </p:attrNameLst>
                                      </p:cBhvr>
                                      <p:to>
                                        <p:strVal val="visible"/>
                                      </p:to>
                                    </p:set>
                                    <p:animEffect transition="in" filter="dissolve">
                                      <p:cBhvr>
                                        <p:cTn id="57" dur="500"/>
                                        <p:tgtEl>
                                          <p:spTgt spid="95027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50275">
                                            <p:txEl>
                                              <p:pRg st="11" end="11"/>
                                            </p:txEl>
                                          </p:spTgt>
                                        </p:tgtEl>
                                        <p:attrNameLst>
                                          <p:attrName>style.visibility</p:attrName>
                                        </p:attrNameLst>
                                      </p:cBhvr>
                                      <p:to>
                                        <p:strVal val="visible"/>
                                      </p:to>
                                    </p:set>
                                    <p:animEffect transition="in" filter="dissolve">
                                      <p:cBhvr>
                                        <p:cTn id="62" dur="500"/>
                                        <p:tgtEl>
                                          <p:spTgt spid="95027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50275">
                                            <p:txEl>
                                              <p:pRg st="12" end="12"/>
                                            </p:txEl>
                                          </p:spTgt>
                                        </p:tgtEl>
                                        <p:attrNameLst>
                                          <p:attrName>style.visibility</p:attrName>
                                        </p:attrNameLst>
                                      </p:cBhvr>
                                      <p:to>
                                        <p:strVal val="visible"/>
                                      </p:to>
                                    </p:set>
                                    <p:animEffect transition="in" filter="dissolve">
                                      <p:cBhvr>
                                        <p:cTn id="67" dur="500"/>
                                        <p:tgtEl>
                                          <p:spTgt spid="9502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3017A8DA-C184-4CC5-844D-06FBE5761A8C}" type="slidenum">
              <a:rPr lang="en-US" altLang="en-US" sz="1400">
                <a:latin typeface="Arial" panose="020B0604020202020204" pitchFamily="34" charset="0"/>
              </a:rPr>
              <a:pPr>
                <a:spcBef>
                  <a:spcPct val="0"/>
                </a:spcBef>
                <a:buClrTx/>
                <a:buSzTx/>
                <a:buFontTx/>
                <a:buNone/>
              </a:pPr>
              <a:t>22</a:t>
            </a:fld>
            <a:endParaRPr lang="en-US" altLang="en-US" sz="1400">
              <a:latin typeface="Arial" panose="020B0604020202020204" pitchFamily="34" charset="0"/>
            </a:endParaRPr>
          </a:p>
        </p:txBody>
      </p:sp>
      <p:sp>
        <p:nvSpPr>
          <p:cNvPr id="47107" name="Rectangle 2"/>
          <p:cNvSpPr>
            <a:spLocks noGrp="1" noChangeArrowheads="1"/>
          </p:cNvSpPr>
          <p:nvPr>
            <p:ph type="title"/>
          </p:nvPr>
        </p:nvSpPr>
        <p:spPr>
          <a:xfrm>
            <a:off x="1347788" y="360363"/>
            <a:ext cx="7543800" cy="1008062"/>
          </a:xfrm>
          <a:noFill/>
        </p:spPr>
        <p:txBody>
          <a:bodyPr lIns="92075" tIns="46038" rIns="92075" bIns="46038" anchor="ctr"/>
          <a:lstStyle/>
          <a:p>
            <a:r>
              <a:rPr lang="en-US" altLang="en-US" sz="4000">
                <a:solidFill>
                  <a:srgbClr val="000099"/>
                </a:solidFill>
                <a:latin typeface="Arial" panose="020B0604020202020204" pitchFamily="34" charset="0"/>
              </a:rPr>
              <a:t>Gun Designed Capability</a:t>
            </a:r>
          </a:p>
        </p:txBody>
      </p:sp>
      <p:graphicFrame>
        <p:nvGraphicFramePr>
          <p:cNvPr id="47108" name="Object 3"/>
          <p:cNvGraphicFramePr>
            <a:graphicFrameLocks noChangeAspect="1"/>
          </p:cNvGraphicFramePr>
          <p:nvPr/>
        </p:nvGraphicFramePr>
        <p:xfrm>
          <a:off x="1527175" y="1397000"/>
          <a:ext cx="6088063" cy="4064000"/>
        </p:xfrm>
        <a:graphic>
          <a:graphicData uri="http://schemas.openxmlformats.org/presentationml/2006/ole">
            <mc:AlternateContent xmlns:mc="http://schemas.openxmlformats.org/markup-compatibility/2006">
              <mc:Choice xmlns:v="urn:schemas-microsoft-com:vml" Requires="v">
                <p:oleObj name="Document" r:id="rId3" imgW="6086856" imgH="4064508" progId="Word.Document.8">
                  <p:embed/>
                </p:oleObj>
              </mc:Choice>
              <mc:Fallback>
                <p:oleObj name="Document" r:id="rId3" imgW="6086856" imgH="4064508" progId="Word.Document.8">
                  <p:embed/>
                  <p:pic>
                    <p:nvPicPr>
                      <p:cNvPr id="4710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397000"/>
                        <a:ext cx="6088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4"/>
          <p:cNvGraphicFramePr>
            <a:graphicFrameLocks noChangeAspect="1"/>
          </p:cNvGraphicFramePr>
          <p:nvPr/>
        </p:nvGraphicFramePr>
        <p:xfrm>
          <a:off x="1406525" y="1847850"/>
          <a:ext cx="6407150" cy="4724400"/>
        </p:xfrm>
        <a:graphic>
          <a:graphicData uri="http://schemas.openxmlformats.org/presentationml/2006/ole">
            <mc:AlternateContent xmlns:mc="http://schemas.openxmlformats.org/markup-compatibility/2006">
              <mc:Choice xmlns:v="urn:schemas-microsoft-com:vml" Requires="v">
                <p:oleObj name="Document" r:id="rId5" imgW="6405372" imgH="4724400" progId="Word.Document.8">
                  <p:embed/>
                </p:oleObj>
              </mc:Choice>
              <mc:Fallback>
                <p:oleObj name="Document" r:id="rId5" imgW="6405372" imgH="4724400" progId="Word.Document.8">
                  <p:embed/>
                  <p:pic>
                    <p:nvPicPr>
                      <p:cNvPr id="4710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525" y="1847850"/>
                        <a:ext cx="640715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67DDFB8C-F906-471E-85E6-198FA577BAC6}" type="slidenum">
              <a:rPr lang="en-US" altLang="en-US" sz="1400">
                <a:latin typeface="Arial" panose="020B0604020202020204" pitchFamily="34" charset="0"/>
              </a:rPr>
              <a:pPr>
                <a:spcBef>
                  <a:spcPct val="0"/>
                </a:spcBef>
                <a:buClrTx/>
                <a:buSzTx/>
                <a:buFontTx/>
                <a:buNone/>
              </a:pPr>
              <a:t>23</a:t>
            </a:fld>
            <a:endParaRPr lang="en-US" altLang="en-US" sz="1400">
              <a:latin typeface="Arial" panose="020B0604020202020204" pitchFamily="34" charset="0"/>
            </a:endParaRPr>
          </a:p>
        </p:txBody>
      </p:sp>
      <p:sp>
        <p:nvSpPr>
          <p:cNvPr id="49155" name="Rectangle 2"/>
          <p:cNvSpPr>
            <a:spLocks noGrp="1" noChangeArrowheads="1"/>
          </p:cNvSpPr>
          <p:nvPr>
            <p:ph type="title"/>
          </p:nvPr>
        </p:nvSpPr>
        <p:spPr>
          <a:xfrm>
            <a:off x="1333500" y="360363"/>
            <a:ext cx="7543800" cy="1008062"/>
          </a:xfrm>
          <a:noFill/>
        </p:spPr>
        <p:txBody>
          <a:bodyPr lIns="92075" tIns="46038" rIns="92075" bIns="46038" anchor="ctr"/>
          <a:lstStyle/>
          <a:p>
            <a:r>
              <a:rPr lang="en-US" altLang="en-US" sz="4000">
                <a:solidFill>
                  <a:srgbClr val="000099"/>
                </a:solidFill>
                <a:latin typeface="Arial" panose="020B0604020202020204" pitchFamily="34" charset="0"/>
              </a:rPr>
              <a:t>ROC Usage for Gun Mt &amp; Mag</a:t>
            </a:r>
            <a:endParaRPr lang="en-US" altLang="en-US">
              <a:solidFill>
                <a:srgbClr val="000099"/>
              </a:solidFill>
              <a:latin typeface="Arial" panose="020B0604020202020204" pitchFamily="34" charset="0"/>
            </a:endParaRPr>
          </a:p>
        </p:txBody>
      </p:sp>
      <p:sp>
        <p:nvSpPr>
          <p:cNvPr id="49156" name="Rectangle 3"/>
          <p:cNvSpPr>
            <a:spLocks noChangeArrowheads="1"/>
          </p:cNvSpPr>
          <p:nvPr/>
        </p:nvSpPr>
        <p:spPr bwMode="auto">
          <a:xfrm>
            <a:off x="609600" y="2209800"/>
            <a:ext cx="335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a:p>
            <a:pPr algn="ctr">
              <a:spcBef>
                <a:spcPct val="0"/>
              </a:spcBef>
              <a:buClrTx/>
              <a:buSzTx/>
              <a:buFontTx/>
              <a:buNone/>
            </a:pPr>
            <a:endParaRPr lang="en-US" altLang="en-US" sz="2000"/>
          </a:p>
          <a:p>
            <a:pPr algn="ctr">
              <a:spcBef>
                <a:spcPct val="0"/>
              </a:spcBef>
              <a:buClrTx/>
              <a:buSzTx/>
              <a:buFontTx/>
              <a:buNone/>
            </a:pPr>
            <a:endParaRPr lang="en-US" altLang="en-US" sz="2000"/>
          </a:p>
          <a:p>
            <a:pPr algn="ctr">
              <a:spcBef>
                <a:spcPct val="0"/>
              </a:spcBef>
              <a:buClrTx/>
              <a:buSzTx/>
              <a:buFontTx/>
              <a:buNone/>
            </a:pPr>
            <a:endParaRPr lang="en-US" altLang="en-US" sz="2000"/>
          </a:p>
        </p:txBody>
      </p:sp>
      <p:sp>
        <p:nvSpPr>
          <p:cNvPr id="49157" name="Rectangle 4"/>
          <p:cNvSpPr>
            <a:spLocks noGrp="1" noChangeArrowheads="1"/>
          </p:cNvSpPr>
          <p:nvPr>
            <p:ph type="body" sz="half" idx="2"/>
          </p:nvPr>
        </p:nvSpPr>
        <p:spPr>
          <a:xfrm>
            <a:off x="381000" y="3995738"/>
            <a:ext cx="8458200" cy="1871662"/>
          </a:xfrm>
          <a:noFill/>
        </p:spPr>
        <p:txBody>
          <a:bodyPr lIns="92075" tIns="46038" rIns="92075" bIns="46038"/>
          <a:lstStyle/>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p:txBody>
      </p:sp>
      <p:sp>
        <p:nvSpPr>
          <p:cNvPr id="49158" name="Rectangle 5"/>
          <p:cNvSpPr>
            <a:spLocks noChangeArrowheads="1"/>
          </p:cNvSpPr>
          <p:nvPr/>
        </p:nvSpPr>
        <p:spPr bwMode="auto">
          <a:xfrm>
            <a:off x="904875" y="2932113"/>
            <a:ext cx="7200900" cy="1604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49159" name="Rectangle 6"/>
          <p:cNvSpPr>
            <a:spLocks noChangeArrowheads="1"/>
          </p:cNvSpPr>
          <p:nvPr/>
        </p:nvSpPr>
        <p:spPr bwMode="auto">
          <a:xfrm>
            <a:off x="987425" y="2971800"/>
            <a:ext cx="36337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1400"/>
              <a:t>AAW 9.4  Engage low/medium altitude threats</a:t>
            </a:r>
          </a:p>
          <a:p>
            <a:pPr>
              <a:buClrTx/>
              <a:buSzTx/>
              <a:buFontTx/>
              <a:buNone/>
            </a:pPr>
            <a:r>
              <a:rPr lang="en-US" altLang="en-US" sz="1400"/>
              <a:t>with gunfire.</a:t>
            </a:r>
          </a:p>
          <a:p>
            <a:pPr>
              <a:buClrTx/>
              <a:buSzTx/>
              <a:buFontTx/>
              <a:buNone/>
            </a:pPr>
            <a:r>
              <a:rPr lang="en-US" altLang="en-US" sz="1400"/>
              <a:t>III (L) - Man AEGIS Combat System, one 5”/54</a:t>
            </a:r>
          </a:p>
          <a:p>
            <a:pPr>
              <a:buClrTx/>
              <a:buSzTx/>
              <a:buFontTx/>
              <a:buNone/>
            </a:pPr>
            <a:r>
              <a:rPr lang="en-US" altLang="en-US" sz="1400"/>
              <a:t>mount (without gun or magazine crew).  CIWS</a:t>
            </a:r>
          </a:p>
          <a:p>
            <a:pPr>
              <a:buClrTx/>
              <a:buSzTx/>
              <a:buFontTx/>
              <a:buNone/>
            </a:pPr>
            <a:r>
              <a:rPr lang="en-US" altLang="en-US" sz="1400"/>
              <a:t>operated by MSS.</a:t>
            </a:r>
          </a:p>
          <a:p>
            <a:pPr>
              <a:buClrTx/>
              <a:buSzTx/>
              <a:buFontTx/>
              <a:buNone/>
            </a:pPr>
            <a:r>
              <a:rPr lang="en-US" altLang="en-US" sz="1400"/>
              <a:t>IV, V (L) - Plan and train.</a:t>
            </a:r>
          </a:p>
        </p:txBody>
      </p:sp>
      <p:sp>
        <p:nvSpPr>
          <p:cNvPr id="49160" name="Line 7"/>
          <p:cNvSpPr>
            <a:spLocks noChangeShapeType="1"/>
          </p:cNvSpPr>
          <p:nvPr/>
        </p:nvSpPr>
        <p:spPr bwMode="auto">
          <a:xfrm flipH="1">
            <a:off x="4678363" y="2108200"/>
            <a:ext cx="34178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1" name="Line 8"/>
          <p:cNvSpPr>
            <a:spLocks noChangeShapeType="1"/>
          </p:cNvSpPr>
          <p:nvPr/>
        </p:nvSpPr>
        <p:spPr bwMode="auto">
          <a:xfrm>
            <a:off x="5541963" y="2114550"/>
            <a:ext cx="0" cy="2400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2" name="Line 9"/>
          <p:cNvSpPr>
            <a:spLocks noChangeShapeType="1"/>
          </p:cNvSpPr>
          <p:nvPr/>
        </p:nvSpPr>
        <p:spPr bwMode="auto">
          <a:xfrm>
            <a:off x="6410325" y="2114550"/>
            <a:ext cx="0" cy="23860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3" name="Line 10"/>
          <p:cNvSpPr>
            <a:spLocks noChangeShapeType="1"/>
          </p:cNvSpPr>
          <p:nvPr/>
        </p:nvSpPr>
        <p:spPr bwMode="auto">
          <a:xfrm>
            <a:off x="7378700" y="2114550"/>
            <a:ext cx="0" cy="2428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4" name="Rectangle 11"/>
          <p:cNvSpPr>
            <a:spLocks noChangeArrowheads="1"/>
          </p:cNvSpPr>
          <p:nvPr/>
        </p:nvSpPr>
        <p:spPr bwMode="auto">
          <a:xfrm>
            <a:off x="4999038" y="2319338"/>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a:t>
            </a:r>
          </a:p>
        </p:txBody>
      </p:sp>
      <p:sp>
        <p:nvSpPr>
          <p:cNvPr id="49165" name="Rectangle 12"/>
          <p:cNvSpPr>
            <a:spLocks noChangeArrowheads="1"/>
          </p:cNvSpPr>
          <p:nvPr/>
        </p:nvSpPr>
        <p:spPr bwMode="auto">
          <a:xfrm>
            <a:off x="5741988" y="233521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III</a:t>
            </a:r>
          </a:p>
        </p:txBody>
      </p:sp>
      <p:sp>
        <p:nvSpPr>
          <p:cNvPr id="49166" name="Rectangle 13"/>
          <p:cNvSpPr>
            <a:spLocks noChangeArrowheads="1"/>
          </p:cNvSpPr>
          <p:nvPr/>
        </p:nvSpPr>
        <p:spPr bwMode="auto">
          <a:xfrm>
            <a:off x="6684963" y="23352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IV</a:t>
            </a:r>
          </a:p>
        </p:txBody>
      </p:sp>
      <p:sp>
        <p:nvSpPr>
          <p:cNvPr id="49167" name="Rectangle 14"/>
          <p:cNvSpPr>
            <a:spLocks noChangeArrowheads="1"/>
          </p:cNvSpPr>
          <p:nvPr/>
        </p:nvSpPr>
        <p:spPr bwMode="auto">
          <a:xfrm>
            <a:off x="7605713" y="23526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V</a:t>
            </a:r>
          </a:p>
        </p:txBody>
      </p:sp>
      <p:sp>
        <p:nvSpPr>
          <p:cNvPr id="49168" name="Rectangle 15"/>
          <p:cNvSpPr>
            <a:spLocks noChangeArrowheads="1"/>
          </p:cNvSpPr>
          <p:nvPr/>
        </p:nvSpPr>
        <p:spPr bwMode="auto">
          <a:xfrm>
            <a:off x="4981575" y="302101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F</a:t>
            </a:r>
          </a:p>
        </p:txBody>
      </p:sp>
      <p:sp>
        <p:nvSpPr>
          <p:cNvPr id="49169" name="Rectangle 16"/>
          <p:cNvSpPr>
            <a:spLocks noChangeArrowheads="1"/>
          </p:cNvSpPr>
          <p:nvPr/>
        </p:nvSpPr>
        <p:spPr bwMode="auto">
          <a:xfrm>
            <a:off x="5900738" y="3036888"/>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49170" name="Rectangle 17"/>
          <p:cNvSpPr>
            <a:spLocks noChangeArrowheads="1"/>
          </p:cNvSpPr>
          <p:nvPr/>
        </p:nvSpPr>
        <p:spPr bwMode="auto">
          <a:xfrm>
            <a:off x="6769100" y="3036888"/>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49171" name="Rectangle 18"/>
          <p:cNvSpPr>
            <a:spLocks noChangeArrowheads="1"/>
          </p:cNvSpPr>
          <p:nvPr/>
        </p:nvSpPr>
        <p:spPr bwMode="auto">
          <a:xfrm>
            <a:off x="7504113" y="303847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49172" name="Rectangle 19"/>
          <p:cNvSpPr>
            <a:spLocks noChangeArrowheads="1"/>
          </p:cNvSpPr>
          <p:nvPr/>
        </p:nvSpPr>
        <p:spPr bwMode="auto">
          <a:xfrm>
            <a:off x="311150" y="4605338"/>
            <a:ext cx="88328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lvl="1">
              <a:buSzPct val="75000"/>
              <a:buFont typeface="Monotype Sorts" pitchFamily="2" charset="2"/>
              <a:buChar char="n"/>
            </a:pPr>
            <a:r>
              <a:rPr lang="en-US" altLang="en-US">
                <a:latin typeface="Arial" panose="020B0604020202020204" pitchFamily="34" charset="0"/>
              </a:rPr>
              <a:t>Condition I - Man to full designed capability which includes; Mount Captain, EP-2 Operator, POIC, and 7 Ammo Passers for each mount.</a:t>
            </a:r>
          </a:p>
          <a:p>
            <a:pPr lvl="1">
              <a:buSzPct val="75000"/>
              <a:buFont typeface="Monotype Sorts" pitchFamily="2" charset="2"/>
              <a:buChar char="n"/>
            </a:pPr>
            <a:r>
              <a:rPr lang="en-US" altLang="en-US">
                <a:latin typeface="Arial" panose="020B0604020202020204" pitchFamily="34" charset="0"/>
              </a:rPr>
              <a:t>Condition III - Man to less than full designed capability.  EP-2 Operator only watch station manned.</a:t>
            </a:r>
          </a:p>
        </p:txBody>
      </p:sp>
      <p:sp>
        <p:nvSpPr>
          <p:cNvPr id="49173" name="Line 20"/>
          <p:cNvSpPr>
            <a:spLocks noChangeShapeType="1"/>
          </p:cNvSpPr>
          <p:nvPr/>
        </p:nvSpPr>
        <p:spPr bwMode="auto">
          <a:xfrm>
            <a:off x="8088313" y="2122488"/>
            <a:ext cx="15875" cy="24431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74" name="Line 21"/>
          <p:cNvSpPr>
            <a:spLocks noChangeShapeType="1"/>
          </p:cNvSpPr>
          <p:nvPr/>
        </p:nvSpPr>
        <p:spPr bwMode="auto">
          <a:xfrm>
            <a:off x="4683125" y="2136775"/>
            <a:ext cx="0" cy="2400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53E878B1-94B2-4A86-9104-2946B05553CB}" type="slidenum">
              <a:rPr lang="en-US" altLang="en-US" sz="1400">
                <a:latin typeface="Arial" panose="020B0604020202020204" pitchFamily="34" charset="0"/>
              </a:rPr>
              <a:pPr>
                <a:spcBef>
                  <a:spcPct val="0"/>
                </a:spcBef>
                <a:buClrTx/>
                <a:buSzTx/>
                <a:buFontTx/>
                <a:buNone/>
              </a:pPr>
              <a:t>24</a:t>
            </a:fld>
            <a:endParaRPr lang="en-US" altLang="en-US" sz="1400">
              <a:latin typeface="Arial" panose="020B0604020202020204" pitchFamily="34" charset="0"/>
            </a:endParaRPr>
          </a:p>
        </p:txBody>
      </p:sp>
      <p:sp>
        <p:nvSpPr>
          <p:cNvPr id="51203" name="Rectangle 5"/>
          <p:cNvSpPr>
            <a:spLocks noChangeArrowheads="1"/>
          </p:cNvSpPr>
          <p:nvPr/>
        </p:nvSpPr>
        <p:spPr bwMode="auto">
          <a:xfrm>
            <a:off x="5772150" y="2800350"/>
            <a:ext cx="495300" cy="933450"/>
          </a:xfrm>
          <a:prstGeom prst="rect">
            <a:avLst/>
          </a:prstGeom>
          <a:solidFill>
            <a:srgbClr val="99CCFF"/>
          </a:solidFill>
          <a:ln w="6350">
            <a:solidFill>
              <a:srgbClr val="0000FF"/>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solidFill>
                <a:srgbClr val="FF3300"/>
              </a:solidFill>
            </a:endParaRPr>
          </a:p>
        </p:txBody>
      </p:sp>
      <p:sp>
        <p:nvSpPr>
          <p:cNvPr id="51204" name="Rectangle 2"/>
          <p:cNvSpPr>
            <a:spLocks noGrp="1" noChangeArrowheads="1"/>
          </p:cNvSpPr>
          <p:nvPr>
            <p:ph type="title"/>
          </p:nvPr>
        </p:nvSpPr>
        <p:spPr>
          <a:xfrm>
            <a:off x="1347788" y="360363"/>
            <a:ext cx="7543800" cy="1008062"/>
          </a:xfrm>
          <a:noFill/>
        </p:spPr>
        <p:txBody>
          <a:bodyPr lIns="92075" tIns="46038" rIns="92075" bIns="46038" anchor="ctr"/>
          <a:lstStyle/>
          <a:p>
            <a:r>
              <a:rPr lang="en-US" altLang="en-US" sz="4000">
                <a:solidFill>
                  <a:srgbClr val="000099"/>
                </a:solidFill>
                <a:latin typeface="Arial" panose="020B0604020202020204" pitchFamily="34" charset="0"/>
              </a:rPr>
              <a:t>Gun Designed Capability</a:t>
            </a:r>
          </a:p>
        </p:txBody>
      </p:sp>
      <p:graphicFrame>
        <p:nvGraphicFramePr>
          <p:cNvPr id="51205" name="Object 3"/>
          <p:cNvGraphicFramePr>
            <a:graphicFrameLocks noChangeAspect="1"/>
          </p:cNvGraphicFramePr>
          <p:nvPr/>
        </p:nvGraphicFramePr>
        <p:xfrm>
          <a:off x="-692150" y="1774825"/>
          <a:ext cx="6075363" cy="4054475"/>
        </p:xfrm>
        <a:graphic>
          <a:graphicData uri="http://schemas.openxmlformats.org/presentationml/2006/ole">
            <mc:AlternateContent xmlns:mc="http://schemas.openxmlformats.org/markup-compatibility/2006">
              <mc:Choice xmlns:v="urn:schemas-microsoft-com:vml" Requires="v">
                <p:oleObj name="Document" r:id="rId3" imgW="6067044" imgH="4056888" progId="Word.Document.8">
                  <p:embed/>
                </p:oleObj>
              </mc:Choice>
              <mc:Fallback>
                <p:oleObj name="Document" r:id="rId3" imgW="6067044" imgH="4056888" progId="Word.Document.8">
                  <p:embed/>
                  <p:pic>
                    <p:nvPicPr>
                      <p:cNvPr id="5120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774825"/>
                        <a:ext cx="6075363" cy="405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4"/>
          <p:cNvGraphicFramePr>
            <a:graphicFrameLocks noChangeAspect="1"/>
          </p:cNvGraphicFramePr>
          <p:nvPr/>
        </p:nvGraphicFramePr>
        <p:xfrm>
          <a:off x="1376363" y="1817688"/>
          <a:ext cx="6407150" cy="4724400"/>
        </p:xfrm>
        <a:graphic>
          <a:graphicData uri="http://schemas.openxmlformats.org/presentationml/2006/ole">
            <mc:AlternateContent xmlns:mc="http://schemas.openxmlformats.org/markup-compatibility/2006">
              <mc:Choice xmlns:v="urn:schemas-microsoft-com:vml" Requires="v">
                <p:oleObj name="Document" r:id="rId5" imgW="6405372" imgH="4724400" progId="Word.Document.8">
                  <p:embed/>
                </p:oleObj>
              </mc:Choice>
              <mc:Fallback>
                <p:oleObj name="Document" r:id="rId5" imgW="6405372" imgH="4724400" progId="Word.Document.8">
                  <p:embed/>
                  <p:pic>
                    <p:nvPicPr>
                      <p:cNvPr id="5120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363" y="1817688"/>
                        <a:ext cx="640715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05102401-664E-4CA3-8888-D2F4968D98ED}" type="slidenum">
              <a:rPr lang="en-US" altLang="en-US" sz="1400">
                <a:latin typeface="Arial" panose="020B0604020202020204" pitchFamily="34" charset="0"/>
              </a:rPr>
              <a:pPr>
                <a:spcBef>
                  <a:spcPct val="0"/>
                </a:spcBef>
                <a:buClrTx/>
                <a:buSzTx/>
                <a:buFontTx/>
                <a:buNone/>
              </a:pPr>
              <a:t>25</a:t>
            </a:fld>
            <a:endParaRPr lang="en-US" altLang="en-US" sz="1400">
              <a:latin typeface="Arial" panose="020B0604020202020204" pitchFamily="34" charset="0"/>
            </a:endParaRPr>
          </a:p>
        </p:txBody>
      </p:sp>
      <p:sp>
        <p:nvSpPr>
          <p:cNvPr id="53251" name="Rectangle 2"/>
          <p:cNvSpPr>
            <a:spLocks noGrp="1" noChangeArrowheads="1"/>
          </p:cNvSpPr>
          <p:nvPr>
            <p:ph type="title"/>
          </p:nvPr>
        </p:nvSpPr>
        <p:spPr>
          <a:xfrm>
            <a:off x="1400175" y="166688"/>
            <a:ext cx="7543800" cy="1008062"/>
          </a:xfrm>
          <a:noFill/>
        </p:spPr>
        <p:txBody>
          <a:bodyPr lIns="92075" tIns="46038" rIns="92075" bIns="46038" anchor="ctr"/>
          <a:lstStyle/>
          <a:p>
            <a:r>
              <a:rPr lang="en-US" altLang="en-US" sz="4000">
                <a:solidFill>
                  <a:srgbClr val="000099"/>
                </a:solidFill>
                <a:latin typeface="Arial" panose="020B0604020202020204" pitchFamily="34" charset="0"/>
              </a:rPr>
              <a:t>Modified ROC Application for Gun Mt &amp; Mag</a:t>
            </a:r>
            <a:r>
              <a:rPr lang="en-US" altLang="en-US">
                <a:latin typeface="Arial" panose="020B0604020202020204" pitchFamily="34" charset="0"/>
              </a:rPr>
              <a:t> </a:t>
            </a:r>
          </a:p>
        </p:txBody>
      </p:sp>
      <p:sp>
        <p:nvSpPr>
          <p:cNvPr id="53252" name="Rectangle 3"/>
          <p:cNvSpPr>
            <a:spLocks noChangeArrowheads="1"/>
          </p:cNvSpPr>
          <p:nvPr/>
        </p:nvSpPr>
        <p:spPr bwMode="auto">
          <a:xfrm>
            <a:off x="609600" y="2209800"/>
            <a:ext cx="335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a:p>
            <a:pPr algn="ctr">
              <a:spcBef>
                <a:spcPct val="0"/>
              </a:spcBef>
              <a:buClrTx/>
              <a:buSzTx/>
              <a:buFontTx/>
              <a:buNone/>
            </a:pPr>
            <a:endParaRPr lang="en-US" altLang="en-US" sz="2000"/>
          </a:p>
          <a:p>
            <a:pPr algn="ctr">
              <a:spcBef>
                <a:spcPct val="0"/>
              </a:spcBef>
              <a:buClrTx/>
              <a:buSzTx/>
              <a:buFontTx/>
              <a:buNone/>
            </a:pPr>
            <a:endParaRPr lang="en-US" altLang="en-US" sz="2000"/>
          </a:p>
          <a:p>
            <a:pPr algn="ctr">
              <a:spcBef>
                <a:spcPct val="0"/>
              </a:spcBef>
              <a:buClrTx/>
              <a:buSzTx/>
              <a:buFontTx/>
              <a:buNone/>
            </a:pPr>
            <a:endParaRPr lang="en-US" altLang="en-US" sz="2000"/>
          </a:p>
        </p:txBody>
      </p:sp>
      <p:sp>
        <p:nvSpPr>
          <p:cNvPr id="53253" name="Rectangle 4"/>
          <p:cNvSpPr>
            <a:spLocks noGrp="1" noChangeArrowheads="1"/>
          </p:cNvSpPr>
          <p:nvPr>
            <p:ph type="body" sz="half" idx="2"/>
          </p:nvPr>
        </p:nvSpPr>
        <p:spPr>
          <a:xfrm>
            <a:off x="381000" y="3995738"/>
            <a:ext cx="8458200" cy="1871662"/>
          </a:xfrm>
          <a:noFill/>
        </p:spPr>
        <p:txBody>
          <a:bodyPr lIns="92075" tIns="46038" rIns="92075" bIns="46038"/>
          <a:lstStyle/>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a:p>
            <a:pPr>
              <a:buFont typeface="Monotype Sorts" pitchFamily="2" charset="2"/>
              <a:buNone/>
            </a:pPr>
            <a:endParaRPr lang="en-US" altLang="en-US" sz="2400"/>
          </a:p>
        </p:txBody>
      </p:sp>
      <p:sp>
        <p:nvSpPr>
          <p:cNvPr id="53254" name="Rectangle 5"/>
          <p:cNvSpPr>
            <a:spLocks noChangeArrowheads="1"/>
          </p:cNvSpPr>
          <p:nvPr/>
        </p:nvSpPr>
        <p:spPr bwMode="auto">
          <a:xfrm>
            <a:off x="890588" y="2932113"/>
            <a:ext cx="7215187" cy="209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53255" name="Rectangle 6"/>
          <p:cNvSpPr>
            <a:spLocks noChangeArrowheads="1"/>
          </p:cNvSpPr>
          <p:nvPr/>
        </p:nvSpPr>
        <p:spPr bwMode="auto">
          <a:xfrm>
            <a:off x="987425" y="2971800"/>
            <a:ext cx="363378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1400"/>
              <a:t>AAW 9.4  Engage low/medium altitude threats</a:t>
            </a:r>
          </a:p>
          <a:p>
            <a:pPr>
              <a:buClrTx/>
              <a:buSzTx/>
              <a:buFontTx/>
              <a:buNone/>
            </a:pPr>
            <a:r>
              <a:rPr lang="en-US" altLang="en-US" sz="1400"/>
              <a:t>with gunfire.</a:t>
            </a:r>
          </a:p>
          <a:p>
            <a:pPr>
              <a:buClrTx/>
              <a:buSzTx/>
              <a:buFontTx/>
              <a:buNone/>
            </a:pPr>
            <a:r>
              <a:rPr lang="en-US" altLang="en-US" sz="1400"/>
              <a:t>III (L) - Man AEGIS Combat System, one 5”/54</a:t>
            </a:r>
          </a:p>
          <a:p>
            <a:pPr>
              <a:buClrTx/>
              <a:buSzTx/>
              <a:buFontTx/>
              <a:buNone/>
            </a:pPr>
            <a:r>
              <a:rPr lang="en-US" altLang="en-US" sz="1400"/>
              <a:t>mount (without gun or magazine crew).  CIWS</a:t>
            </a:r>
          </a:p>
          <a:p>
            <a:pPr>
              <a:buClrTx/>
              <a:buSzTx/>
              <a:buFontTx/>
              <a:buNone/>
            </a:pPr>
            <a:r>
              <a:rPr lang="en-US" altLang="en-US" sz="1400"/>
              <a:t>operated by MSS.</a:t>
            </a:r>
          </a:p>
          <a:p>
            <a:pPr>
              <a:buClrTx/>
              <a:buSzTx/>
              <a:buFontTx/>
              <a:buNone/>
            </a:pPr>
            <a:r>
              <a:rPr lang="en-US" altLang="en-US" sz="1400"/>
              <a:t>IV, V (L) - Plan and train.</a:t>
            </a:r>
          </a:p>
          <a:p>
            <a:pPr>
              <a:buClrTx/>
              <a:buSzTx/>
              <a:buFontTx/>
              <a:buNone/>
            </a:pPr>
            <a:r>
              <a:rPr lang="en-US" altLang="en-US" sz="1400">
                <a:solidFill>
                  <a:srgbClr val="000099"/>
                </a:solidFill>
              </a:rPr>
              <a:t>Note: Ammo Passers manned by standing down</a:t>
            </a:r>
          </a:p>
          <a:p>
            <a:pPr>
              <a:buClrTx/>
              <a:buSzTx/>
              <a:buFontTx/>
              <a:buNone/>
            </a:pPr>
            <a:r>
              <a:rPr lang="en-US" altLang="en-US" sz="1400">
                <a:solidFill>
                  <a:srgbClr val="000099"/>
                </a:solidFill>
              </a:rPr>
              <a:t>other Condition I watch stations.</a:t>
            </a:r>
          </a:p>
        </p:txBody>
      </p:sp>
      <p:sp>
        <p:nvSpPr>
          <p:cNvPr id="53256" name="Line 7"/>
          <p:cNvSpPr>
            <a:spLocks noChangeShapeType="1"/>
          </p:cNvSpPr>
          <p:nvPr/>
        </p:nvSpPr>
        <p:spPr bwMode="auto">
          <a:xfrm flipH="1">
            <a:off x="4678363" y="2108200"/>
            <a:ext cx="34178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257" name="Line 8"/>
          <p:cNvSpPr>
            <a:spLocks noChangeShapeType="1"/>
          </p:cNvSpPr>
          <p:nvPr/>
        </p:nvSpPr>
        <p:spPr bwMode="auto">
          <a:xfrm>
            <a:off x="5541963" y="2114550"/>
            <a:ext cx="0" cy="2876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258" name="Line 9"/>
          <p:cNvSpPr>
            <a:spLocks noChangeShapeType="1"/>
          </p:cNvSpPr>
          <p:nvPr/>
        </p:nvSpPr>
        <p:spPr bwMode="auto">
          <a:xfrm>
            <a:off x="6410325" y="2114550"/>
            <a:ext cx="0" cy="2905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259" name="Line 10"/>
          <p:cNvSpPr>
            <a:spLocks noChangeShapeType="1"/>
          </p:cNvSpPr>
          <p:nvPr/>
        </p:nvSpPr>
        <p:spPr bwMode="auto">
          <a:xfrm>
            <a:off x="7378700" y="2114550"/>
            <a:ext cx="0" cy="2905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260" name="Rectangle 11"/>
          <p:cNvSpPr>
            <a:spLocks noChangeArrowheads="1"/>
          </p:cNvSpPr>
          <p:nvPr/>
        </p:nvSpPr>
        <p:spPr bwMode="auto">
          <a:xfrm>
            <a:off x="4999038" y="2319338"/>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a:t>
            </a:r>
          </a:p>
        </p:txBody>
      </p:sp>
      <p:sp>
        <p:nvSpPr>
          <p:cNvPr id="53261" name="Rectangle 12"/>
          <p:cNvSpPr>
            <a:spLocks noChangeArrowheads="1"/>
          </p:cNvSpPr>
          <p:nvPr/>
        </p:nvSpPr>
        <p:spPr bwMode="auto">
          <a:xfrm>
            <a:off x="5741988" y="233521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III</a:t>
            </a:r>
          </a:p>
        </p:txBody>
      </p:sp>
      <p:sp>
        <p:nvSpPr>
          <p:cNvPr id="53262" name="Rectangle 13"/>
          <p:cNvSpPr>
            <a:spLocks noChangeArrowheads="1"/>
          </p:cNvSpPr>
          <p:nvPr/>
        </p:nvSpPr>
        <p:spPr bwMode="auto">
          <a:xfrm>
            <a:off x="6684963" y="23352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IV</a:t>
            </a:r>
          </a:p>
        </p:txBody>
      </p:sp>
      <p:sp>
        <p:nvSpPr>
          <p:cNvPr id="53263" name="Rectangle 14"/>
          <p:cNvSpPr>
            <a:spLocks noChangeArrowheads="1"/>
          </p:cNvSpPr>
          <p:nvPr/>
        </p:nvSpPr>
        <p:spPr bwMode="auto">
          <a:xfrm>
            <a:off x="7605713" y="23526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V</a:t>
            </a:r>
          </a:p>
        </p:txBody>
      </p:sp>
      <p:sp>
        <p:nvSpPr>
          <p:cNvPr id="53264" name="Rectangle 15"/>
          <p:cNvSpPr>
            <a:spLocks noChangeArrowheads="1"/>
          </p:cNvSpPr>
          <p:nvPr/>
        </p:nvSpPr>
        <p:spPr bwMode="auto">
          <a:xfrm>
            <a:off x="4894263" y="3021013"/>
            <a:ext cx="59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F</a:t>
            </a:r>
            <a:r>
              <a:rPr lang="en-US" altLang="en-US" sz="2000" b="1">
                <a:solidFill>
                  <a:srgbClr val="000099"/>
                </a:solidFill>
              </a:rPr>
              <a:t>/A</a:t>
            </a:r>
          </a:p>
        </p:txBody>
      </p:sp>
      <p:sp>
        <p:nvSpPr>
          <p:cNvPr id="53265" name="Rectangle 16"/>
          <p:cNvSpPr>
            <a:spLocks noChangeArrowheads="1"/>
          </p:cNvSpPr>
          <p:nvPr/>
        </p:nvSpPr>
        <p:spPr bwMode="auto">
          <a:xfrm>
            <a:off x="5900738" y="3036888"/>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53266" name="Rectangle 17"/>
          <p:cNvSpPr>
            <a:spLocks noChangeArrowheads="1"/>
          </p:cNvSpPr>
          <p:nvPr/>
        </p:nvSpPr>
        <p:spPr bwMode="auto">
          <a:xfrm>
            <a:off x="6769100" y="3036888"/>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53267" name="Rectangle 18"/>
          <p:cNvSpPr>
            <a:spLocks noChangeArrowheads="1"/>
          </p:cNvSpPr>
          <p:nvPr/>
        </p:nvSpPr>
        <p:spPr bwMode="auto">
          <a:xfrm>
            <a:off x="7504113" y="303847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ClrTx/>
              <a:buSzTx/>
              <a:buFontTx/>
              <a:buNone/>
            </a:pPr>
            <a:r>
              <a:rPr lang="en-US" altLang="en-US" sz="2000" b="1"/>
              <a:t>L</a:t>
            </a:r>
          </a:p>
        </p:txBody>
      </p:sp>
      <p:sp>
        <p:nvSpPr>
          <p:cNvPr id="53268" name="Rectangle 19"/>
          <p:cNvSpPr>
            <a:spLocks noChangeArrowheads="1"/>
          </p:cNvSpPr>
          <p:nvPr/>
        </p:nvSpPr>
        <p:spPr bwMode="auto">
          <a:xfrm>
            <a:off x="228600" y="5126038"/>
            <a:ext cx="85566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lvl="1">
              <a:buSzPct val="75000"/>
              <a:buFont typeface="Monotype Sorts" pitchFamily="2" charset="2"/>
              <a:buChar char="n"/>
            </a:pPr>
            <a:r>
              <a:rPr lang="en-US" altLang="en-US" sz="2000">
                <a:latin typeface="Arial" panose="020B0604020202020204" pitchFamily="34" charset="0"/>
              </a:rPr>
              <a:t>Condition I - Manned to full designed capability however, Ammo Passers are manned by standing down other Condition I W/Ss.</a:t>
            </a:r>
          </a:p>
          <a:p>
            <a:pPr lvl="1">
              <a:buSzPct val="75000"/>
              <a:buFont typeface="Monotype Sorts" pitchFamily="2" charset="2"/>
              <a:buChar char="n"/>
            </a:pPr>
            <a:r>
              <a:rPr lang="en-US" altLang="en-US" sz="2000">
                <a:latin typeface="Arial" panose="020B0604020202020204" pitchFamily="34" charset="0"/>
              </a:rPr>
              <a:t>Condition III - Man to less than full designed capability (no gun or magazine crew).  EP-2 Operator only watch station manned.</a:t>
            </a:r>
          </a:p>
        </p:txBody>
      </p:sp>
      <p:sp>
        <p:nvSpPr>
          <p:cNvPr id="53269" name="Line 20"/>
          <p:cNvSpPr>
            <a:spLocks noChangeShapeType="1"/>
          </p:cNvSpPr>
          <p:nvPr/>
        </p:nvSpPr>
        <p:spPr bwMode="auto">
          <a:xfrm>
            <a:off x="8088313" y="2122488"/>
            <a:ext cx="15875" cy="24431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270" name="Line 21"/>
          <p:cNvSpPr>
            <a:spLocks noChangeShapeType="1"/>
          </p:cNvSpPr>
          <p:nvPr/>
        </p:nvSpPr>
        <p:spPr bwMode="auto">
          <a:xfrm>
            <a:off x="4683125" y="2136775"/>
            <a:ext cx="0" cy="2876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A778CAC6-15B5-434B-8A23-083E30F0ED95}" type="slidenum">
              <a:rPr lang="en-US" altLang="en-US" sz="1400">
                <a:latin typeface="Arial" panose="020B0604020202020204" pitchFamily="34" charset="0"/>
              </a:rPr>
              <a:pPr>
                <a:spcBef>
                  <a:spcPct val="0"/>
                </a:spcBef>
                <a:buClrTx/>
                <a:buSzTx/>
                <a:buFontTx/>
                <a:buNone/>
              </a:pPr>
              <a:t>26</a:t>
            </a:fld>
            <a:endParaRPr lang="en-US" altLang="en-US" sz="1400">
              <a:latin typeface="Arial" panose="020B0604020202020204" pitchFamily="34" charset="0"/>
            </a:endParaRPr>
          </a:p>
        </p:txBody>
      </p:sp>
      <p:sp>
        <p:nvSpPr>
          <p:cNvPr id="55299" name="Rectangle 2"/>
          <p:cNvSpPr>
            <a:spLocks noGrp="1" noChangeArrowheads="1"/>
          </p:cNvSpPr>
          <p:nvPr>
            <p:ph type="title"/>
          </p:nvPr>
        </p:nvSpPr>
        <p:spPr>
          <a:noFill/>
        </p:spPr>
        <p:txBody>
          <a:bodyPr lIns="92075" tIns="46038" rIns="92075" bIns="46038"/>
          <a:lstStyle/>
          <a:p>
            <a:r>
              <a:rPr lang="en-US" altLang="en-US" sz="4000">
                <a:solidFill>
                  <a:srgbClr val="000099"/>
                </a:solidFill>
                <a:latin typeface="Arial" panose="020B0604020202020204" pitchFamily="34" charset="0"/>
              </a:rPr>
              <a:t>Maintenance</a:t>
            </a:r>
            <a:endParaRPr lang="en-US" altLang="en-US">
              <a:solidFill>
                <a:srgbClr val="000099"/>
              </a:solidFill>
              <a:latin typeface="Arial" panose="020B0604020202020204" pitchFamily="34" charset="0"/>
            </a:endParaRPr>
          </a:p>
        </p:txBody>
      </p:sp>
      <p:sp>
        <p:nvSpPr>
          <p:cNvPr id="611331" name="Rectangle 3"/>
          <p:cNvSpPr>
            <a:spLocks noGrp="1" noChangeArrowheads="1"/>
          </p:cNvSpPr>
          <p:nvPr>
            <p:ph type="body" idx="1"/>
          </p:nvPr>
        </p:nvSpPr>
        <p:spPr>
          <a:xfrm>
            <a:off x="346075" y="1695450"/>
            <a:ext cx="8450263" cy="5021263"/>
          </a:xfrm>
          <a:noFill/>
        </p:spPr>
        <p:txBody>
          <a:bodyPr lIns="92075" tIns="46038" rIns="92075" bIns="46038"/>
          <a:lstStyle/>
          <a:p>
            <a:pPr>
              <a:lnSpc>
                <a:spcPct val="90000"/>
              </a:lnSpc>
            </a:pPr>
            <a:r>
              <a:rPr lang="en-US" altLang="en-US" sz="2400">
                <a:latin typeface="Arial" panose="020B0604020202020204" pitchFamily="34" charset="0"/>
              </a:rPr>
              <a:t>Preventive Maintenance (PM)</a:t>
            </a:r>
          </a:p>
          <a:p>
            <a:pPr lvl="1">
              <a:lnSpc>
                <a:spcPct val="90000"/>
              </a:lnSpc>
            </a:pPr>
            <a:r>
              <a:rPr lang="en-US" altLang="en-US">
                <a:latin typeface="Arial" panose="020B0604020202020204" pitchFamily="34" charset="0"/>
              </a:rPr>
              <a:t>Taken from the 3-M System</a:t>
            </a:r>
          </a:p>
          <a:p>
            <a:pPr lvl="1">
              <a:lnSpc>
                <a:spcPct val="90000"/>
              </a:lnSpc>
            </a:pPr>
            <a:r>
              <a:rPr lang="en-US" altLang="en-US">
                <a:latin typeface="Arial" panose="020B0604020202020204" pitchFamily="34" charset="0"/>
              </a:rPr>
              <a:t>Current SFR</a:t>
            </a:r>
          </a:p>
          <a:p>
            <a:pPr>
              <a:lnSpc>
                <a:spcPct val="90000"/>
              </a:lnSpc>
            </a:pPr>
            <a:r>
              <a:rPr lang="en-US" altLang="en-US" sz="2400">
                <a:latin typeface="Arial" panose="020B0604020202020204" pitchFamily="34" charset="0"/>
              </a:rPr>
              <a:t>Corrective Maintenance (CM)</a:t>
            </a:r>
          </a:p>
          <a:p>
            <a:pPr>
              <a:lnSpc>
                <a:spcPct val="90000"/>
              </a:lnSpc>
            </a:pPr>
            <a:r>
              <a:rPr lang="en-US" altLang="en-US" sz="2400">
                <a:latin typeface="Arial" panose="020B0604020202020204" pitchFamily="34" charset="0"/>
              </a:rPr>
              <a:t>Facilities Maintenance (FM)</a:t>
            </a:r>
          </a:p>
          <a:p>
            <a:pPr lvl="1">
              <a:lnSpc>
                <a:spcPct val="90000"/>
              </a:lnSpc>
            </a:pPr>
            <a:r>
              <a:rPr lang="en-US" altLang="en-US">
                <a:latin typeface="Arial" panose="020B0604020202020204" pitchFamily="34" charset="0"/>
              </a:rPr>
              <a:t>Cleanliness</a:t>
            </a:r>
          </a:p>
          <a:p>
            <a:pPr lvl="1">
              <a:lnSpc>
                <a:spcPct val="90000"/>
              </a:lnSpc>
            </a:pPr>
            <a:r>
              <a:rPr lang="en-US" altLang="en-US">
                <a:latin typeface="Arial" panose="020B0604020202020204" pitchFamily="34" charset="0"/>
              </a:rPr>
              <a:t>Preservation</a:t>
            </a:r>
          </a:p>
          <a:p>
            <a:pPr lvl="1">
              <a:lnSpc>
                <a:spcPct val="90000"/>
              </a:lnSpc>
            </a:pPr>
            <a:endParaRPr lang="en-US" altLang="en-US">
              <a:latin typeface="Arial" panose="020B0604020202020204" pitchFamily="34" charset="0"/>
            </a:endParaRPr>
          </a:p>
          <a:p>
            <a:pPr>
              <a:lnSpc>
                <a:spcPct val="90000"/>
              </a:lnSpc>
              <a:spcBef>
                <a:spcPct val="0"/>
              </a:spcBef>
              <a:buFont typeface="Monotype Sorts" pitchFamily="2" charset="2"/>
              <a:buNone/>
            </a:pPr>
            <a:r>
              <a:rPr lang="en-US" altLang="en-US">
                <a:latin typeface="Arial" panose="020B0604020202020204" pitchFamily="34" charset="0"/>
              </a:rPr>
              <a:t>    </a:t>
            </a:r>
            <a:r>
              <a:rPr lang="en-US" altLang="en-US" sz="2400" b="1" i="1">
                <a:latin typeface="Arial" panose="020B0604020202020204" pitchFamily="34" charset="0"/>
              </a:rPr>
              <a:t>As technology improves, tasks performed manually will be automated and operator workload is reduced.  Maintenance workload may either increase or decrease.  Both operator and maintenance workload will probably increase in quality.</a:t>
            </a:r>
          </a:p>
        </p:txBody>
      </p:sp>
      <p:pic>
        <p:nvPicPr>
          <p:cNvPr id="55301" name="Picture 4" descr="C:\documents\Current Briefings\PICTURES\Photo Gallery-Crew-onboard_files\radar2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1749425"/>
            <a:ext cx="342106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animEffect transition="in" filter="dissolve">
                                      <p:cBhvr>
                                        <p:cTn id="7" dur="500"/>
                                        <p:tgtEl>
                                          <p:spTgt spid="61133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1331">
                                            <p:txEl>
                                              <p:pRg st="1" end="1"/>
                                            </p:txEl>
                                          </p:spTgt>
                                        </p:tgtEl>
                                        <p:attrNameLst>
                                          <p:attrName>style.visibility</p:attrName>
                                        </p:attrNameLst>
                                      </p:cBhvr>
                                      <p:to>
                                        <p:strVal val="visible"/>
                                      </p:to>
                                    </p:set>
                                    <p:animEffect transition="in" filter="dissolve">
                                      <p:cBhvr>
                                        <p:cTn id="10" dur="500"/>
                                        <p:tgtEl>
                                          <p:spTgt spid="61133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1331">
                                            <p:txEl>
                                              <p:pRg st="2" end="2"/>
                                            </p:txEl>
                                          </p:spTgt>
                                        </p:tgtEl>
                                        <p:attrNameLst>
                                          <p:attrName>style.visibility</p:attrName>
                                        </p:attrNameLst>
                                      </p:cBhvr>
                                      <p:to>
                                        <p:strVal val="visible"/>
                                      </p:to>
                                    </p:set>
                                    <p:animEffect transition="in" filter="dissolve">
                                      <p:cBhvr>
                                        <p:cTn id="13" dur="500"/>
                                        <p:tgtEl>
                                          <p:spTgt spid="61133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11331">
                                            <p:txEl>
                                              <p:pRg st="3" end="3"/>
                                            </p:txEl>
                                          </p:spTgt>
                                        </p:tgtEl>
                                        <p:attrNameLst>
                                          <p:attrName>style.visibility</p:attrName>
                                        </p:attrNameLst>
                                      </p:cBhvr>
                                      <p:to>
                                        <p:strVal val="visible"/>
                                      </p:to>
                                    </p:set>
                                    <p:animEffect transition="in" filter="dissolve">
                                      <p:cBhvr>
                                        <p:cTn id="18" dur="500"/>
                                        <p:tgtEl>
                                          <p:spTgt spid="61133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animEffect transition="in" filter="dissolve">
                                      <p:cBhvr>
                                        <p:cTn id="23" dur="500"/>
                                        <p:tgtEl>
                                          <p:spTgt spid="611331">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1331">
                                            <p:txEl>
                                              <p:pRg st="5" end="5"/>
                                            </p:txEl>
                                          </p:spTgt>
                                        </p:tgtEl>
                                        <p:attrNameLst>
                                          <p:attrName>style.visibility</p:attrName>
                                        </p:attrNameLst>
                                      </p:cBhvr>
                                      <p:to>
                                        <p:strVal val="visible"/>
                                      </p:to>
                                    </p:set>
                                    <p:animEffect transition="in" filter="dissolve">
                                      <p:cBhvr>
                                        <p:cTn id="26" dur="500"/>
                                        <p:tgtEl>
                                          <p:spTgt spid="611331">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1331">
                                            <p:txEl>
                                              <p:pRg st="6" end="6"/>
                                            </p:txEl>
                                          </p:spTgt>
                                        </p:tgtEl>
                                        <p:attrNameLst>
                                          <p:attrName>style.visibility</p:attrName>
                                        </p:attrNameLst>
                                      </p:cBhvr>
                                      <p:to>
                                        <p:strVal val="visible"/>
                                      </p:to>
                                    </p:set>
                                    <p:animEffect transition="in" filter="dissolve">
                                      <p:cBhvr>
                                        <p:cTn id="29" dur="500"/>
                                        <p:tgtEl>
                                          <p:spTgt spid="611331">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11331">
                                            <p:txEl>
                                              <p:pRg st="8" end="8"/>
                                            </p:txEl>
                                          </p:spTgt>
                                        </p:tgtEl>
                                        <p:attrNameLst>
                                          <p:attrName>style.visibility</p:attrName>
                                        </p:attrNameLst>
                                      </p:cBhvr>
                                      <p:to>
                                        <p:strVal val="visible"/>
                                      </p:to>
                                    </p:set>
                                    <p:animEffect transition="in" filter="dissolve">
                                      <p:cBhvr>
                                        <p:cTn id="34" dur="500"/>
                                        <p:tgtEl>
                                          <p:spTgt spid="6113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0543A6CE-2381-4C2C-9999-652ED792C568}" type="slidenum">
              <a:rPr lang="en-US" altLang="en-US" sz="1400">
                <a:latin typeface="Arial" panose="020B0604020202020204" pitchFamily="34" charset="0"/>
              </a:rPr>
              <a:pPr>
                <a:spcBef>
                  <a:spcPct val="0"/>
                </a:spcBef>
                <a:buClrTx/>
                <a:buSzTx/>
                <a:buFontTx/>
                <a:buNone/>
              </a:pPr>
              <a:t>27</a:t>
            </a:fld>
            <a:endParaRPr lang="en-US" altLang="en-US" sz="1400">
              <a:latin typeface="Arial" panose="020B0604020202020204" pitchFamily="34" charset="0"/>
            </a:endParaRPr>
          </a:p>
        </p:txBody>
      </p:sp>
      <p:sp>
        <p:nvSpPr>
          <p:cNvPr id="57347" name="Rectangle 2"/>
          <p:cNvSpPr>
            <a:spLocks noGrp="1" noChangeArrowheads="1"/>
          </p:cNvSpPr>
          <p:nvPr>
            <p:ph type="title"/>
          </p:nvPr>
        </p:nvSpPr>
        <p:spPr>
          <a:noFill/>
        </p:spPr>
        <p:txBody>
          <a:bodyPr lIns="92075" tIns="46038" rIns="92075" bIns="46038"/>
          <a:lstStyle/>
          <a:p>
            <a:r>
              <a:rPr lang="en-US" altLang="en-US" sz="4000">
                <a:solidFill>
                  <a:srgbClr val="000099"/>
                </a:solidFill>
                <a:latin typeface="Arial" panose="020B0604020202020204" pitchFamily="34" charset="0"/>
              </a:rPr>
              <a:t>Own Unit Support</a:t>
            </a:r>
            <a:endParaRPr lang="en-US" altLang="en-US">
              <a:solidFill>
                <a:srgbClr val="000099"/>
              </a:solidFill>
              <a:latin typeface="Arial" panose="020B0604020202020204" pitchFamily="34" charset="0"/>
            </a:endParaRPr>
          </a:p>
        </p:txBody>
      </p:sp>
      <p:sp>
        <p:nvSpPr>
          <p:cNvPr id="1078275" name="Rectangle 3"/>
          <p:cNvSpPr>
            <a:spLocks noGrp="1" noChangeArrowheads="1"/>
          </p:cNvSpPr>
          <p:nvPr>
            <p:ph type="body" idx="1"/>
          </p:nvPr>
        </p:nvSpPr>
        <p:spPr>
          <a:xfrm>
            <a:off x="130629" y="1715934"/>
            <a:ext cx="8458200" cy="4278313"/>
          </a:xfrm>
          <a:noFill/>
        </p:spPr>
        <p:txBody>
          <a:bodyPr lIns="92075" tIns="46038" rIns="92075" bIns="46038"/>
          <a:lstStyle/>
          <a:p>
            <a:r>
              <a:rPr lang="en-US" altLang="en-US" dirty="0">
                <a:latin typeface="Arial" panose="020B0604020202020204" pitchFamily="34" charset="0"/>
              </a:rPr>
              <a:t>OUS</a:t>
            </a:r>
          </a:p>
          <a:p>
            <a:pPr lvl="1"/>
            <a:r>
              <a:rPr lang="en-US" altLang="en-US" sz="2800" dirty="0">
                <a:latin typeface="Arial" panose="020B0604020202020204" pitchFamily="34" charset="0"/>
              </a:rPr>
              <a:t>Administration</a:t>
            </a:r>
          </a:p>
          <a:p>
            <a:pPr lvl="1"/>
            <a:r>
              <a:rPr lang="en-US" altLang="en-US" sz="2800" dirty="0">
                <a:latin typeface="Arial" panose="020B0604020202020204" pitchFamily="34" charset="0"/>
              </a:rPr>
              <a:t>Supply</a:t>
            </a:r>
          </a:p>
          <a:p>
            <a:pPr lvl="1"/>
            <a:r>
              <a:rPr lang="en-US" altLang="en-US" sz="2800" dirty="0">
                <a:latin typeface="Arial" panose="020B0604020202020204" pitchFamily="34" charset="0"/>
              </a:rPr>
              <a:t>Medical</a:t>
            </a:r>
          </a:p>
          <a:p>
            <a:pPr lvl="1"/>
            <a:r>
              <a:rPr lang="en-US" altLang="en-US" sz="2800" dirty="0">
                <a:latin typeface="Arial" panose="020B0604020202020204" pitchFamily="34" charset="0"/>
              </a:rPr>
              <a:t>Environmental Management</a:t>
            </a:r>
          </a:p>
          <a:p>
            <a:pPr lvl="1"/>
            <a:r>
              <a:rPr lang="en-US" altLang="en-US" sz="2800" dirty="0">
                <a:latin typeface="Arial" panose="020B0604020202020204" pitchFamily="34" charset="0"/>
              </a:rPr>
              <a:t>Hazardous Material Management</a:t>
            </a:r>
          </a:p>
          <a:p>
            <a:pPr lvl="1"/>
            <a:r>
              <a:rPr lang="en-US" altLang="en-US" sz="2800" dirty="0">
                <a:latin typeface="Arial" panose="020B0604020202020204" pitchFamily="34" charset="0"/>
              </a:rPr>
              <a:t>Evolutions</a:t>
            </a:r>
          </a:p>
          <a:p>
            <a:pPr lvl="1"/>
            <a:r>
              <a:rPr lang="en-US" altLang="en-US" sz="2800" dirty="0">
                <a:latin typeface="Arial" panose="020B0604020202020204" pitchFamily="34" charset="0"/>
              </a:rPr>
              <a:t>Inspection/Certification Support (</a:t>
            </a:r>
            <a:r>
              <a:rPr lang="en-US" altLang="en-US" sz="2800" dirty="0" err="1">
                <a:latin typeface="Arial" panose="020B0604020202020204" pitchFamily="34" charset="0"/>
              </a:rPr>
              <a:t>Inport</a:t>
            </a:r>
            <a:r>
              <a:rPr lang="en-US" altLang="en-US" sz="2800" dirty="0">
                <a:latin typeface="Arial" panose="020B0604020202020204" pitchFamily="34" charset="0"/>
              </a:rPr>
              <a:t>)</a:t>
            </a:r>
          </a:p>
          <a:p>
            <a:pPr lvl="1"/>
            <a:endParaRPr lang="en-US" altLang="en-US" dirty="0">
              <a:latin typeface="Arial" panose="020B0604020202020204" pitchFamily="34" charset="0"/>
            </a:endParaRPr>
          </a:p>
        </p:txBody>
      </p:sp>
      <p:pic>
        <p:nvPicPr>
          <p:cNvPr id="57349" name="Picture 9" descr="C:\documents\Current Briefings\PICTURES\Photo Gallery-Crew-onboard_files\food_main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301" y="1518345"/>
            <a:ext cx="15779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0" descr="C:\documents\Current Briefings\PICTURES\Photo Gallery-Crew-onboard_files\mail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1715934"/>
            <a:ext cx="22034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1" descr="C:\documents\Current Briefings\PICTURES\Photo Gallery-Crew-onboard_files\press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826" y="3725168"/>
            <a:ext cx="24574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8275">
                                            <p:txEl>
                                              <p:pRg st="0" end="0"/>
                                            </p:txEl>
                                          </p:spTgt>
                                        </p:tgtEl>
                                        <p:attrNameLst>
                                          <p:attrName>style.visibility</p:attrName>
                                        </p:attrNameLst>
                                      </p:cBhvr>
                                      <p:to>
                                        <p:strVal val="visible"/>
                                      </p:to>
                                    </p:set>
                                    <p:animEffect transition="in" filter="dissolve">
                                      <p:cBhvr>
                                        <p:cTn id="7" dur="500"/>
                                        <p:tgtEl>
                                          <p:spTgt spid="1078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8275">
                                            <p:txEl>
                                              <p:pRg st="1" end="1"/>
                                            </p:txEl>
                                          </p:spTgt>
                                        </p:tgtEl>
                                        <p:attrNameLst>
                                          <p:attrName>style.visibility</p:attrName>
                                        </p:attrNameLst>
                                      </p:cBhvr>
                                      <p:to>
                                        <p:strVal val="visible"/>
                                      </p:to>
                                    </p:set>
                                    <p:animEffect transition="in" filter="dissolve">
                                      <p:cBhvr>
                                        <p:cTn id="12" dur="500"/>
                                        <p:tgtEl>
                                          <p:spTgt spid="1078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8275">
                                            <p:txEl>
                                              <p:pRg st="2" end="2"/>
                                            </p:txEl>
                                          </p:spTgt>
                                        </p:tgtEl>
                                        <p:attrNameLst>
                                          <p:attrName>style.visibility</p:attrName>
                                        </p:attrNameLst>
                                      </p:cBhvr>
                                      <p:to>
                                        <p:strVal val="visible"/>
                                      </p:to>
                                    </p:set>
                                    <p:animEffect transition="in" filter="dissolve">
                                      <p:cBhvr>
                                        <p:cTn id="17" dur="500"/>
                                        <p:tgtEl>
                                          <p:spTgt spid="1078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8275">
                                            <p:txEl>
                                              <p:pRg st="3" end="3"/>
                                            </p:txEl>
                                          </p:spTgt>
                                        </p:tgtEl>
                                        <p:attrNameLst>
                                          <p:attrName>style.visibility</p:attrName>
                                        </p:attrNameLst>
                                      </p:cBhvr>
                                      <p:to>
                                        <p:strVal val="visible"/>
                                      </p:to>
                                    </p:set>
                                    <p:animEffect transition="in" filter="dissolve">
                                      <p:cBhvr>
                                        <p:cTn id="22" dur="500"/>
                                        <p:tgtEl>
                                          <p:spTgt spid="10782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8275">
                                            <p:txEl>
                                              <p:pRg st="4" end="4"/>
                                            </p:txEl>
                                          </p:spTgt>
                                        </p:tgtEl>
                                        <p:attrNameLst>
                                          <p:attrName>style.visibility</p:attrName>
                                        </p:attrNameLst>
                                      </p:cBhvr>
                                      <p:to>
                                        <p:strVal val="visible"/>
                                      </p:to>
                                    </p:set>
                                    <p:animEffect transition="in" filter="dissolve">
                                      <p:cBhvr>
                                        <p:cTn id="27" dur="500"/>
                                        <p:tgtEl>
                                          <p:spTgt spid="1078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78275">
                                            <p:txEl>
                                              <p:pRg st="5" end="5"/>
                                            </p:txEl>
                                          </p:spTgt>
                                        </p:tgtEl>
                                        <p:attrNameLst>
                                          <p:attrName>style.visibility</p:attrName>
                                        </p:attrNameLst>
                                      </p:cBhvr>
                                      <p:to>
                                        <p:strVal val="visible"/>
                                      </p:to>
                                    </p:set>
                                    <p:animEffect transition="in" filter="dissolve">
                                      <p:cBhvr>
                                        <p:cTn id="32" dur="500"/>
                                        <p:tgtEl>
                                          <p:spTgt spid="1078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78275">
                                            <p:txEl>
                                              <p:pRg st="6" end="6"/>
                                            </p:txEl>
                                          </p:spTgt>
                                        </p:tgtEl>
                                        <p:attrNameLst>
                                          <p:attrName>style.visibility</p:attrName>
                                        </p:attrNameLst>
                                      </p:cBhvr>
                                      <p:to>
                                        <p:strVal val="visible"/>
                                      </p:to>
                                    </p:set>
                                    <p:animEffect transition="in" filter="dissolve">
                                      <p:cBhvr>
                                        <p:cTn id="37" dur="500"/>
                                        <p:tgtEl>
                                          <p:spTgt spid="10782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78275">
                                            <p:txEl>
                                              <p:pRg st="7" end="7"/>
                                            </p:txEl>
                                          </p:spTgt>
                                        </p:tgtEl>
                                        <p:attrNameLst>
                                          <p:attrName>style.visibility</p:attrName>
                                        </p:attrNameLst>
                                      </p:cBhvr>
                                      <p:to>
                                        <p:strVal val="visible"/>
                                      </p:to>
                                    </p:set>
                                    <p:animEffect transition="in" filter="dissolve">
                                      <p:cBhvr>
                                        <p:cTn id="42" dur="500"/>
                                        <p:tgtEl>
                                          <p:spTgt spid="1078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4FB2D068-CC7C-4635-A085-1987F23B4894}" type="slidenum">
              <a:rPr lang="en-US" altLang="en-US" sz="1400">
                <a:latin typeface="Arial" panose="020B0604020202020204" pitchFamily="34" charset="0"/>
              </a:rPr>
              <a:pPr>
                <a:spcBef>
                  <a:spcPct val="0"/>
                </a:spcBef>
                <a:buClrTx/>
                <a:buSzTx/>
                <a:buFontTx/>
                <a:buNone/>
              </a:pPr>
              <a:t>28</a:t>
            </a:fld>
            <a:endParaRPr lang="en-US" altLang="en-US" sz="1400">
              <a:latin typeface="Arial" panose="020B0604020202020204" pitchFamily="34" charset="0"/>
            </a:endParaRPr>
          </a:p>
        </p:txBody>
      </p:sp>
      <p:sp>
        <p:nvSpPr>
          <p:cNvPr id="59395" name="Rectangle 2"/>
          <p:cNvSpPr>
            <a:spLocks noGrp="1" noChangeArrowheads="1"/>
          </p:cNvSpPr>
          <p:nvPr>
            <p:ph type="title"/>
          </p:nvPr>
        </p:nvSpPr>
        <p:spPr>
          <a:noFill/>
        </p:spPr>
        <p:txBody>
          <a:bodyPr lIns="92075" tIns="46038" rIns="92075" bIns="46038"/>
          <a:lstStyle/>
          <a:p>
            <a:r>
              <a:rPr lang="en-US" altLang="en-US" sz="4000">
                <a:solidFill>
                  <a:srgbClr val="000099"/>
                </a:solidFill>
                <a:latin typeface="Arial" panose="020B0604020202020204" pitchFamily="34" charset="0"/>
              </a:rPr>
              <a:t>Allowances</a:t>
            </a:r>
            <a:endParaRPr lang="en-US" altLang="en-US">
              <a:solidFill>
                <a:srgbClr val="000099"/>
              </a:solidFill>
              <a:latin typeface="Arial" panose="020B0604020202020204" pitchFamily="34" charset="0"/>
            </a:endParaRPr>
          </a:p>
        </p:txBody>
      </p:sp>
      <p:sp>
        <p:nvSpPr>
          <p:cNvPr id="617475" name="Rectangle 3"/>
          <p:cNvSpPr>
            <a:spLocks noGrp="1" noChangeArrowheads="1"/>
          </p:cNvSpPr>
          <p:nvPr>
            <p:ph type="body" idx="1"/>
          </p:nvPr>
        </p:nvSpPr>
        <p:spPr>
          <a:noFill/>
        </p:spPr>
        <p:txBody>
          <a:bodyPr lIns="92075" tIns="46038" rIns="92075" bIns="46038"/>
          <a:lstStyle/>
          <a:p>
            <a:r>
              <a:rPr lang="en-US" altLang="en-US" sz="2400" b="1">
                <a:latin typeface="Arial" panose="020B0604020202020204" pitchFamily="34" charset="0"/>
              </a:rPr>
              <a:t>Productivity/Fatigue</a:t>
            </a:r>
            <a:r>
              <a:rPr lang="en-US" altLang="en-US" sz="2400">
                <a:latin typeface="Arial" panose="020B0604020202020204" pitchFamily="34" charset="0"/>
              </a:rPr>
              <a:t> (2-20%)</a:t>
            </a:r>
          </a:p>
          <a:p>
            <a:pPr lvl="1"/>
            <a:r>
              <a:rPr lang="en-US" altLang="en-US" sz="2000">
                <a:latin typeface="Arial" panose="020B0604020202020204" pitchFamily="34" charset="0"/>
              </a:rPr>
              <a:t>Applied to all workload other than OM (watch stations) and PM</a:t>
            </a:r>
          </a:p>
          <a:p>
            <a:pPr lvl="1"/>
            <a:r>
              <a:rPr lang="en-US" altLang="en-US" sz="2000">
                <a:latin typeface="Arial" panose="020B0604020202020204" pitchFamily="34" charset="0"/>
              </a:rPr>
              <a:t>Allows for:</a:t>
            </a:r>
          </a:p>
          <a:p>
            <a:pPr lvl="2"/>
            <a:r>
              <a:rPr lang="en-US" altLang="en-US">
                <a:latin typeface="Arial" panose="020B0604020202020204" pitchFamily="34" charset="0"/>
              </a:rPr>
              <a:t>Fatigue</a:t>
            </a:r>
          </a:p>
          <a:p>
            <a:pPr lvl="2"/>
            <a:r>
              <a:rPr lang="en-US" altLang="en-US">
                <a:latin typeface="Arial" panose="020B0604020202020204" pitchFamily="34" charset="0"/>
              </a:rPr>
              <a:t>Environmental effects</a:t>
            </a:r>
          </a:p>
          <a:p>
            <a:pPr lvl="2"/>
            <a:r>
              <a:rPr lang="en-US" altLang="en-US">
                <a:latin typeface="Arial" panose="020B0604020202020204" pitchFamily="34" charset="0"/>
              </a:rPr>
              <a:t>Personal needs</a:t>
            </a:r>
          </a:p>
          <a:p>
            <a:pPr lvl="2"/>
            <a:r>
              <a:rPr lang="en-US" altLang="en-US">
                <a:latin typeface="Arial" panose="020B0604020202020204" pitchFamily="34" charset="0"/>
              </a:rPr>
              <a:t>Unavoidable interruptions</a:t>
            </a:r>
            <a:endParaRPr lang="en-US" altLang="en-US" sz="2400">
              <a:latin typeface="Arial" panose="020B0604020202020204" pitchFamily="34" charset="0"/>
            </a:endParaRPr>
          </a:p>
          <a:p>
            <a:r>
              <a:rPr lang="en-US" altLang="en-US" sz="2400" b="1">
                <a:latin typeface="Arial" panose="020B0604020202020204" pitchFamily="34" charset="0"/>
              </a:rPr>
              <a:t>Make Ready/Put Away</a:t>
            </a:r>
            <a:r>
              <a:rPr lang="en-US" altLang="en-US" sz="2400">
                <a:latin typeface="Arial" panose="020B0604020202020204" pitchFamily="34" charset="0"/>
              </a:rPr>
              <a:t> (30%)</a:t>
            </a:r>
          </a:p>
          <a:p>
            <a:pPr lvl="1"/>
            <a:r>
              <a:rPr lang="en-US" altLang="en-US" sz="2000">
                <a:latin typeface="Arial" panose="020B0604020202020204" pitchFamily="34" charset="0"/>
              </a:rPr>
              <a:t>Applied to PM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Effect transition="in" filter="dissolve">
                                      <p:cBhvr>
                                        <p:cTn id="7" dur="500"/>
                                        <p:tgtEl>
                                          <p:spTgt spid="617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7475">
                                            <p:txEl>
                                              <p:pRg st="1" end="1"/>
                                            </p:txEl>
                                          </p:spTgt>
                                        </p:tgtEl>
                                        <p:attrNameLst>
                                          <p:attrName>style.visibility</p:attrName>
                                        </p:attrNameLst>
                                      </p:cBhvr>
                                      <p:to>
                                        <p:strVal val="visible"/>
                                      </p:to>
                                    </p:set>
                                    <p:animEffect transition="in" filter="dissolve">
                                      <p:cBhvr>
                                        <p:cTn id="12" dur="500"/>
                                        <p:tgtEl>
                                          <p:spTgt spid="617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7475">
                                            <p:txEl>
                                              <p:pRg st="2" end="2"/>
                                            </p:txEl>
                                          </p:spTgt>
                                        </p:tgtEl>
                                        <p:attrNameLst>
                                          <p:attrName>style.visibility</p:attrName>
                                        </p:attrNameLst>
                                      </p:cBhvr>
                                      <p:to>
                                        <p:strVal val="visible"/>
                                      </p:to>
                                    </p:set>
                                    <p:animEffect transition="in" filter="dissolve">
                                      <p:cBhvr>
                                        <p:cTn id="17" dur="500"/>
                                        <p:tgtEl>
                                          <p:spTgt spid="61747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17475">
                                            <p:txEl>
                                              <p:pRg st="3" end="3"/>
                                            </p:txEl>
                                          </p:spTgt>
                                        </p:tgtEl>
                                        <p:attrNameLst>
                                          <p:attrName>style.visibility</p:attrName>
                                        </p:attrNameLst>
                                      </p:cBhvr>
                                      <p:to>
                                        <p:strVal val="visible"/>
                                      </p:to>
                                    </p:set>
                                    <p:animEffect transition="in" filter="dissolve">
                                      <p:cBhvr>
                                        <p:cTn id="20" dur="500"/>
                                        <p:tgtEl>
                                          <p:spTgt spid="61747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17475">
                                            <p:txEl>
                                              <p:pRg st="4" end="4"/>
                                            </p:txEl>
                                          </p:spTgt>
                                        </p:tgtEl>
                                        <p:attrNameLst>
                                          <p:attrName>style.visibility</p:attrName>
                                        </p:attrNameLst>
                                      </p:cBhvr>
                                      <p:to>
                                        <p:strVal val="visible"/>
                                      </p:to>
                                    </p:set>
                                    <p:animEffect transition="in" filter="dissolve">
                                      <p:cBhvr>
                                        <p:cTn id="23" dur="500"/>
                                        <p:tgtEl>
                                          <p:spTgt spid="61747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7475">
                                            <p:txEl>
                                              <p:pRg st="5" end="5"/>
                                            </p:txEl>
                                          </p:spTgt>
                                        </p:tgtEl>
                                        <p:attrNameLst>
                                          <p:attrName>style.visibility</p:attrName>
                                        </p:attrNameLst>
                                      </p:cBhvr>
                                      <p:to>
                                        <p:strVal val="visible"/>
                                      </p:to>
                                    </p:set>
                                    <p:animEffect transition="in" filter="dissolve">
                                      <p:cBhvr>
                                        <p:cTn id="26" dur="500"/>
                                        <p:tgtEl>
                                          <p:spTgt spid="617475">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7475">
                                            <p:txEl>
                                              <p:pRg st="6" end="6"/>
                                            </p:txEl>
                                          </p:spTgt>
                                        </p:tgtEl>
                                        <p:attrNameLst>
                                          <p:attrName>style.visibility</p:attrName>
                                        </p:attrNameLst>
                                      </p:cBhvr>
                                      <p:to>
                                        <p:strVal val="visible"/>
                                      </p:to>
                                    </p:set>
                                    <p:animEffect transition="in" filter="dissolve">
                                      <p:cBhvr>
                                        <p:cTn id="29" dur="500"/>
                                        <p:tgtEl>
                                          <p:spTgt spid="617475">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17475">
                                            <p:txEl>
                                              <p:pRg st="7" end="7"/>
                                            </p:txEl>
                                          </p:spTgt>
                                        </p:tgtEl>
                                        <p:attrNameLst>
                                          <p:attrName>style.visibility</p:attrName>
                                        </p:attrNameLst>
                                      </p:cBhvr>
                                      <p:to>
                                        <p:strVal val="visible"/>
                                      </p:to>
                                    </p:set>
                                    <p:animEffect transition="in" filter="dissolve">
                                      <p:cBhvr>
                                        <p:cTn id="34" dur="500"/>
                                        <p:tgtEl>
                                          <p:spTgt spid="617475">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17475">
                                            <p:txEl>
                                              <p:pRg st="8" end="8"/>
                                            </p:txEl>
                                          </p:spTgt>
                                        </p:tgtEl>
                                        <p:attrNameLst>
                                          <p:attrName>style.visibility</p:attrName>
                                        </p:attrNameLst>
                                      </p:cBhvr>
                                      <p:to>
                                        <p:strVal val="visible"/>
                                      </p:to>
                                    </p:set>
                                    <p:animEffect transition="in" filter="dissolve">
                                      <p:cBhvr>
                                        <p:cTn id="39" dur="500"/>
                                        <p:tgtEl>
                                          <p:spTgt spid="6174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C58E33C6-D3D7-4E10-8947-B7171CE2235C}" type="slidenum">
              <a:rPr lang="en-US" altLang="en-US" sz="1400">
                <a:latin typeface="Arial" panose="020B0604020202020204" pitchFamily="34" charset="0"/>
              </a:rPr>
              <a:pPr>
                <a:spcBef>
                  <a:spcPct val="0"/>
                </a:spcBef>
                <a:buClrTx/>
                <a:buSzTx/>
                <a:buFontTx/>
                <a:buNone/>
              </a:pPr>
              <a:t>29</a:t>
            </a:fld>
            <a:endParaRPr lang="en-US" altLang="en-US" sz="1400">
              <a:latin typeface="Arial" panose="020B0604020202020204" pitchFamily="34" charset="0"/>
            </a:endParaRPr>
          </a:p>
        </p:txBody>
      </p:sp>
      <p:sp>
        <p:nvSpPr>
          <p:cNvPr id="61443" name="Rectangle 2"/>
          <p:cNvSpPr>
            <a:spLocks noGrp="1" noChangeArrowheads="1"/>
          </p:cNvSpPr>
          <p:nvPr>
            <p:ph type="title"/>
          </p:nvPr>
        </p:nvSpPr>
        <p:spPr>
          <a:xfrm>
            <a:off x="1314450" y="73025"/>
            <a:ext cx="7543800" cy="1008063"/>
          </a:xfrm>
          <a:noFill/>
        </p:spPr>
        <p:txBody>
          <a:bodyPr lIns="92075" tIns="46038" rIns="92075" bIns="46038"/>
          <a:lstStyle/>
          <a:p>
            <a:r>
              <a:rPr lang="en-US" altLang="en-US" sz="4000">
                <a:solidFill>
                  <a:srgbClr val="000099"/>
                </a:solidFill>
                <a:latin typeface="Arial" panose="020B0604020202020204" pitchFamily="34" charset="0"/>
              </a:rPr>
              <a:t>Directed Requirements</a:t>
            </a:r>
            <a:endParaRPr lang="en-US" altLang="en-US">
              <a:solidFill>
                <a:srgbClr val="000099"/>
              </a:solidFill>
              <a:latin typeface="Arial" panose="020B0604020202020204" pitchFamily="34" charset="0"/>
            </a:endParaRPr>
          </a:p>
        </p:txBody>
      </p:sp>
      <p:sp>
        <p:nvSpPr>
          <p:cNvPr id="615427" name="Rectangle 3"/>
          <p:cNvSpPr>
            <a:spLocks noGrp="1" noChangeArrowheads="1"/>
          </p:cNvSpPr>
          <p:nvPr>
            <p:ph type="body" idx="1"/>
          </p:nvPr>
        </p:nvSpPr>
        <p:spPr>
          <a:xfrm>
            <a:off x="400050" y="1981200"/>
            <a:ext cx="8439150" cy="4171950"/>
          </a:xfrm>
          <a:noFill/>
        </p:spPr>
        <p:txBody>
          <a:bodyPr lIns="92075" tIns="46038" rIns="92075" bIns="46038"/>
          <a:lstStyle/>
          <a:p>
            <a:pPr>
              <a:lnSpc>
                <a:spcPct val="90000"/>
              </a:lnSpc>
            </a:pPr>
            <a:r>
              <a:rPr lang="en-US" altLang="en-US">
                <a:latin typeface="Arial" panose="020B0604020202020204" pitchFamily="34" charset="0"/>
              </a:rPr>
              <a:t>Requirement specified by CNO directives</a:t>
            </a:r>
            <a:endParaRPr lang="en-US" altLang="en-US" sz="2400">
              <a:latin typeface="Arial" panose="020B0604020202020204" pitchFamily="34" charset="0"/>
            </a:endParaRPr>
          </a:p>
          <a:p>
            <a:pPr lvl="1">
              <a:lnSpc>
                <a:spcPct val="90000"/>
              </a:lnSpc>
            </a:pPr>
            <a:r>
              <a:rPr lang="en-US" altLang="en-US" sz="2800">
                <a:latin typeface="Arial" panose="020B0604020202020204" pitchFamily="34" charset="0"/>
              </a:rPr>
              <a:t>Not necessarily driven by measured workload</a:t>
            </a:r>
          </a:p>
          <a:p>
            <a:pPr lvl="1">
              <a:lnSpc>
                <a:spcPct val="90000"/>
              </a:lnSpc>
            </a:pPr>
            <a:r>
              <a:rPr lang="en-US" altLang="en-US" sz="2800">
                <a:latin typeface="Arial" panose="020B0604020202020204" pitchFamily="34" charset="0"/>
              </a:rPr>
              <a:t>Often based on population size or unique skill</a:t>
            </a:r>
            <a:endParaRPr lang="en-US" altLang="en-US">
              <a:latin typeface="Arial" panose="020B0604020202020204" pitchFamily="34" charset="0"/>
            </a:endParaRPr>
          </a:p>
          <a:p>
            <a:pPr lvl="2">
              <a:lnSpc>
                <a:spcPct val="90000"/>
              </a:lnSpc>
            </a:pPr>
            <a:r>
              <a:rPr lang="en-US" altLang="en-US" sz="2800">
                <a:latin typeface="Arial" panose="020B0604020202020204" pitchFamily="34" charset="0"/>
              </a:rPr>
              <a:t>Command Master Chief</a:t>
            </a:r>
          </a:p>
          <a:p>
            <a:pPr lvl="2">
              <a:lnSpc>
                <a:spcPct val="90000"/>
              </a:lnSpc>
            </a:pPr>
            <a:r>
              <a:rPr lang="en-US" altLang="en-US" sz="2800">
                <a:latin typeface="Arial" panose="020B0604020202020204" pitchFamily="34" charset="0"/>
              </a:rPr>
              <a:t>Command Career Counselor</a:t>
            </a:r>
          </a:p>
          <a:p>
            <a:pPr lvl="2">
              <a:lnSpc>
                <a:spcPct val="90000"/>
              </a:lnSpc>
            </a:pPr>
            <a:r>
              <a:rPr lang="en-US" altLang="en-US" sz="2800">
                <a:latin typeface="Arial" panose="020B0604020202020204" pitchFamily="34" charset="0"/>
              </a:rPr>
              <a:t>Master-at-Arms</a:t>
            </a:r>
          </a:p>
          <a:p>
            <a:pPr lvl="2">
              <a:lnSpc>
                <a:spcPct val="90000"/>
              </a:lnSpc>
            </a:pPr>
            <a:r>
              <a:rPr lang="en-US" altLang="en-US" sz="2800">
                <a:latin typeface="Arial" panose="020B0604020202020204" pitchFamily="34" charset="0"/>
              </a:rPr>
              <a:t>Nuclear Engineering </a:t>
            </a:r>
          </a:p>
          <a:p>
            <a:pPr lvl="2">
              <a:lnSpc>
                <a:spcPct val="90000"/>
              </a:lnSpc>
            </a:pPr>
            <a:r>
              <a:rPr lang="en-US" altLang="en-US" sz="2800">
                <a:latin typeface="Arial" panose="020B0604020202020204" pitchFamily="34" charset="0"/>
              </a:rPr>
              <a:t>Chaplain, Religious Programs Specialists (RPs)</a:t>
            </a:r>
          </a:p>
          <a:p>
            <a:pPr lvl="2">
              <a:lnSpc>
                <a:spcPct val="90000"/>
              </a:lnSpc>
            </a:pPr>
            <a:endParaRPr lang="en-US" altLang="en-US" sz="2800">
              <a:latin typeface="Arial" panose="020B0604020202020204" pitchFamily="34" charset="0"/>
            </a:endParaRPr>
          </a:p>
        </p:txBody>
      </p:sp>
      <p:pic>
        <p:nvPicPr>
          <p:cNvPr id="61445" name="Picture 4" descr="492px-CMCPO_Nav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498850"/>
            <a:ext cx="1376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Effect transition="in" filter="dissolve">
                                      <p:cBhvr>
                                        <p:cTn id="7" dur="500"/>
                                        <p:tgtEl>
                                          <p:spTgt spid="615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427">
                                            <p:txEl>
                                              <p:pRg st="1" end="1"/>
                                            </p:txEl>
                                          </p:spTgt>
                                        </p:tgtEl>
                                        <p:attrNameLst>
                                          <p:attrName>style.visibility</p:attrName>
                                        </p:attrNameLst>
                                      </p:cBhvr>
                                      <p:to>
                                        <p:strVal val="visible"/>
                                      </p:to>
                                    </p:set>
                                    <p:animEffect transition="in" filter="dissolve">
                                      <p:cBhvr>
                                        <p:cTn id="12" dur="500"/>
                                        <p:tgtEl>
                                          <p:spTgt spid="615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427">
                                            <p:txEl>
                                              <p:pRg st="2" end="2"/>
                                            </p:txEl>
                                          </p:spTgt>
                                        </p:tgtEl>
                                        <p:attrNameLst>
                                          <p:attrName>style.visibility</p:attrName>
                                        </p:attrNameLst>
                                      </p:cBhvr>
                                      <p:to>
                                        <p:strVal val="visible"/>
                                      </p:to>
                                    </p:set>
                                    <p:animEffect transition="in" filter="dissolve">
                                      <p:cBhvr>
                                        <p:cTn id="17" dur="500"/>
                                        <p:tgtEl>
                                          <p:spTgt spid="615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427">
                                            <p:txEl>
                                              <p:pRg st="3" end="3"/>
                                            </p:txEl>
                                          </p:spTgt>
                                        </p:tgtEl>
                                        <p:attrNameLst>
                                          <p:attrName>style.visibility</p:attrName>
                                        </p:attrNameLst>
                                      </p:cBhvr>
                                      <p:to>
                                        <p:strVal val="visible"/>
                                      </p:to>
                                    </p:set>
                                    <p:animEffect transition="in" filter="dissolve">
                                      <p:cBhvr>
                                        <p:cTn id="22" dur="500"/>
                                        <p:tgtEl>
                                          <p:spTgt spid="6154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5427">
                                            <p:txEl>
                                              <p:pRg st="4" end="4"/>
                                            </p:txEl>
                                          </p:spTgt>
                                        </p:tgtEl>
                                        <p:attrNameLst>
                                          <p:attrName>style.visibility</p:attrName>
                                        </p:attrNameLst>
                                      </p:cBhvr>
                                      <p:to>
                                        <p:strVal val="visible"/>
                                      </p:to>
                                    </p:set>
                                    <p:animEffect transition="in" filter="dissolve">
                                      <p:cBhvr>
                                        <p:cTn id="27" dur="500"/>
                                        <p:tgtEl>
                                          <p:spTgt spid="6154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5427">
                                            <p:txEl>
                                              <p:pRg st="5" end="5"/>
                                            </p:txEl>
                                          </p:spTgt>
                                        </p:tgtEl>
                                        <p:attrNameLst>
                                          <p:attrName>style.visibility</p:attrName>
                                        </p:attrNameLst>
                                      </p:cBhvr>
                                      <p:to>
                                        <p:strVal val="visible"/>
                                      </p:to>
                                    </p:set>
                                    <p:animEffect transition="in" filter="dissolve">
                                      <p:cBhvr>
                                        <p:cTn id="32" dur="500"/>
                                        <p:tgtEl>
                                          <p:spTgt spid="6154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5427">
                                            <p:txEl>
                                              <p:pRg st="6" end="6"/>
                                            </p:txEl>
                                          </p:spTgt>
                                        </p:tgtEl>
                                        <p:attrNameLst>
                                          <p:attrName>style.visibility</p:attrName>
                                        </p:attrNameLst>
                                      </p:cBhvr>
                                      <p:to>
                                        <p:strVal val="visible"/>
                                      </p:to>
                                    </p:set>
                                    <p:animEffect transition="in" filter="dissolve">
                                      <p:cBhvr>
                                        <p:cTn id="37" dur="500"/>
                                        <p:tgtEl>
                                          <p:spTgt spid="6154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5427">
                                            <p:txEl>
                                              <p:pRg st="7" end="7"/>
                                            </p:txEl>
                                          </p:spTgt>
                                        </p:tgtEl>
                                        <p:attrNameLst>
                                          <p:attrName>style.visibility</p:attrName>
                                        </p:attrNameLst>
                                      </p:cBhvr>
                                      <p:to>
                                        <p:strVal val="visible"/>
                                      </p:to>
                                    </p:set>
                                    <p:animEffect transition="in" filter="dissolve">
                                      <p:cBhvr>
                                        <p:cTn id="42" dur="500"/>
                                        <p:tgtEl>
                                          <p:spTgt spid="6154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A6A89F7E-2396-4E2A-B1FD-BFF44E5559E4}" type="slidenum">
              <a:rPr lang="en-US" altLang="en-US" sz="1400">
                <a:latin typeface="Arial" panose="020B0604020202020204" pitchFamily="34" charset="0"/>
              </a:rPr>
              <a:pPr>
                <a:spcBef>
                  <a:spcPct val="0"/>
                </a:spcBef>
                <a:buClrTx/>
                <a:buSzTx/>
                <a:buFontTx/>
                <a:buNone/>
              </a:pPr>
              <a:t>3</a:t>
            </a:fld>
            <a:endParaRPr lang="en-US" altLang="en-US" sz="1400">
              <a:latin typeface="Arial" panose="020B0604020202020204" pitchFamily="34" charset="0"/>
            </a:endParaRPr>
          </a:p>
        </p:txBody>
      </p:sp>
      <p:sp>
        <p:nvSpPr>
          <p:cNvPr id="8195" name="Rectangle 2"/>
          <p:cNvSpPr>
            <a:spLocks noGrp="1" noChangeArrowheads="1"/>
          </p:cNvSpPr>
          <p:nvPr>
            <p:ph type="title"/>
          </p:nvPr>
        </p:nvSpPr>
        <p:spPr>
          <a:xfrm>
            <a:off x="3600450" y="476250"/>
            <a:ext cx="5219700" cy="685800"/>
          </a:xfrm>
          <a:noFill/>
        </p:spPr>
        <p:txBody>
          <a:bodyPr lIns="92075" tIns="46038" rIns="92075" bIns="46038" anchor="ctr"/>
          <a:lstStyle/>
          <a:p>
            <a:r>
              <a:rPr lang="en-US" altLang="en-US" sz="4000">
                <a:solidFill>
                  <a:srgbClr val="000099"/>
                </a:solidFill>
                <a:latin typeface="Arial" panose="020B0604020202020204" pitchFamily="34" charset="0"/>
              </a:rPr>
              <a:t>What We Do</a:t>
            </a:r>
          </a:p>
        </p:txBody>
      </p:sp>
      <p:sp>
        <p:nvSpPr>
          <p:cNvPr id="8196" name="Rectangle 3"/>
          <p:cNvSpPr>
            <a:spLocks noGrp="1" noChangeArrowheads="1"/>
          </p:cNvSpPr>
          <p:nvPr>
            <p:ph type="body" idx="1"/>
          </p:nvPr>
        </p:nvSpPr>
        <p:spPr>
          <a:xfrm>
            <a:off x="685800" y="2038350"/>
            <a:ext cx="8153400" cy="4433888"/>
          </a:xfrm>
          <a:noFill/>
        </p:spPr>
        <p:txBody>
          <a:bodyPr lIns="92075" tIns="46038" rIns="92075" bIns="46038"/>
          <a:lstStyle/>
          <a:p>
            <a:pPr>
              <a:lnSpc>
                <a:spcPct val="90000"/>
              </a:lnSpc>
              <a:buSzTx/>
              <a:buFont typeface="Wingdings" panose="05000000000000000000" pitchFamily="2" charset="2"/>
              <a:buBlip>
                <a:blip r:embed="rId3"/>
              </a:buBlip>
            </a:pPr>
            <a:r>
              <a:rPr lang="en-US" altLang="en-US">
                <a:latin typeface="Arial" panose="020B0604020202020204" pitchFamily="34" charset="0"/>
              </a:rPr>
              <a:t>Collect fleet workload data - through onboard interviews, electronic surveys, data calls</a:t>
            </a:r>
          </a:p>
          <a:p>
            <a:pPr>
              <a:lnSpc>
                <a:spcPct val="125000"/>
              </a:lnSpc>
              <a:buSzTx/>
              <a:buFont typeface="MS LineDraw" charset="2"/>
              <a:buBlip>
                <a:blip r:embed="rId3"/>
              </a:buBlip>
            </a:pPr>
            <a:r>
              <a:rPr lang="en-US" altLang="en-US">
                <a:latin typeface="Arial" panose="020B0604020202020204" pitchFamily="34" charset="0"/>
              </a:rPr>
              <a:t>Update and write Staffing/Workload Standards</a:t>
            </a:r>
          </a:p>
          <a:p>
            <a:pPr>
              <a:lnSpc>
                <a:spcPct val="125000"/>
              </a:lnSpc>
              <a:buSzTx/>
              <a:buFont typeface="MS LineDraw" charset="2"/>
              <a:buBlip>
                <a:blip r:embed="rId3"/>
              </a:buBlip>
            </a:pPr>
            <a:r>
              <a:rPr lang="en-US" altLang="en-US">
                <a:latin typeface="Arial" panose="020B0604020202020204" pitchFamily="34" charset="0"/>
              </a:rPr>
              <a:t>Translate workload/mission statement into Ship/Fleet Manpower Documents (SMD/FMDs)</a:t>
            </a:r>
          </a:p>
          <a:p>
            <a:pPr>
              <a:lnSpc>
                <a:spcPct val="125000"/>
              </a:lnSpc>
              <a:buSzTx/>
              <a:buFont typeface="MS LineDraw" charset="2"/>
              <a:buBlip>
                <a:blip r:embed="rId3"/>
              </a:buBlip>
            </a:pPr>
            <a:r>
              <a:rPr lang="en-US" altLang="en-US">
                <a:latin typeface="Arial" panose="020B0604020202020204" pitchFamily="34" charset="0"/>
              </a:rPr>
              <a:t>Study Manpower impacts of policy decisions</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4294967295"/>
          </p:nvPr>
        </p:nvSpPr>
        <p:spPr bwMode="auto">
          <a:xfrm>
            <a:off x="7045325" y="6259513"/>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1400"/>
              <a:t>.</a:t>
            </a:r>
          </a:p>
        </p:txBody>
      </p:sp>
      <p:sp>
        <p:nvSpPr>
          <p:cNvPr id="63491" name="Rectangle 2"/>
          <p:cNvSpPr>
            <a:spLocks noGrp="1" noChangeArrowheads="1"/>
          </p:cNvSpPr>
          <p:nvPr>
            <p:ph type="title"/>
          </p:nvPr>
        </p:nvSpPr>
        <p:spPr>
          <a:xfrm>
            <a:off x="1600200" y="381000"/>
            <a:ext cx="6858000" cy="685800"/>
          </a:xfrm>
        </p:spPr>
        <p:txBody>
          <a:bodyPr/>
          <a:lstStyle/>
          <a:p>
            <a:pPr eaLnBrk="1" hangingPunct="1"/>
            <a:r>
              <a:rPr lang="en-US" altLang="en-US"/>
              <a:t>OPNAVINST </a:t>
            </a:r>
            <a:r>
              <a:rPr lang="en-US" altLang="en-US" sz="3600"/>
              <a:t>1000.16(Series</a:t>
            </a:r>
            <a:r>
              <a:rPr lang="en-US" altLang="en-US"/>
              <a:t>)</a:t>
            </a:r>
          </a:p>
        </p:txBody>
      </p:sp>
      <p:sp>
        <p:nvSpPr>
          <p:cNvPr id="63492" name="Rectangle 3"/>
          <p:cNvSpPr>
            <a:spLocks noGrp="1" noChangeArrowheads="1"/>
          </p:cNvSpPr>
          <p:nvPr>
            <p:ph type="body" idx="1"/>
          </p:nvPr>
        </p:nvSpPr>
        <p:spPr>
          <a:xfrm>
            <a:off x="269875" y="1800225"/>
            <a:ext cx="8566150" cy="4876800"/>
          </a:xfrm>
        </p:spPr>
        <p:txBody>
          <a:bodyPr/>
          <a:lstStyle/>
          <a:p>
            <a:pPr eaLnBrk="1" hangingPunct="1"/>
            <a:r>
              <a:rPr lang="en-US" altLang="en-US" sz="2000"/>
              <a:t>Navy Total Force Manpower Policies Procedures (OPNAVINST 1000.16(series)</a:t>
            </a:r>
          </a:p>
          <a:p>
            <a:pPr eaLnBrk="1" hangingPunct="1">
              <a:buFont typeface="Wingdings" panose="05000000000000000000" pitchFamily="2" charset="2"/>
              <a:buNone/>
            </a:pPr>
            <a:endParaRPr lang="en-US" altLang="en-US" sz="2000"/>
          </a:p>
          <a:p>
            <a:pPr lvl="1" eaLnBrk="1" hangingPunct="1"/>
            <a:r>
              <a:rPr lang="en-US" altLang="en-US" sz="1800"/>
              <a:t>Appendix C (Navy Standard Workweek)</a:t>
            </a:r>
          </a:p>
          <a:p>
            <a:pPr lvl="1" eaLnBrk="1" hangingPunct="1"/>
            <a:r>
              <a:rPr lang="en-US" altLang="en-US" sz="1800">
                <a:solidFill>
                  <a:srgbClr val="FF0000"/>
                </a:solidFill>
              </a:rPr>
              <a:t>Afloat (Wartime) – Military Personnel *</a:t>
            </a:r>
          </a:p>
          <a:p>
            <a:pPr lvl="1" eaLnBrk="1" hangingPunct="1"/>
            <a:r>
              <a:rPr lang="en-US" altLang="en-US" sz="1800"/>
              <a:t>Aircraft Squadrons – Military Personnel</a:t>
            </a:r>
          </a:p>
          <a:p>
            <a:pPr lvl="1" eaLnBrk="1" hangingPunct="1"/>
            <a:r>
              <a:rPr lang="en-US" altLang="en-US" sz="1800"/>
              <a:t>Military Personnel – Ashore (Peacetime) CONUS and OUTUS)</a:t>
            </a:r>
          </a:p>
          <a:p>
            <a:pPr lvl="1" eaLnBrk="1" hangingPunct="1"/>
            <a:r>
              <a:rPr lang="en-US" altLang="en-US" sz="1800"/>
              <a:t>U.S. Civilian Personnel Ashore CONUS and OUTUS**</a:t>
            </a:r>
          </a:p>
          <a:p>
            <a:pPr lvl="1" eaLnBrk="1" hangingPunct="1"/>
            <a:r>
              <a:rPr lang="en-US" altLang="en-US" sz="1800"/>
              <a:t>Ashore Activities During Mobilization</a:t>
            </a:r>
          </a:p>
          <a:p>
            <a:pPr lvl="1" eaLnBrk="1" hangingPunct="1"/>
            <a:endParaRPr lang="en-US" altLang="en-US" sz="1800"/>
          </a:p>
          <a:p>
            <a:pPr lvl="1" eaLnBrk="1" hangingPunct="1">
              <a:buFontTx/>
              <a:buNone/>
            </a:pPr>
            <a:r>
              <a:rPr lang="en-US" altLang="en-US" sz="1800"/>
              <a:t>Note (*): 67 hr Navy Productive Availability Factor (PAF) used for Ships and Submarines at sea. </a:t>
            </a:r>
            <a:r>
              <a:rPr lang="en-US" altLang="en-US" sz="1800">
                <a:solidFill>
                  <a:srgbClr val="FF0000"/>
                </a:solidFill>
              </a:rPr>
              <a:t>40 hr PAF for ships inport (Homeport).</a:t>
            </a:r>
          </a:p>
          <a:p>
            <a:pPr lvl="1" eaLnBrk="1" hangingPunct="1">
              <a:buFontTx/>
              <a:buNone/>
            </a:pPr>
            <a:r>
              <a:rPr lang="en-US" altLang="en-US" sz="1800"/>
              <a:t>Note: (**)  33.38 Navy Productive Availability Factor (PAF) used for  shore and shore-based home guard activities.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bwMode="auto">
          <a:xfrm>
            <a:off x="2512198" y="2368896"/>
            <a:ext cx="2159001" cy="2080530"/>
          </a:xfrm>
          <a:prstGeom prst="flowChartConnector">
            <a:avLst/>
          </a:prstGeom>
          <a:pattFill prst="wdUpDiag">
            <a:fgClr>
              <a:srgbClr val="EC7485"/>
            </a:fgClr>
            <a:bgClr>
              <a:schemeClr val="bg1"/>
            </a:bgClr>
          </a:pattFill>
          <a:ln w="254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4515" name="Rectangle 2"/>
          <p:cNvSpPr>
            <a:spLocks noChangeArrowheads="1"/>
          </p:cNvSpPr>
          <p:nvPr/>
        </p:nvSpPr>
        <p:spPr bwMode="auto">
          <a:xfrm>
            <a:off x="1657350" y="381000"/>
            <a:ext cx="693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3200" b="1">
                <a:solidFill>
                  <a:srgbClr val="FF0033"/>
                </a:solidFill>
                <a:cs typeface="Times New Roman" panose="02020603050405020304" pitchFamily="18" charset="0"/>
              </a:rPr>
              <a:t>Productive Availability Factor (Afloat)</a:t>
            </a:r>
          </a:p>
        </p:txBody>
      </p:sp>
      <p:sp>
        <p:nvSpPr>
          <p:cNvPr id="64517" name="Rectangle 4"/>
          <p:cNvSpPr>
            <a:spLocks noChangeArrowheads="1"/>
          </p:cNvSpPr>
          <p:nvPr/>
        </p:nvSpPr>
        <p:spPr bwMode="auto">
          <a:xfrm>
            <a:off x="2645939" y="1472804"/>
            <a:ext cx="380689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b="1" dirty="0">
                <a:solidFill>
                  <a:srgbClr val="1F002F"/>
                </a:solidFill>
                <a:latin typeface="Arial" panose="020B0604020202020204" pitchFamily="34" charset="0"/>
                <a:cs typeface="Times New Roman" panose="02020603050405020304" pitchFamily="18" charset="0"/>
              </a:rPr>
              <a:t>Workweek = 168 Hours</a:t>
            </a:r>
          </a:p>
        </p:txBody>
      </p:sp>
      <p:sp>
        <p:nvSpPr>
          <p:cNvPr id="64522" name="Freeform 9" descr="Light vertical"/>
          <p:cNvSpPr>
            <a:spLocks/>
          </p:cNvSpPr>
          <p:nvPr/>
        </p:nvSpPr>
        <p:spPr bwMode="auto">
          <a:xfrm>
            <a:off x="2512199" y="3444088"/>
            <a:ext cx="2012950" cy="1081088"/>
          </a:xfrm>
          <a:custGeom>
            <a:avLst/>
            <a:gdLst>
              <a:gd name="T0" fmla="*/ 2147483646 w 1268"/>
              <a:gd name="T1" fmla="*/ 0 h 681"/>
              <a:gd name="T2" fmla="*/ 2147483646 w 1268"/>
              <a:gd name="T3" fmla="*/ 2147483646 h 681"/>
              <a:gd name="T4" fmla="*/ 2147483646 w 1268"/>
              <a:gd name="T5" fmla="*/ 2147483646 h 681"/>
              <a:gd name="T6" fmla="*/ 2147483646 w 1268"/>
              <a:gd name="T7" fmla="*/ 2147483646 h 681"/>
              <a:gd name="T8" fmla="*/ 2147483646 w 1268"/>
              <a:gd name="T9" fmla="*/ 2147483646 h 681"/>
              <a:gd name="T10" fmla="*/ 2147483646 w 1268"/>
              <a:gd name="T11" fmla="*/ 2147483646 h 681"/>
              <a:gd name="T12" fmla="*/ 2147483646 w 1268"/>
              <a:gd name="T13" fmla="*/ 2147483646 h 681"/>
              <a:gd name="T14" fmla="*/ 2147483646 w 1268"/>
              <a:gd name="T15" fmla="*/ 2147483646 h 681"/>
              <a:gd name="T16" fmla="*/ 2147483646 w 1268"/>
              <a:gd name="T17" fmla="*/ 2147483646 h 681"/>
              <a:gd name="T18" fmla="*/ 2147483646 w 1268"/>
              <a:gd name="T19" fmla="*/ 2147483646 h 681"/>
              <a:gd name="T20" fmla="*/ 2147483646 w 1268"/>
              <a:gd name="T21" fmla="*/ 2147483646 h 681"/>
              <a:gd name="T22" fmla="*/ 2147483646 w 1268"/>
              <a:gd name="T23" fmla="*/ 2147483646 h 681"/>
              <a:gd name="T24" fmla="*/ 2147483646 w 1268"/>
              <a:gd name="T25" fmla="*/ 2147483646 h 681"/>
              <a:gd name="T26" fmla="*/ 2147483646 w 1268"/>
              <a:gd name="T27" fmla="*/ 2147483646 h 681"/>
              <a:gd name="T28" fmla="*/ 2147483646 w 1268"/>
              <a:gd name="T29" fmla="*/ 2147483646 h 681"/>
              <a:gd name="T30" fmla="*/ 2147483646 w 1268"/>
              <a:gd name="T31" fmla="*/ 2147483646 h 681"/>
              <a:gd name="T32" fmla="*/ 2147483646 w 1268"/>
              <a:gd name="T33" fmla="*/ 2147483646 h 681"/>
              <a:gd name="T34" fmla="*/ 0 w 1268"/>
              <a:gd name="T35" fmla="*/ 2147483646 h 681"/>
              <a:gd name="T36" fmla="*/ 2147483646 w 1268"/>
              <a:gd name="T37" fmla="*/ 0 h 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8"/>
              <a:gd name="T58" fmla="*/ 0 h 681"/>
              <a:gd name="T59" fmla="*/ 1268 w 1268"/>
              <a:gd name="T60" fmla="*/ 681 h 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8" h="681">
                <a:moveTo>
                  <a:pt x="677" y="0"/>
                </a:moveTo>
                <a:lnTo>
                  <a:pt x="1267" y="339"/>
                </a:lnTo>
                <a:lnTo>
                  <a:pt x="1201" y="436"/>
                </a:lnTo>
                <a:lnTo>
                  <a:pt x="1122" y="517"/>
                </a:lnTo>
                <a:lnTo>
                  <a:pt x="1036" y="581"/>
                </a:lnTo>
                <a:lnTo>
                  <a:pt x="942" y="629"/>
                </a:lnTo>
                <a:lnTo>
                  <a:pt x="844" y="661"/>
                </a:lnTo>
                <a:lnTo>
                  <a:pt x="742" y="677"/>
                </a:lnTo>
                <a:lnTo>
                  <a:pt x="691" y="680"/>
                </a:lnTo>
                <a:lnTo>
                  <a:pt x="640" y="679"/>
                </a:lnTo>
                <a:lnTo>
                  <a:pt x="538" y="665"/>
                </a:lnTo>
                <a:lnTo>
                  <a:pt x="347" y="596"/>
                </a:lnTo>
                <a:lnTo>
                  <a:pt x="261" y="541"/>
                </a:lnTo>
                <a:lnTo>
                  <a:pt x="183" y="472"/>
                </a:lnTo>
                <a:lnTo>
                  <a:pt x="117" y="392"/>
                </a:lnTo>
                <a:lnTo>
                  <a:pt x="62" y="298"/>
                </a:lnTo>
                <a:lnTo>
                  <a:pt x="23" y="193"/>
                </a:lnTo>
                <a:lnTo>
                  <a:pt x="0" y="76"/>
                </a:lnTo>
                <a:lnTo>
                  <a:pt x="677" y="0"/>
                </a:lnTo>
              </a:path>
            </a:pathLst>
          </a:custGeom>
          <a:blipFill dpi="0" rotWithShape="0">
            <a:blip r:embed="rId3"/>
            <a:srcRect/>
            <a:tile tx="0" ty="0" sx="100000" sy="100000" flip="none" algn="tl"/>
          </a:blipFill>
          <a:ln w="12700" cap="rnd" cmpd="sng">
            <a:solidFill>
              <a:srgbClr val="000000"/>
            </a:solidFill>
            <a:prstDash val="solid"/>
            <a:round/>
            <a:headEnd/>
            <a:tailEnd/>
          </a:ln>
        </p:spPr>
        <p:txBody>
          <a:bodyPr/>
          <a:lstStyle/>
          <a:p>
            <a:endParaRPr lang="en-US"/>
          </a:p>
        </p:txBody>
      </p:sp>
      <p:sp>
        <p:nvSpPr>
          <p:cNvPr id="64523" name="Freeform 10"/>
          <p:cNvSpPr>
            <a:spLocks/>
          </p:cNvSpPr>
          <p:nvPr/>
        </p:nvSpPr>
        <p:spPr bwMode="auto">
          <a:xfrm>
            <a:off x="3586937" y="3444088"/>
            <a:ext cx="1046162" cy="539750"/>
          </a:xfrm>
          <a:custGeom>
            <a:avLst/>
            <a:gdLst>
              <a:gd name="T0" fmla="*/ 0 w 659"/>
              <a:gd name="T1" fmla="*/ 0 h 340"/>
              <a:gd name="T2" fmla="*/ 2147483646 w 659"/>
              <a:gd name="T3" fmla="*/ 2147483646 h 340"/>
              <a:gd name="T4" fmla="*/ 2147483646 w 659"/>
              <a:gd name="T5" fmla="*/ 2147483646 h 340"/>
              <a:gd name="T6" fmla="*/ 0 w 659"/>
              <a:gd name="T7" fmla="*/ 0 h 340"/>
              <a:gd name="T8" fmla="*/ 0 60000 65536"/>
              <a:gd name="T9" fmla="*/ 0 60000 65536"/>
              <a:gd name="T10" fmla="*/ 0 60000 65536"/>
              <a:gd name="T11" fmla="*/ 0 60000 65536"/>
              <a:gd name="T12" fmla="*/ 0 w 659"/>
              <a:gd name="T13" fmla="*/ 0 h 340"/>
              <a:gd name="T14" fmla="*/ 659 w 659"/>
              <a:gd name="T15" fmla="*/ 340 h 340"/>
            </a:gdLst>
            <a:ahLst/>
            <a:cxnLst>
              <a:cxn ang="T8">
                <a:pos x="T0" y="T1"/>
              </a:cxn>
              <a:cxn ang="T9">
                <a:pos x="T2" y="T3"/>
              </a:cxn>
              <a:cxn ang="T10">
                <a:pos x="T4" y="T5"/>
              </a:cxn>
              <a:cxn ang="T11">
                <a:pos x="T6" y="T7"/>
              </a:cxn>
            </a:cxnLst>
            <a:rect l="T12" t="T13" r="T14" b="T15"/>
            <a:pathLst>
              <a:path w="659" h="340">
                <a:moveTo>
                  <a:pt x="0" y="0"/>
                </a:moveTo>
                <a:lnTo>
                  <a:pt x="658" y="175"/>
                </a:lnTo>
                <a:lnTo>
                  <a:pt x="590" y="339"/>
                </a:lnTo>
                <a:lnTo>
                  <a:pt x="0" y="0"/>
                </a:lnTo>
              </a:path>
            </a:pathLst>
          </a:custGeom>
          <a:solidFill>
            <a:srgbClr val="99CCFF"/>
          </a:solidFill>
          <a:ln w="12700" cap="rnd" cmpd="sng">
            <a:solidFill>
              <a:srgbClr val="000000"/>
            </a:solidFill>
            <a:prstDash val="solid"/>
            <a:round/>
            <a:headEnd/>
            <a:tailEnd/>
          </a:ln>
        </p:spPr>
        <p:txBody>
          <a:bodyPr/>
          <a:lstStyle/>
          <a:p>
            <a:endParaRPr lang="en-US"/>
          </a:p>
        </p:txBody>
      </p:sp>
      <p:sp>
        <p:nvSpPr>
          <p:cNvPr id="64524" name="Freeform 11"/>
          <p:cNvSpPr>
            <a:spLocks/>
          </p:cNvSpPr>
          <p:nvPr/>
        </p:nvSpPr>
        <p:spPr bwMode="auto">
          <a:xfrm>
            <a:off x="3586937" y="3444088"/>
            <a:ext cx="1084262" cy="279400"/>
          </a:xfrm>
          <a:custGeom>
            <a:avLst/>
            <a:gdLst>
              <a:gd name="T0" fmla="*/ 0 w 683"/>
              <a:gd name="T1" fmla="*/ 0 h 176"/>
              <a:gd name="T2" fmla="*/ 2147483646 w 683"/>
              <a:gd name="T3" fmla="*/ 0 h 176"/>
              <a:gd name="T4" fmla="*/ 2147483646 w 683"/>
              <a:gd name="T5" fmla="*/ 2147483646 h 176"/>
              <a:gd name="T6" fmla="*/ 2147483646 w 683"/>
              <a:gd name="T7" fmla="*/ 2147483646 h 176"/>
              <a:gd name="T8" fmla="*/ 2147483646 w 683"/>
              <a:gd name="T9" fmla="*/ 2147483646 h 176"/>
              <a:gd name="T10" fmla="*/ 2147483646 w 683"/>
              <a:gd name="T11" fmla="*/ 2147483646 h 176"/>
              <a:gd name="T12" fmla="*/ 0 w 683"/>
              <a:gd name="T13" fmla="*/ 0 h 176"/>
              <a:gd name="T14" fmla="*/ 0 60000 65536"/>
              <a:gd name="T15" fmla="*/ 0 60000 65536"/>
              <a:gd name="T16" fmla="*/ 0 60000 65536"/>
              <a:gd name="T17" fmla="*/ 0 60000 65536"/>
              <a:gd name="T18" fmla="*/ 0 60000 65536"/>
              <a:gd name="T19" fmla="*/ 0 60000 65536"/>
              <a:gd name="T20" fmla="*/ 0 60000 65536"/>
              <a:gd name="T21" fmla="*/ 0 w 683"/>
              <a:gd name="T22" fmla="*/ 0 h 176"/>
              <a:gd name="T23" fmla="*/ 683 w 683"/>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3" h="176">
                <a:moveTo>
                  <a:pt x="0" y="0"/>
                </a:moveTo>
                <a:lnTo>
                  <a:pt x="682" y="0"/>
                </a:lnTo>
                <a:lnTo>
                  <a:pt x="682" y="23"/>
                </a:lnTo>
                <a:lnTo>
                  <a:pt x="681" y="45"/>
                </a:lnTo>
                <a:lnTo>
                  <a:pt x="676" y="88"/>
                </a:lnTo>
                <a:lnTo>
                  <a:pt x="658" y="175"/>
                </a:lnTo>
                <a:lnTo>
                  <a:pt x="0" y="0"/>
                </a:lnTo>
              </a:path>
            </a:pathLst>
          </a:custGeom>
          <a:solidFill>
            <a:srgbClr val="FFFFC2"/>
          </a:solidFill>
          <a:ln w="12700" cap="rnd" cmpd="sng">
            <a:solidFill>
              <a:srgbClr val="000000"/>
            </a:solidFill>
            <a:prstDash val="solid"/>
            <a:round/>
            <a:headEnd/>
            <a:tailEnd/>
          </a:ln>
        </p:spPr>
        <p:txBody>
          <a:bodyPr/>
          <a:lstStyle/>
          <a:p>
            <a:endParaRPr lang="en-US"/>
          </a:p>
        </p:txBody>
      </p:sp>
      <p:sp>
        <p:nvSpPr>
          <p:cNvPr id="64527" name="Rectangle 14"/>
          <p:cNvSpPr>
            <a:spLocks noChangeArrowheads="1"/>
          </p:cNvSpPr>
          <p:nvPr/>
        </p:nvSpPr>
        <p:spPr bwMode="auto">
          <a:xfrm>
            <a:off x="4001014" y="1935111"/>
            <a:ext cx="3853543"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b="1" dirty="0">
                <a:solidFill>
                  <a:srgbClr val="000000"/>
                </a:solidFill>
                <a:latin typeface="Arial" panose="020B0604020202020204" pitchFamily="34" charset="0"/>
                <a:cs typeface="Times New Roman" panose="02020603050405020304" pitchFamily="18" charset="0"/>
              </a:rPr>
              <a:t>Non-Productive Time (87)</a:t>
            </a:r>
          </a:p>
          <a:p>
            <a:pPr algn="ctr">
              <a:spcBef>
                <a:spcPct val="0"/>
              </a:spcBef>
              <a:buClrTx/>
              <a:buSzTx/>
              <a:buFontTx/>
              <a:buNone/>
            </a:pPr>
            <a:r>
              <a:rPr lang="en-US" altLang="en-US" sz="2000" b="1" dirty="0">
                <a:solidFill>
                  <a:srgbClr val="000000"/>
                </a:solidFill>
                <a:latin typeface="Arial" panose="020B0604020202020204" pitchFamily="34" charset="0"/>
                <a:cs typeface="Times New Roman" panose="02020603050405020304" pitchFamily="18" charset="0"/>
              </a:rPr>
              <a:t>Sleep (56)</a:t>
            </a:r>
          </a:p>
          <a:p>
            <a:pPr algn="ctr">
              <a:spcBef>
                <a:spcPct val="0"/>
              </a:spcBef>
              <a:buClrTx/>
              <a:buSzTx/>
              <a:buFontTx/>
              <a:buNone/>
            </a:pPr>
            <a:r>
              <a:rPr lang="en-US" altLang="en-US" sz="2000" b="1" dirty="0">
                <a:solidFill>
                  <a:srgbClr val="000000"/>
                </a:solidFill>
                <a:latin typeface="Arial" panose="020B0604020202020204" pitchFamily="34" charset="0"/>
                <a:cs typeface="Times New Roman" panose="02020603050405020304" pitchFamily="18" charset="0"/>
              </a:rPr>
              <a:t>        Free Time (31)</a:t>
            </a:r>
          </a:p>
        </p:txBody>
      </p:sp>
      <p:sp>
        <p:nvSpPr>
          <p:cNvPr id="64529" name="Rectangle 16"/>
          <p:cNvSpPr>
            <a:spLocks noChangeArrowheads="1"/>
          </p:cNvSpPr>
          <p:nvPr/>
        </p:nvSpPr>
        <p:spPr bwMode="auto">
          <a:xfrm>
            <a:off x="2214671" y="4656781"/>
            <a:ext cx="274453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b="1" dirty="0">
                <a:solidFill>
                  <a:srgbClr val="000000"/>
                </a:solidFill>
                <a:latin typeface="Arial" panose="020B0604020202020204" pitchFamily="34" charset="0"/>
                <a:cs typeface="Times New Roman" panose="02020603050405020304" pitchFamily="18" charset="0"/>
              </a:rPr>
              <a:t>Productive Work (67)</a:t>
            </a:r>
          </a:p>
        </p:txBody>
      </p:sp>
      <p:sp>
        <p:nvSpPr>
          <p:cNvPr id="64530" name="Rectangle 17"/>
          <p:cNvSpPr>
            <a:spLocks noChangeArrowheads="1"/>
          </p:cNvSpPr>
          <p:nvPr/>
        </p:nvSpPr>
        <p:spPr bwMode="auto">
          <a:xfrm>
            <a:off x="4671199" y="3812534"/>
            <a:ext cx="381059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b="1" dirty="0">
                <a:solidFill>
                  <a:srgbClr val="000000"/>
                </a:solidFill>
                <a:latin typeface="Arial" panose="020B0604020202020204" pitchFamily="34" charset="0"/>
                <a:cs typeface="Times New Roman" panose="02020603050405020304" pitchFamily="18" charset="0"/>
              </a:rPr>
              <a:t>Training (8)(i.e.GQ, not GMT)</a:t>
            </a:r>
          </a:p>
        </p:txBody>
      </p:sp>
      <p:sp>
        <p:nvSpPr>
          <p:cNvPr id="64531" name="Rectangle 18"/>
          <p:cNvSpPr>
            <a:spLocks noChangeArrowheads="1"/>
          </p:cNvSpPr>
          <p:nvPr/>
        </p:nvSpPr>
        <p:spPr bwMode="auto">
          <a:xfrm>
            <a:off x="4796951" y="3369040"/>
            <a:ext cx="272029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b="1" dirty="0">
                <a:solidFill>
                  <a:srgbClr val="000000"/>
                </a:solidFill>
                <a:latin typeface="Arial" panose="020B0604020202020204" pitchFamily="34" charset="0"/>
                <a:cs typeface="Times New Roman" panose="02020603050405020304" pitchFamily="18" charset="0"/>
              </a:rPr>
              <a:t>Service Diversion (6)</a:t>
            </a:r>
          </a:p>
        </p:txBody>
      </p:sp>
      <p:sp>
        <p:nvSpPr>
          <p:cNvPr id="64532" name="Rectangle 19"/>
          <p:cNvSpPr>
            <a:spLocks noChangeArrowheads="1"/>
          </p:cNvSpPr>
          <p:nvPr/>
        </p:nvSpPr>
        <p:spPr bwMode="auto">
          <a:xfrm>
            <a:off x="1382358" y="5077437"/>
            <a:ext cx="4842544" cy="3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500" b="1" dirty="0">
                <a:solidFill>
                  <a:srgbClr val="000000"/>
                </a:solidFill>
                <a:latin typeface="Arial" panose="020B0604020202020204" pitchFamily="34" charset="0"/>
                <a:cs typeface="Times New Roman" panose="02020603050405020304" pitchFamily="18" charset="0"/>
              </a:rPr>
              <a:t>(Watch Stander = 56 </a:t>
            </a:r>
            <a:r>
              <a:rPr lang="en-US" altLang="en-US" sz="1500" b="1" dirty="0" err="1">
                <a:solidFill>
                  <a:srgbClr val="000000"/>
                </a:solidFill>
                <a:latin typeface="Arial" panose="020B0604020202020204" pitchFamily="34" charset="0"/>
                <a:cs typeface="Times New Roman" panose="02020603050405020304" pitchFamily="18" charset="0"/>
              </a:rPr>
              <a:t>hrs</a:t>
            </a:r>
            <a:r>
              <a:rPr lang="en-US" altLang="en-US" sz="1500" b="1" dirty="0">
                <a:solidFill>
                  <a:srgbClr val="000000"/>
                </a:solidFill>
                <a:latin typeface="Arial" panose="020B0604020202020204" pitchFamily="34" charset="0"/>
                <a:cs typeface="Times New Roman" panose="02020603050405020304" pitchFamily="18" charset="0"/>
              </a:rPr>
              <a:t> watch, 11 </a:t>
            </a:r>
            <a:r>
              <a:rPr lang="en-US" altLang="en-US" sz="1500" b="1" dirty="0" err="1">
                <a:solidFill>
                  <a:srgbClr val="000000"/>
                </a:solidFill>
                <a:latin typeface="Arial" panose="020B0604020202020204" pitchFamily="34" charset="0"/>
                <a:cs typeface="Times New Roman" panose="02020603050405020304" pitchFamily="18" charset="0"/>
              </a:rPr>
              <a:t>hrs</a:t>
            </a:r>
            <a:r>
              <a:rPr lang="en-US" altLang="en-US" sz="1500" b="1" dirty="0">
                <a:solidFill>
                  <a:srgbClr val="000000"/>
                </a:solidFill>
                <a:latin typeface="Arial" panose="020B0604020202020204" pitchFamily="34" charset="0"/>
                <a:cs typeface="Times New Roman" panose="02020603050405020304" pitchFamily="18" charset="0"/>
              </a:rPr>
              <a:t> other work)</a:t>
            </a:r>
          </a:p>
        </p:txBody>
      </p:sp>
      <p:sp>
        <p:nvSpPr>
          <p:cNvPr id="64533" name="Rectangle 20"/>
          <p:cNvSpPr>
            <a:spLocks noChangeArrowheads="1"/>
          </p:cNvSpPr>
          <p:nvPr/>
        </p:nvSpPr>
        <p:spPr bwMode="auto">
          <a:xfrm>
            <a:off x="-10144" y="3050388"/>
            <a:ext cx="2128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600" b="1">
                <a:solidFill>
                  <a:srgbClr val="000080"/>
                </a:solidFill>
                <a:cs typeface="Times New Roman" panose="02020603050405020304" pitchFamily="18" charset="0"/>
              </a:rPr>
              <a:t>OPNAVINST</a:t>
            </a:r>
          </a:p>
        </p:txBody>
      </p:sp>
      <p:sp>
        <p:nvSpPr>
          <p:cNvPr id="64534" name="Rectangle 21"/>
          <p:cNvSpPr>
            <a:spLocks noChangeArrowheads="1"/>
          </p:cNvSpPr>
          <p:nvPr/>
        </p:nvSpPr>
        <p:spPr bwMode="auto">
          <a:xfrm>
            <a:off x="16843" y="3510763"/>
            <a:ext cx="2286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600" b="1">
                <a:solidFill>
                  <a:srgbClr val="000080"/>
                </a:solidFill>
                <a:cs typeface="Times New Roman" panose="02020603050405020304" pitchFamily="18" charset="0"/>
              </a:rPr>
              <a:t>1000.16(series)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2"/>
          <p:cNvSpPr>
            <a:spLocks noGrp="1"/>
          </p:cNvSpPr>
          <p:nvPr>
            <p:ph type="dt" sz="quarter" idx="4294967295"/>
          </p:nvPr>
        </p:nvSpPr>
        <p:spPr bwMode="auto">
          <a:xfrm>
            <a:off x="7045325" y="6259513"/>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1400"/>
              <a:t>.</a:t>
            </a:r>
          </a:p>
        </p:txBody>
      </p:sp>
      <p:sp>
        <p:nvSpPr>
          <p:cNvPr id="84995" name="Rectangle 2"/>
          <p:cNvSpPr>
            <a:spLocks noGrp="1" noChangeArrowheads="1"/>
          </p:cNvSpPr>
          <p:nvPr>
            <p:ph type="title"/>
          </p:nvPr>
        </p:nvSpPr>
        <p:spPr>
          <a:xfrm>
            <a:off x="3139264" y="376140"/>
            <a:ext cx="5738813" cy="769441"/>
          </a:xfrm>
          <a:noFill/>
        </p:spPr>
        <p:txBody>
          <a:bodyPr wrap="square" lIns="91440" tIns="45720" rIns="91440" bIns="45720">
            <a:spAutoFit/>
          </a:bodyPr>
          <a:lstStyle/>
          <a:p>
            <a:pPr eaLnBrk="1" hangingPunct="1"/>
            <a:r>
              <a:rPr lang="en-US" altLang="en-US" i="1" dirty="0"/>
              <a:t>Manpower Calculation</a:t>
            </a:r>
          </a:p>
        </p:txBody>
      </p:sp>
      <p:sp>
        <p:nvSpPr>
          <p:cNvPr id="84996" name="Text Box 6"/>
          <p:cNvSpPr txBox="1">
            <a:spLocks noChangeArrowheads="1"/>
          </p:cNvSpPr>
          <p:nvPr/>
        </p:nvSpPr>
        <p:spPr bwMode="auto">
          <a:xfrm>
            <a:off x="230188" y="2133600"/>
            <a:ext cx="3683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a:solidFill>
                  <a:schemeClr val="accent2"/>
                </a:solidFill>
                <a:cs typeface="Times New Roman" panose="02020603050405020304" pitchFamily="18" charset="0"/>
              </a:rPr>
              <a:t>Aggregate Work Hours Per Week(XXX)</a:t>
            </a:r>
          </a:p>
        </p:txBody>
      </p:sp>
      <p:sp>
        <p:nvSpPr>
          <p:cNvPr id="84997" name="Line 7"/>
          <p:cNvSpPr>
            <a:spLocks noChangeShapeType="1"/>
          </p:cNvSpPr>
          <p:nvPr/>
        </p:nvSpPr>
        <p:spPr bwMode="auto">
          <a:xfrm>
            <a:off x="533400" y="3200400"/>
            <a:ext cx="3048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4998" name="Text Box 8"/>
          <p:cNvSpPr txBox="1">
            <a:spLocks noChangeArrowheads="1"/>
          </p:cNvSpPr>
          <p:nvPr/>
        </p:nvSpPr>
        <p:spPr bwMode="auto">
          <a:xfrm>
            <a:off x="650875" y="3268663"/>
            <a:ext cx="27432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ts val="0"/>
              </a:spcBef>
              <a:buClrTx/>
              <a:buSzTx/>
              <a:buFontTx/>
              <a:buNone/>
            </a:pPr>
            <a:r>
              <a:rPr lang="en-US" altLang="en-US" dirty="0">
                <a:solidFill>
                  <a:srgbClr val="FF0000"/>
                </a:solidFill>
                <a:cs typeface="Times New Roman" panose="02020603050405020304" pitchFamily="18" charset="0"/>
              </a:rPr>
              <a:t>Number of Productive Hours (PAF):</a:t>
            </a:r>
          </a:p>
          <a:p>
            <a:pPr algn="ctr" eaLnBrk="1" hangingPunct="1">
              <a:spcBef>
                <a:spcPts val="0"/>
              </a:spcBef>
              <a:buClrTx/>
              <a:buSzTx/>
              <a:buFontTx/>
              <a:buNone/>
            </a:pPr>
            <a:r>
              <a:rPr lang="en-US" altLang="en-US" dirty="0">
                <a:solidFill>
                  <a:srgbClr val="FF0000"/>
                </a:solidFill>
                <a:cs typeface="Times New Roman" panose="02020603050405020304" pitchFamily="18" charset="0"/>
              </a:rPr>
              <a:t>At-Sea (67)</a:t>
            </a:r>
          </a:p>
          <a:p>
            <a:pPr algn="ctr" eaLnBrk="1" hangingPunct="1">
              <a:spcBef>
                <a:spcPts val="0"/>
              </a:spcBef>
              <a:buClrTx/>
              <a:buSzTx/>
              <a:buFontTx/>
              <a:buNone/>
            </a:pPr>
            <a:r>
              <a:rPr lang="en-US" altLang="en-US" dirty="0">
                <a:solidFill>
                  <a:srgbClr val="FF0000"/>
                </a:solidFill>
                <a:cs typeface="Times New Roman" panose="02020603050405020304" pitchFamily="18" charset="0"/>
              </a:rPr>
              <a:t>In-port (40)</a:t>
            </a:r>
          </a:p>
        </p:txBody>
      </p:sp>
      <p:grpSp>
        <p:nvGrpSpPr>
          <p:cNvPr id="84999" name="Group 9"/>
          <p:cNvGrpSpPr>
            <a:grpSpLocks/>
          </p:cNvGrpSpPr>
          <p:nvPr/>
        </p:nvGrpSpPr>
        <p:grpSpPr bwMode="auto">
          <a:xfrm>
            <a:off x="3851275" y="3124200"/>
            <a:ext cx="533400" cy="152400"/>
            <a:chOff x="2160" y="2160"/>
            <a:chExt cx="336" cy="96"/>
          </a:xfrm>
        </p:grpSpPr>
        <p:sp>
          <p:nvSpPr>
            <p:cNvPr id="85002" name="Line 10"/>
            <p:cNvSpPr>
              <a:spLocks noChangeShapeType="1"/>
            </p:cNvSpPr>
            <p:nvPr/>
          </p:nvSpPr>
          <p:spPr bwMode="auto">
            <a:xfrm>
              <a:off x="2160" y="2160"/>
              <a:ext cx="33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85003" name="Line 11"/>
            <p:cNvSpPr>
              <a:spLocks noChangeShapeType="1"/>
            </p:cNvSpPr>
            <p:nvPr/>
          </p:nvSpPr>
          <p:spPr bwMode="auto">
            <a:xfrm>
              <a:off x="2160" y="2256"/>
              <a:ext cx="33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pSp>
      <p:sp>
        <p:nvSpPr>
          <p:cNvPr id="85000" name="Text Box 13"/>
          <p:cNvSpPr txBox="1">
            <a:spLocks noChangeArrowheads="1"/>
          </p:cNvSpPr>
          <p:nvPr/>
        </p:nvSpPr>
        <p:spPr bwMode="auto">
          <a:xfrm>
            <a:off x="2719387" y="1460403"/>
            <a:ext cx="279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i="1" dirty="0">
                <a:cs typeface="Times New Roman" panose="02020603050405020304" pitchFamily="18" charset="0"/>
              </a:rPr>
              <a:t>Driven by Policy</a:t>
            </a:r>
          </a:p>
        </p:txBody>
      </p:sp>
      <p:sp>
        <p:nvSpPr>
          <p:cNvPr id="85001" name="Text Box 14"/>
          <p:cNvSpPr txBox="1">
            <a:spLocks noChangeArrowheads="1"/>
          </p:cNvSpPr>
          <p:nvPr/>
        </p:nvSpPr>
        <p:spPr bwMode="auto">
          <a:xfrm>
            <a:off x="4749800" y="2895600"/>
            <a:ext cx="378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a:t>Manpower Requirements</a:t>
            </a:r>
          </a:p>
          <a:p>
            <a:pPr algn="ctr" eaLnBrk="1" hangingPunct="1">
              <a:spcBef>
                <a:spcPct val="0"/>
              </a:spcBef>
              <a:buClrTx/>
              <a:buSzTx/>
              <a:buFontTx/>
              <a:buNone/>
            </a:pPr>
            <a:r>
              <a:rPr lang="en-US" altLang="en-US"/>
              <a:t>(RQMTs)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1"/>
          <p:cNvSpPr>
            <a:spLocks noGrp="1"/>
          </p:cNvSpPr>
          <p:nvPr>
            <p:ph type="dt" sz="quarter" idx="4294967295"/>
          </p:nvPr>
        </p:nvSpPr>
        <p:spPr bwMode="auto">
          <a:xfrm>
            <a:off x="7045325" y="6259513"/>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1200"/>
              <a:t>.</a:t>
            </a:r>
          </a:p>
        </p:txBody>
      </p:sp>
      <p:sp>
        <p:nvSpPr>
          <p:cNvPr id="89091" name="Rectangle 2"/>
          <p:cNvSpPr>
            <a:spLocks noChangeArrowheads="1"/>
          </p:cNvSpPr>
          <p:nvPr/>
        </p:nvSpPr>
        <p:spPr bwMode="auto">
          <a:xfrm>
            <a:off x="1091682" y="445555"/>
            <a:ext cx="7758469"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3200" b="1" dirty="0">
                <a:solidFill>
                  <a:srgbClr val="000099"/>
                </a:solidFill>
                <a:latin typeface="Arial" panose="020B0604020202020204" pitchFamily="34" charset="0"/>
              </a:rPr>
              <a:t>Productive Availability Factor (In-Port)</a:t>
            </a:r>
          </a:p>
        </p:txBody>
      </p:sp>
      <p:sp>
        <p:nvSpPr>
          <p:cNvPr id="89092" name="Rectangle 3"/>
          <p:cNvSpPr>
            <a:spLocks noChangeArrowheads="1"/>
          </p:cNvSpPr>
          <p:nvPr/>
        </p:nvSpPr>
        <p:spPr bwMode="auto">
          <a:xfrm>
            <a:off x="3433763" y="785813"/>
            <a:ext cx="285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 </a:t>
            </a:r>
          </a:p>
        </p:txBody>
      </p:sp>
      <p:sp>
        <p:nvSpPr>
          <p:cNvPr id="89093" name="Rectangle 4"/>
          <p:cNvSpPr>
            <a:spLocks noChangeArrowheads="1"/>
          </p:cNvSpPr>
          <p:nvPr/>
        </p:nvSpPr>
        <p:spPr bwMode="auto">
          <a:xfrm>
            <a:off x="7473950" y="4208463"/>
            <a:ext cx="4476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b="1"/>
          </a:p>
        </p:txBody>
      </p:sp>
      <p:sp>
        <p:nvSpPr>
          <p:cNvPr id="89094" name="Rectangle 5"/>
          <p:cNvSpPr>
            <a:spLocks noChangeArrowheads="1"/>
          </p:cNvSpPr>
          <p:nvPr/>
        </p:nvSpPr>
        <p:spPr bwMode="auto">
          <a:xfrm>
            <a:off x="3132138" y="2279650"/>
            <a:ext cx="2681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solidFill>
                  <a:srgbClr val="1F002F"/>
                </a:solidFill>
                <a:latin typeface="Arial" panose="020B0604020202020204" pitchFamily="34" charset="0"/>
              </a:rPr>
              <a:t>Workweek = 168 Hours</a:t>
            </a:r>
          </a:p>
        </p:txBody>
      </p:sp>
      <p:sp>
        <p:nvSpPr>
          <p:cNvPr id="89103" name="Rectangle 15"/>
          <p:cNvSpPr>
            <a:spLocks noChangeArrowheads="1"/>
          </p:cNvSpPr>
          <p:nvPr/>
        </p:nvSpPr>
        <p:spPr bwMode="auto">
          <a:xfrm>
            <a:off x="5258681" y="2949551"/>
            <a:ext cx="357328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b="1" dirty="0">
                <a:solidFill>
                  <a:srgbClr val="000000"/>
                </a:solidFill>
                <a:latin typeface="Arial" panose="020B0604020202020204" pitchFamily="34" charset="0"/>
              </a:rPr>
              <a:t>Personal (128)</a:t>
            </a:r>
          </a:p>
          <a:p>
            <a:pPr algn="ctr">
              <a:spcBef>
                <a:spcPct val="0"/>
              </a:spcBef>
              <a:buClrTx/>
              <a:buSzTx/>
              <a:buFontTx/>
              <a:buNone/>
            </a:pPr>
            <a:r>
              <a:rPr lang="en-US" altLang="en-US" sz="2000" b="1" dirty="0">
                <a:solidFill>
                  <a:srgbClr val="000000"/>
                </a:solidFill>
                <a:latin typeface="Arial" panose="020B0604020202020204" pitchFamily="34" charset="0"/>
              </a:rPr>
              <a:t>Nights, non Duty Weekends</a:t>
            </a:r>
          </a:p>
        </p:txBody>
      </p:sp>
      <p:sp>
        <p:nvSpPr>
          <p:cNvPr id="89104" name="Rectangle 17"/>
          <p:cNvSpPr>
            <a:spLocks noChangeArrowheads="1"/>
          </p:cNvSpPr>
          <p:nvPr/>
        </p:nvSpPr>
        <p:spPr bwMode="auto">
          <a:xfrm>
            <a:off x="3352777" y="5467374"/>
            <a:ext cx="224000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b="1" dirty="0">
                <a:solidFill>
                  <a:srgbClr val="000000"/>
                </a:solidFill>
                <a:latin typeface="Arial" panose="020B0604020202020204" pitchFamily="34" charset="0"/>
              </a:rPr>
              <a:t>Work (40)</a:t>
            </a:r>
          </a:p>
          <a:p>
            <a:pPr algn="ctr">
              <a:spcBef>
                <a:spcPct val="0"/>
              </a:spcBef>
              <a:buClrTx/>
              <a:buSzTx/>
              <a:buFontTx/>
              <a:buNone/>
            </a:pPr>
            <a:r>
              <a:rPr lang="en-US" altLang="en-US" sz="2000" b="1" dirty="0">
                <a:solidFill>
                  <a:srgbClr val="000000"/>
                </a:solidFill>
                <a:latin typeface="Arial" panose="020B0604020202020204" pitchFamily="34" charset="0"/>
              </a:rPr>
              <a:t>0730-1600 (M-F)</a:t>
            </a:r>
          </a:p>
        </p:txBody>
      </p:sp>
      <p:sp>
        <p:nvSpPr>
          <p:cNvPr id="89107" name="Rectangle 21"/>
          <p:cNvSpPr>
            <a:spLocks noChangeArrowheads="1"/>
          </p:cNvSpPr>
          <p:nvPr/>
        </p:nvSpPr>
        <p:spPr bwMode="auto">
          <a:xfrm>
            <a:off x="887413" y="3800475"/>
            <a:ext cx="2128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600" b="1" dirty="0">
                <a:solidFill>
                  <a:srgbClr val="000080"/>
                </a:solidFill>
              </a:rPr>
              <a:t>OPNAVINST</a:t>
            </a:r>
          </a:p>
        </p:txBody>
      </p:sp>
      <p:sp>
        <p:nvSpPr>
          <p:cNvPr id="89108" name="Rectangle 22"/>
          <p:cNvSpPr>
            <a:spLocks noChangeArrowheads="1"/>
          </p:cNvSpPr>
          <p:nvPr/>
        </p:nvSpPr>
        <p:spPr bwMode="auto">
          <a:xfrm>
            <a:off x="811213" y="4260850"/>
            <a:ext cx="2286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600" b="1">
                <a:solidFill>
                  <a:srgbClr val="000080"/>
                </a:solidFill>
              </a:rPr>
              <a:t>1000.16(series)</a:t>
            </a:r>
          </a:p>
        </p:txBody>
      </p:sp>
      <p:sp>
        <p:nvSpPr>
          <p:cNvPr id="89109" name="Text Box 24"/>
          <p:cNvSpPr txBox="1">
            <a:spLocks noChangeArrowheads="1"/>
          </p:cNvSpPr>
          <p:nvPr/>
        </p:nvSpPr>
        <p:spPr bwMode="auto">
          <a:xfrm>
            <a:off x="3441507" y="1488173"/>
            <a:ext cx="16964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b="1" dirty="0"/>
              <a:t>In-Port</a:t>
            </a:r>
          </a:p>
          <a:p>
            <a:pPr algn="ctr">
              <a:spcBef>
                <a:spcPct val="0"/>
              </a:spcBef>
              <a:buClrTx/>
              <a:buSzTx/>
              <a:buFontTx/>
              <a:buNone/>
            </a:pPr>
            <a:r>
              <a:rPr lang="en-US" altLang="en-US" sz="2000" b="1" dirty="0"/>
              <a:t>(Condition V)</a:t>
            </a:r>
          </a:p>
        </p:txBody>
      </p:sp>
      <p:sp>
        <p:nvSpPr>
          <p:cNvPr id="3" name="Flowchart: Connector 2"/>
          <p:cNvSpPr/>
          <p:nvPr/>
        </p:nvSpPr>
        <p:spPr bwMode="auto">
          <a:xfrm>
            <a:off x="3240088" y="3196747"/>
            <a:ext cx="2029603" cy="2023431"/>
          </a:xfrm>
          <a:prstGeom prst="flowChartConnector">
            <a:avLst/>
          </a:prstGeom>
          <a:pattFill prst="wdUpDiag">
            <a:fgClr>
              <a:srgbClr val="94FD4D"/>
            </a:fgClr>
            <a:bgClr>
              <a:schemeClr val="bg1"/>
            </a:bgClr>
          </a:pattFill>
          <a:ln w="254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5" name="Straight Connector 4"/>
          <p:cNvCxnSpPr>
            <a:stCxn id="3" idx="2"/>
            <a:endCxn id="3" idx="6"/>
          </p:cNvCxnSpPr>
          <p:nvPr/>
        </p:nvCxnSpPr>
        <p:spPr bwMode="auto">
          <a:xfrm>
            <a:off x="3240088" y="4208463"/>
            <a:ext cx="2029603" cy="0"/>
          </a:xfrm>
          <a:prstGeom prst="line">
            <a:avLst/>
          </a:prstGeom>
          <a:solidFill>
            <a:schemeClr val="folHlink"/>
          </a:solidFill>
          <a:ln w="25400" cap="flat" cmpd="sng" algn="ctr">
            <a:solidFill>
              <a:srgbClr val="000000"/>
            </a:solidFill>
            <a:prstDash val="solid"/>
            <a:round/>
            <a:headEnd type="none" w="med" len="med"/>
            <a:tailEnd type="none" w="med" len="med"/>
          </a:ln>
          <a:effectLst/>
        </p:spPr>
      </p:cxnSp>
      <p:sp>
        <p:nvSpPr>
          <p:cNvPr id="15" name="Pie 14"/>
          <p:cNvSpPr/>
          <p:nvPr/>
        </p:nvSpPr>
        <p:spPr bwMode="auto">
          <a:xfrm>
            <a:off x="3257550" y="3196747"/>
            <a:ext cx="2012141" cy="2023431"/>
          </a:xfrm>
          <a:prstGeom prst="pie">
            <a:avLst>
              <a:gd name="adj1" fmla="val 35257"/>
              <a:gd name="adj2" fmla="val 10786398"/>
            </a:avLst>
          </a:prstGeom>
          <a:solidFill>
            <a:srgbClr val="8577ED"/>
          </a:solidFill>
          <a:ln w="254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041DF55B-3E8D-4505-839E-EFDDA3478CB6}" type="slidenum">
              <a:rPr lang="en-US" altLang="en-US" sz="1400">
                <a:latin typeface="Arial" panose="020B0604020202020204" pitchFamily="34" charset="0"/>
              </a:rPr>
              <a:pPr>
                <a:spcBef>
                  <a:spcPct val="0"/>
                </a:spcBef>
                <a:buClrTx/>
                <a:buSzTx/>
                <a:buFontTx/>
                <a:buNone/>
              </a:pPr>
              <a:t>34</a:t>
            </a:fld>
            <a:endParaRPr lang="en-US" altLang="en-US" sz="1400">
              <a:latin typeface="Arial" panose="020B0604020202020204" pitchFamily="34" charset="0"/>
            </a:endParaRPr>
          </a:p>
        </p:txBody>
      </p:sp>
      <p:sp>
        <p:nvSpPr>
          <p:cNvPr id="91139" name="Rectangle 2"/>
          <p:cNvSpPr>
            <a:spLocks noGrp="1" noChangeArrowheads="1"/>
          </p:cNvSpPr>
          <p:nvPr>
            <p:ph type="title"/>
          </p:nvPr>
        </p:nvSpPr>
        <p:spPr>
          <a:noFill/>
        </p:spPr>
        <p:txBody>
          <a:bodyPr lIns="92075" tIns="46038" rIns="92075" bIns="46038" anchor="ctr"/>
          <a:lstStyle/>
          <a:p>
            <a:r>
              <a:rPr lang="en-US" altLang="en-US"/>
              <a:t> </a:t>
            </a:r>
          </a:p>
        </p:txBody>
      </p:sp>
      <p:sp>
        <p:nvSpPr>
          <p:cNvPr id="91140" name="Rectangle 3"/>
          <p:cNvSpPr>
            <a:spLocks noGrp="1" noChangeArrowheads="1"/>
          </p:cNvSpPr>
          <p:nvPr>
            <p:ph type="body" idx="1"/>
          </p:nvPr>
        </p:nvSpPr>
        <p:spPr>
          <a:xfrm>
            <a:off x="381000" y="1981200"/>
            <a:ext cx="7827963" cy="3886200"/>
          </a:xfrm>
          <a:noFill/>
        </p:spPr>
        <p:txBody>
          <a:bodyPr lIns="92075" tIns="46038" rIns="92075" bIns="46038"/>
          <a:lstStyle/>
          <a:p>
            <a:pPr lvl="1" algn="ctr">
              <a:buFontTx/>
              <a:buNone/>
            </a:pPr>
            <a:endParaRPr lang="en-US" altLang="en-US" sz="3600" b="1">
              <a:latin typeface="Arial" panose="020B0604020202020204" pitchFamily="34" charset="0"/>
            </a:endParaRPr>
          </a:p>
          <a:p>
            <a:pPr lvl="1" algn="ctr">
              <a:buFontTx/>
              <a:buNone/>
            </a:pPr>
            <a:endParaRPr lang="en-US" altLang="en-US" sz="3600" b="1">
              <a:latin typeface="Arial" panose="020B0604020202020204" pitchFamily="34" charset="0"/>
            </a:endParaRPr>
          </a:p>
          <a:p>
            <a:pPr lvl="1" algn="ctr">
              <a:buFontTx/>
              <a:buNone/>
            </a:pPr>
            <a:r>
              <a:rPr lang="en-US" altLang="en-US" sz="4000" b="1" i="1">
                <a:solidFill>
                  <a:srgbClr val="000099"/>
                </a:solidFill>
                <a:latin typeface="Arial" panose="020B0604020202020204" pitchFamily="34" charset="0"/>
              </a:rPr>
              <a:t>Officer Manpower</a:t>
            </a:r>
          </a:p>
          <a:p>
            <a:pPr lvl="1" algn="ctr">
              <a:buFontTx/>
              <a:buNone/>
            </a:pPr>
            <a:r>
              <a:rPr lang="en-US" altLang="en-US" sz="4000" b="1" i="1">
                <a:solidFill>
                  <a:srgbClr val="000099"/>
                </a:solidFill>
                <a:latin typeface="Arial" panose="020B0604020202020204" pitchFamily="34" charset="0"/>
              </a:rPr>
              <a:t>Determination</a:t>
            </a:r>
            <a:endParaRPr lang="en-US" altLang="en-US" sz="3600" b="1" i="1">
              <a:latin typeface="Arial" panose="020B0604020202020204" pitchFamily="34" charset="0"/>
            </a:endParaRPr>
          </a:p>
        </p:txBody>
      </p:sp>
      <p:sp>
        <p:nvSpPr>
          <p:cNvPr id="91141" name="Rectangle 4"/>
          <p:cNvSpPr>
            <a:spLocks noChangeArrowheads="1"/>
          </p:cNvSpPr>
          <p:nvPr/>
        </p:nvSpPr>
        <p:spPr bwMode="auto">
          <a:xfrm>
            <a:off x="1600200" y="406400"/>
            <a:ext cx="7245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50000"/>
              </a:spcBef>
              <a:buClrTx/>
              <a:buSzTx/>
              <a:buFontTx/>
              <a:buNone/>
            </a:pPr>
            <a:r>
              <a:rPr lang="en-US" altLang="en-US" sz="4000" b="1">
                <a:solidFill>
                  <a:srgbClr val="000099"/>
                </a:solidFill>
                <a:latin typeface="Arial" panose="020B0604020202020204" pitchFamily="34" charset="0"/>
              </a:rPr>
              <a:t>Ship Manpower Methodology</a:t>
            </a:r>
            <a:endParaRPr lang="en-US" altLang="en-US" sz="4000">
              <a:solidFill>
                <a:srgbClr val="000099"/>
              </a:solidFill>
              <a:latin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A2521CDB-81EE-4EDE-9178-2FE3226E3B70}" type="slidenum">
              <a:rPr lang="en-US" altLang="en-US" sz="1400">
                <a:latin typeface="Arial" panose="020B0604020202020204" pitchFamily="34" charset="0"/>
              </a:rPr>
              <a:pPr>
                <a:spcBef>
                  <a:spcPct val="0"/>
                </a:spcBef>
                <a:buClrTx/>
                <a:buSzTx/>
                <a:buFontTx/>
                <a:buNone/>
              </a:pPr>
              <a:t>35</a:t>
            </a:fld>
            <a:endParaRPr lang="en-US" altLang="en-US" sz="1400">
              <a:latin typeface="Arial" panose="020B0604020202020204" pitchFamily="34" charset="0"/>
            </a:endParaRPr>
          </a:p>
        </p:txBody>
      </p:sp>
      <p:sp>
        <p:nvSpPr>
          <p:cNvPr id="93187" name="Rectangle 2"/>
          <p:cNvSpPr>
            <a:spLocks noGrp="1" noChangeArrowheads="1"/>
          </p:cNvSpPr>
          <p:nvPr>
            <p:ph type="title"/>
          </p:nvPr>
        </p:nvSpPr>
        <p:spPr>
          <a:xfrm>
            <a:off x="1028700" y="228600"/>
            <a:ext cx="8115300" cy="1143000"/>
          </a:xfrm>
          <a:noFill/>
        </p:spPr>
        <p:txBody>
          <a:bodyPr lIns="92075" tIns="46038" rIns="92075" bIns="46038" anchor="ctr"/>
          <a:lstStyle/>
          <a:p>
            <a:r>
              <a:rPr lang="en-US" altLang="en-US" sz="3600">
                <a:solidFill>
                  <a:srgbClr val="000099"/>
                </a:solidFill>
                <a:latin typeface="Arial" panose="020B0604020202020204" pitchFamily="34" charset="0"/>
              </a:rPr>
              <a:t>Officer Manpower Determination</a:t>
            </a:r>
          </a:p>
        </p:txBody>
      </p:sp>
      <p:sp>
        <p:nvSpPr>
          <p:cNvPr id="766979" name="Rectangle 3"/>
          <p:cNvSpPr>
            <a:spLocks noGrp="1" noChangeArrowheads="1"/>
          </p:cNvSpPr>
          <p:nvPr>
            <p:ph type="body" idx="1"/>
          </p:nvPr>
        </p:nvSpPr>
        <p:spPr>
          <a:xfrm>
            <a:off x="4065588" y="1695450"/>
            <a:ext cx="4648200" cy="4629150"/>
          </a:xfrm>
          <a:noFill/>
        </p:spPr>
        <p:txBody>
          <a:bodyPr lIns="92075" tIns="46038" rIns="92075" bIns="46038"/>
          <a:lstStyle/>
          <a:p>
            <a:pPr>
              <a:lnSpc>
                <a:spcPct val="90000"/>
              </a:lnSpc>
              <a:buSzPct val="90000"/>
            </a:pPr>
            <a:r>
              <a:rPr lang="en-US" altLang="en-US" sz="2600">
                <a:latin typeface="Arial" panose="020B0604020202020204" pitchFamily="34" charset="0"/>
              </a:rPr>
              <a:t>Officers exist for three reasons:</a:t>
            </a:r>
          </a:p>
          <a:p>
            <a:pPr lvl="1">
              <a:lnSpc>
                <a:spcPct val="90000"/>
              </a:lnSpc>
            </a:pPr>
            <a:r>
              <a:rPr lang="en-US" altLang="en-US" sz="2200" b="1">
                <a:latin typeface="Arial" panose="020B0604020202020204" pitchFamily="34" charset="0"/>
              </a:rPr>
              <a:t>Command Authority</a:t>
            </a:r>
            <a:endParaRPr lang="en-US" altLang="en-US" sz="2000">
              <a:latin typeface="Arial" panose="020B0604020202020204" pitchFamily="34" charset="0"/>
            </a:endParaRPr>
          </a:p>
          <a:p>
            <a:pPr lvl="2">
              <a:lnSpc>
                <a:spcPct val="90000"/>
              </a:lnSpc>
              <a:buSzPct val="60000"/>
            </a:pPr>
            <a:r>
              <a:rPr lang="en-US" altLang="en-US" sz="1600">
                <a:latin typeface="Arial" panose="020B0604020202020204" pitchFamily="34" charset="0"/>
              </a:rPr>
              <a:t>Commanding Officer</a:t>
            </a:r>
          </a:p>
          <a:p>
            <a:pPr lvl="2">
              <a:lnSpc>
                <a:spcPct val="90000"/>
              </a:lnSpc>
              <a:buSzPct val="60000"/>
            </a:pPr>
            <a:r>
              <a:rPr lang="en-US" altLang="en-US" sz="1600">
                <a:latin typeface="Arial" panose="020B0604020202020204" pitchFamily="34" charset="0"/>
              </a:rPr>
              <a:t>Executive Officer</a:t>
            </a:r>
          </a:p>
          <a:p>
            <a:pPr lvl="2">
              <a:lnSpc>
                <a:spcPct val="90000"/>
              </a:lnSpc>
              <a:buSzPct val="60000"/>
            </a:pPr>
            <a:r>
              <a:rPr lang="en-US" altLang="en-US" sz="1600">
                <a:latin typeface="Arial" panose="020B0604020202020204" pitchFamily="34" charset="0"/>
              </a:rPr>
              <a:t>Department Heads</a:t>
            </a:r>
          </a:p>
          <a:p>
            <a:pPr lvl="2">
              <a:lnSpc>
                <a:spcPct val="90000"/>
              </a:lnSpc>
              <a:buSzPct val="60000"/>
            </a:pPr>
            <a:r>
              <a:rPr lang="en-US" altLang="en-US" sz="1600">
                <a:latin typeface="Arial" panose="020B0604020202020204" pitchFamily="34" charset="0"/>
              </a:rPr>
              <a:t>Other Operational Assistants</a:t>
            </a:r>
            <a:r>
              <a:rPr lang="en-US" altLang="en-US" sz="1800">
                <a:latin typeface="Arial" panose="020B0604020202020204" pitchFamily="34" charset="0"/>
              </a:rPr>
              <a:t> </a:t>
            </a:r>
          </a:p>
          <a:p>
            <a:pPr lvl="2">
              <a:lnSpc>
                <a:spcPct val="90000"/>
              </a:lnSpc>
              <a:buSzPct val="60000"/>
              <a:buFontTx/>
              <a:buNone/>
            </a:pPr>
            <a:endParaRPr lang="en-US" altLang="en-US" sz="800">
              <a:latin typeface="Arial" panose="020B0604020202020204" pitchFamily="34" charset="0"/>
            </a:endParaRPr>
          </a:p>
          <a:p>
            <a:pPr lvl="1">
              <a:lnSpc>
                <a:spcPct val="90000"/>
              </a:lnSpc>
            </a:pPr>
            <a:r>
              <a:rPr lang="en-US" altLang="en-US" sz="2200" b="1">
                <a:latin typeface="Arial" panose="020B0604020202020204" pitchFamily="34" charset="0"/>
              </a:rPr>
              <a:t>Tactical Watch Stander</a:t>
            </a:r>
            <a:endParaRPr lang="en-US" altLang="en-US" sz="2000">
              <a:latin typeface="Arial" panose="020B0604020202020204" pitchFamily="34" charset="0"/>
            </a:endParaRPr>
          </a:p>
          <a:p>
            <a:pPr lvl="1">
              <a:lnSpc>
                <a:spcPct val="90000"/>
              </a:lnSpc>
              <a:buFontTx/>
              <a:buNone/>
            </a:pPr>
            <a:endParaRPr lang="en-US" altLang="en-US" sz="700">
              <a:latin typeface="Arial" panose="020B0604020202020204" pitchFamily="34" charset="0"/>
            </a:endParaRPr>
          </a:p>
          <a:p>
            <a:pPr lvl="1">
              <a:lnSpc>
                <a:spcPct val="90000"/>
              </a:lnSpc>
            </a:pPr>
            <a:r>
              <a:rPr lang="en-US" altLang="en-US" sz="2200" b="1">
                <a:latin typeface="Arial" panose="020B0604020202020204" pitchFamily="34" charset="0"/>
              </a:rPr>
              <a:t>Special Skill/Knowledge</a:t>
            </a:r>
            <a:r>
              <a:rPr lang="en-US" altLang="en-US">
                <a:latin typeface="Arial" panose="020B0604020202020204" pitchFamily="34" charset="0"/>
              </a:rPr>
              <a:t> </a:t>
            </a:r>
          </a:p>
          <a:p>
            <a:pPr lvl="2">
              <a:lnSpc>
                <a:spcPct val="90000"/>
              </a:lnSpc>
              <a:buSzPct val="60000"/>
            </a:pPr>
            <a:r>
              <a:rPr lang="en-US" altLang="en-US" sz="1600">
                <a:latin typeface="Arial" panose="020B0604020202020204" pitchFamily="34" charset="0"/>
              </a:rPr>
              <a:t>Public Affairs Officer</a:t>
            </a:r>
          </a:p>
          <a:p>
            <a:pPr lvl="2">
              <a:lnSpc>
                <a:spcPct val="90000"/>
              </a:lnSpc>
              <a:buSzPct val="60000"/>
            </a:pPr>
            <a:r>
              <a:rPr lang="en-US" altLang="en-US" sz="1600">
                <a:latin typeface="Arial" panose="020B0604020202020204" pitchFamily="34" charset="0"/>
              </a:rPr>
              <a:t>Medical</a:t>
            </a:r>
          </a:p>
          <a:p>
            <a:pPr lvl="2">
              <a:lnSpc>
                <a:spcPct val="90000"/>
              </a:lnSpc>
              <a:buSzPct val="60000"/>
            </a:pPr>
            <a:r>
              <a:rPr lang="en-US" altLang="en-US" sz="1600">
                <a:latin typeface="Arial" panose="020B0604020202020204" pitchFamily="34" charset="0"/>
              </a:rPr>
              <a:t>Lawyer</a:t>
            </a:r>
          </a:p>
          <a:p>
            <a:pPr lvl="2">
              <a:lnSpc>
                <a:spcPct val="90000"/>
              </a:lnSpc>
              <a:buSzPct val="60000"/>
            </a:pPr>
            <a:r>
              <a:rPr lang="en-US" altLang="en-US" sz="1600">
                <a:latin typeface="Arial" panose="020B0604020202020204" pitchFamily="34" charset="0"/>
              </a:rPr>
              <a:t>Chaplain</a:t>
            </a:r>
          </a:p>
          <a:p>
            <a:pPr lvl="1">
              <a:lnSpc>
                <a:spcPct val="90000"/>
              </a:lnSpc>
              <a:buFontTx/>
              <a:buNone/>
            </a:pPr>
            <a:r>
              <a:rPr lang="en-US" altLang="en-US">
                <a:latin typeface="Arial" panose="020B0604020202020204" pitchFamily="34" charset="0"/>
              </a:rPr>
              <a:t>	</a:t>
            </a:r>
          </a:p>
        </p:txBody>
      </p:sp>
      <p:pic>
        <p:nvPicPr>
          <p:cNvPr id="93189" name="Picture 4" descr="C:\My Documents\clipart\sw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4505325"/>
            <a:ext cx="36607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4" descr="naval_officer_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874838"/>
            <a:ext cx="3400425" cy="218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animEffect transition="in" filter="dissolve">
                                      <p:cBhvr>
                                        <p:cTn id="7" dur="500"/>
                                        <p:tgtEl>
                                          <p:spTgt spid="76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6979">
                                            <p:txEl>
                                              <p:pRg st="1" end="1"/>
                                            </p:txEl>
                                          </p:spTgt>
                                        </p:tgtEl>
                                        <p:attrNameLst>
                                          <p:attrName>style.visibility</p:attrName>
                                        </p:attrNameLst>
                                      </p:cBhvr>
                                      <p:to>
                                        <p:strVal val="visible"/>
                                      </p:to>
                                    </p:set>
                                    <p:animEffect transition="in" filter="dissolve">
                                      <p:cBhvr>
                                        <p:cTn id="12" dur="500"/>
                                        <p:tgtEl>
                                          <p:spTgt spid="76697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66979">
                                            <p:txEl>
                                              <p:pRg st="2" end="2"/>
                                            </p:txEl>
                                          </p:spTgt>
                                        </p:tgtEl>
                                        <p:attrNameLst>
                                          <p:attrName>style.visibility</p:attrName>
                                        </p:attrNameLst>
                                      </p:cBhvr>
                                      <p:to>
                                        <p:strVal val="visible"/>
                                      </p:to>
                                    </p:set>
                                    <p:animEffect transition="in" filter="dissolve">
                                      <p:cBhvr>
                                        <p:cTn id="15" dur="500"/>
                                        <p:tgtEl>
                                          <p:spTgt spid="76697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66979">
                                            <p:txEl>
                                              <p:pRg st="3" end="3"/>
                                            </p:txEl>
                                          </p:spTgt>
                                        </p:tgtEl>
                                        <p:attrNameLst>
                                          <p:attrName>style.visibility</p:attrName>
                                        </p:attrNameLst>
                                      </p:cBhvr>
                                      <p:to>
                                        <p:strVal val="visible"/>
                                      </p:to>
                                    </p:set>
                                    <p:animEffect transition="in" filter="dissolve">
                                      <p:cBhvr>
                                        <p:cTn id="18" dur="500"/>
                                        <p:tgtEl>
                                          <p:spTgt spid="76697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66979">
                                            <p:txEl>
                                              <p:pRg st="4" end="4"/>
                                            </p:txEl>
                                          </p:spTgt>
                                        </p:tgtEl>
                                        <p:attrNameLst>
                                          <p:attrName>style.visibility</p:attrName>
                                        </p:attrNameLst>
                                      </p:cBhvr>
                                      <p:to>
                                        <p:strVal val="visible"/>
                                      </p:to>
                                    </p:set>
                                    <p:animEffect transition="in" filter="dissolve">
                                      <p:cBhvr>
                                        <p:cTn id="21" dur="500"/>
                                        <p:tgtEl>
                                          <p:spTgt spid="76697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66979">
                                            <p:txEl>
                                              <p:pRg st="5" end="5"/>
                                            </p:txEl>
                                          </p:spTgt>
                                        </p:tgtEl>
                                        <p:attrNameLst>
                                          <p:attrName>style.visibility</p:attrName>
                                        </p:attrNameLst>
                                      </p:cBhvr>
                                      <p:to>
                                        <p:strVal val="visible"/>
                                      </p:to>
                                    </p:set>
                                    <p:animEffect transition="in" filter="dissolve">
                                      <p:cBhvr>
                                        <p:cTn id="24" dur="500"/>
                                        <p:tgtEl>
                                          <p:spTgt spid="76697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66979">
                                            <p:txEl>
                                              <p:pRg st="7" end="7"/>
                                            </p:txEl>
                                          </p:spTgt>
                                        </p:tgtEl>
                                        <p:attrNameLst>
                                          <p:attrName>style.visibility</p:attrName>
                                        </p:attrNameLst>
                                      </p:cBhvr>
                                      <p:to>
                                        <p:strVal val="visible"/>
                                      </p:to>
                                    </p:set>
                                    <p:animEffect transition="in" filter="dissolve">
                                      <p:cBhvr>
                                        <p:cTn id="29" dur="500"/>
                                        <p:tgtEl>
                                          <p:spTgt spid="766979">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66979">
                                            <p:txEl>
                                              <p:pRg st="9" end="9"/>
                                            </p:txEl>
                                          </p:spTgt>
                                        </p:tgtEl>
                                        <p:attrNameLst>
                                          <p:attrName>style.visibility</p:attrName>
                                        </p:attrNameLst>
                                      </p:cBhvr>
                                      <p:to>
                                        <p:strVal val="visible"/>
                                      </p:to>
                                    </p:set>
                                    <p:animEffect transition="in" filter="dissolve">
                                      <p:cBhvr>
                                        <p:cTn id="34" dur="500"/>
                                        <p:tgtEl>
                                          <p:spTgt spid="766979">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66979">
                                            <p:txEl>
                                              <p:pRg st="10" end="10"/>
                                            </p:txEl>
                                          </p:spTgt>
                                        </p:tgtEl>
                                        <p:attrNameLst>
                                          <p:attrName>style.visibility</p:attrName>
                                        </p:attrNameLst>
                                      </p:cBhvr>
                                      <p:to>
                                        <p:strVal val="visible"/>
                                      </p:to>
                                    </p:set>
                                    <p:animEffect transition="in" filter="dissolve">
                                      <p:cBhvr>
                                        <p:cTn id="37" dur="500"/>
                                        <p:tgtEl>
                                          <p:spTgt spid="766979">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66979">
                                            <p:txEl>
                                              <p:pRg st="11" end="11"/>
                                            </p:txEl>
                                          </p:spTgt>
                                        </p:tgtEl>
                                        <p:attrNameLst>
                                          <p:attrName>style.visibility</p:attrName>
                                        </p:attrNameLst>
                                      </p:cBhvr>
                                      <p:to>
                                        <p:strVal val="visible"/>
                                      </p:to>
                                    </p:set>
                                    <p:animEffect transition="in" filter="dissolve">
                                      <p:cBhvr>
                                        <p:cTn id="40" dur="500"/>
                                        <p:tgtEl>
                                          <p:spTgt spid="766979">
                                            <p:txEl>
                                              <p:pRg st="11" end="1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66979">
                                            <p:txEl>
                                              <p:pRg st="12" end="12"/>
                                            </p:txEl>
                                          </p:spTgt>
                                        </p:tgtEl>
                                        <p:attrNameLst>
                                          <p:attrName>style.visibility</p:attrName>
                                        </p:attrNameLst>
                                      </p:cBhvr>
                                      <p:to>
                                        <p:strVal val="visible"/>
                                      </p:to>
                                    </p:set>
                                    <p:animEffect transition="in" filter="dissolve">
                                      <p:cBhvr>
                                        <p:cTn id="43" dur="500"/>
                                        <p:tgtEl>
                                          <p:spTgt spid="766979">
                                            <p:txEl>
                                              <p:pRg st="12" end="1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66979">
                                            <p:txEl>
                                              <p:pRg st="13" end="13"/>
                                            </p:txEl>
                                          </p:spTgt>
                                        </p:tgtEl>
                                        <p:attrNameLst>
                                          <p:attrName>style.visibility</p:attrName>
                                        </p:attrNameLst>
                                      </p:cBhvr>
                                      <p:to>
                                        <p:strVal val="visible"/>
                                      </p:to>
                                    </p:set>
                                    <p:animEffect transition="in" filter="dissolve">
                                      <p:cBhvr>
                                        <p:cTn id="46" dur="500"/>
                                        <p:tgtEl>
                                          <p:spTgt spid="766979">
                                            <p:txEl>
                                              <p:pRg st="13" end="1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6979">
                                            <p:txEl>
                                              <p:pRg st="14" end="14"/>
                                            </p:txEl>
                                          </p:spTgt>
                                        </p:tgtEl>
                                        <p:attrNameLst>
                                          <p:attrName>style.visibility</p:attrName>
                                        </p:attrNameLst>
                                      </p:cBhvr>
                                      <p:to>
                                        <p:strVal val="visible"/>
                                      </p:to>
                                    </p:set>
                                    <p:animEffect transition="in" filter="dissolve">
                                      <p:cBhvr>
                                        <p:cTn id="51" dur="500"/>
                                        <p:tgtEl>
                                          <p:spTgt spid="76697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F1320A3D-5952-4382-8C7D-5412EFA048FE}" type="slidenum">
              <a:rPr lang="en-US" altLang="en-US" sz="1400">
                <a:latin typeface="Arial" panose="020B0604020202020204" pitchFamily="34" charset="0"/>
              </a:rPr>
              <a:pPr>
                <a:spcBef>
                  <a:spcPct val="0"/>
                </a:spcBef>
                <a:buClrTx/>
                <a:buSzTx/>
                <a:buFontTx/>
                <a:buNone/>
              </a:pPr>
              <a:t>36</a:t>
            </a:fld>
            <a:endParaRPr lang="en-US" altLang="en-US" sz="1400">
              <a:latin typeface="Arial" panose="020B0604020202020204" pitchFamily="34" charset="0"/>
            </a:endParaRPr>
          </a:p>
        </p:txBody>
      </p:sp>
      <p:sp>
        <p:nvSpPr>
          <p:cNvPr id="95235" name="Rectangle 2"/>
          <p:cNvSpPr>
            <a:spLocks noGrp="1" noChangeArrowheads="1"/>
          </p:cNvSpPr>
          <p:nvPr>
            <p:ph type="title"/>
          </p:nvPr>
        </p:nvSpPr>
        <p:spPr>
          <a:xfrm>
            <a:off x="1352550" y="0"/>
            <a:ext cx="7543800" cy="1008063"/>
          </a:xfrm>
          <a:noFill/>
        </p:spPr>
        <p:txBody>
          <a:bodyPr lIns="92075" tIns="46038" rIns="92075" bIns="46038" anchor="ctr"/>
          <a:lstStyle/>
          <a:p>
            <a:r>
              <a:rPr lang="en-US" altLang="en-US"/>
              <a:t> </a:t>
            </a:r>
          </a:p>
        </p:txBody>
      </p:sp>
      <p:sp>
        <p:nvSpPr>
          <p:cNvPr id="95236" name="Rectangle 3"/>
          <p:cNvSpPr>
            <a:spLocks noGrp="1" noChangeArrowheads="1"/>
          </p:cNvSpPr>
          <p:nvPr>
            <p:ph type="body" idx="1"/>
          </p:nvPr>
        </p:nvSpPr>
        <p:spPr>
          <a:xfrm>
            <a:off x="323850" y="1903413"/>
            <a:ext cx="8458200" cy="4464050"/>
          </a:xfrm>
          <a:noFill/>
        </p:spPr>
        <p:txBody>
          <a:bodyPr lIns="92075" tIns="46038" rIns="92075" bIns="46038"/>
          <a:lstStyle/>
          <a:p>
            <a:pPr>
              <a:spcBef>
                <a:spcPct val="40000"/>
              </a:spcBef>
            </a:pPr>
            <a:r>
              <a:rPr lang="en-US" altLang="en-US" sz="3000">
                <a:latin typeface="Arial" panose="020B0604020202020204" pitchFamily="34" charset="0"/>
              </a:rPr>
              <a:t>General Guidelines</a:t>
            </a:r>
          </a:p>
          <a:p>
            <a:pPr lvl="1">
              <a:lnSpc>
                <a:spcPct val="90000"/>
              </a:lnSpc>
              <a:spcBef>
                <a:spcPct val="0"/>
              </a:spcBef>
            </a:pPr>
            <a:r>
              <a:rPr lang="en-US" altLang="en-US" sz="2600">
                <a:latin typeface="Arial" panose="020B0604020202020204" pitchFamily="34" charset="0"/>
              </a:rPr>
              <a:t>ENS - First Tour Division Officer</a:t>
            </a:r>
          </a:p>
          <a:p>
            <a:pPr lvl="1">
              <a:lnSpc>
                <a:spcPct val="90000"/>
              </a:lnSpc>
              <a:spcBef>
                <a:spcPct val="0"/>
              </a:spcBef>
            </a:pPr>
            <a:r>
              <a:rPr lang="en-US" altLang="en-US" sz="2600">
                <a:latin typeface="Arial" panose="020B0604020202020204" pitchFamily="34" charset="0"/>
              </a:rPr>
              <a:t>LTJG - Second Tour Division Officer</a:t>
            </a:r>
          </a:p>
          <a:p>
            <a:pPr lvl="1">
              <a:lnSpc>
                <a:spcPct val="90000"/>
              </a:lnSpc>
              <a:spcBef>
                <a:spcPct val="0"/>
              </a:spcBef>
            </a:pPr>
            <a:r>
              <a:rPr lang="en-US" altLang="en-US" sz="2600">
                <a:latin typeface="Arial" panose="020B0604020202020204" pitchFamily="34" charset="0"/>
              </a:rPr>
              <a:t>LT - First Tour Department Head</a:t>
            </a:r>
          </a:p>
          <a:p>
            <a:pPr lvl="1">
              <a:lnSpc>
                <a:spcPct val="90000"/>
              </a:lnSpc>
              <a:spcBef>
                <a:spcPct val="0"/>
              </a:spcBef>
            </a:pPr>
            <a:r>
              <a:rPr lang="en-US" altLang="en-US" sz="2600">
                <a:latin typeface="Arial" panose="020B0604020202020204" pitchFamily="34" charset="0"/>
              </a:rPr>
              <a:t>LCDR - Second Tour Department Head</a:t>
            </a:r>
          </a:p>
          <a:p>
            <a:pPr>
              <a:lnSpc>
                <a:spcPct val="90000"/>
              </a:lnSpc>
              <a:spcBef>
                <a:spcPct val="0"/>
              </a:spcBef>
            </a:pPr>
            <a:r>
              <a:rPr lang="en-US" altLang="en-US" sz="3000">
                <a:latin typeface="Arial" panose="020B0604020202020204" pitchFamily="34" charset="0"/>
              </a:rPr>
              <a:t>Exercise discretion when assigning AQD &amp; Sub-Specialties </a:t>
            </a:r>
          </a:p>
        </p:txBody>
      </p:sp>
      <p:sp>
        <p:nvSpPr>
          <p:cNvPr id="95237" name="Rectangle 4"/>
          <p:cNvSpPr>
            <a:spLocks noChangeArrowheads="1"/>
          </p:cNvSpPr>
          <p:nvPr/>
        </p:nvSpPr>
        <p:spPr bwMode="auto">
          <a:xfrm>
            <a:off x="2981325" y="415925"/>
            <a:ext cx="594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50000"/>
              </a:spcBef>
              <a:buClrTx/>
              <a:buSzTx/>
              <a:buFontTx/>
              <a:buNone/>
            </a:pPr>
            <a:r>
              <a:rPr lang="en-US" altLang="en-US" sz="4000" b="1">
                <a:solidFill>
                  <a:srgbClr val="000099"/>
                </a:solidFill>
                <a:latin typeface="Arial" panose="020B0604020202020204" pitchFamily="34" charset="0"/>
              </a:rPr>
              <a:t>General Guidelines</a:t>
            </a:r>
          </a:p>
        </p:txBody>
      </p:sp>
      <p:pic>
        <p:nvPicPr>
          <p:cNvPr id="95238" name="Picture 5" descr="C:\My Documents\clipart\sw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4584700"/>
            <a:ext cx="36607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2"/>
          <p:cNvSpPr>
            <a:spLocks noGrp="1"/>
          </p:cNvSpPr>
          <p:nvPr>
            <p:ph type="dt" sz="quarter" idx="4294967295"/>
          </p:nvPr>
        </p:nvSpPr>
        <p:spPr bwMode="auto">
          <a:xfrm>
            <a:off x="7045325" y="6259513"/>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1200"/>
              <a:t>.</a:t>
            </a:r>
          </a:p>
        </p:txBody>
      </p:sp>
      <p:sp>
        <p:nvSpPr>
          <p:cNvPr id="97283" name="Rectangle 2"/>
          <p:cNvSpPr>
            <a:spLocks noGrp="1" noChangeArrowheads="1"/>
          </p:cNvSpPr>
          <p:nvPr>
            <p:ph type="title"/>
          </p:nvPr>
        </p:nvSpPr>
        <p:spPr>
          <a:xfrm>
            <a:off x="2667000" y="762000"/>
            <a:ext cx="5791200" cy="533400"/>
          </a:xfrm>
          <a:noFill/>
        </p:spPr>
        <p:txBody>
          <a:bodyPr/>
          <a:lstStyle/>
          <a:p>
            <a:r>
              <a:rPr lang="en-US" altLang="en-US" sz="4000"/>
              <a:t>Navy Manpower System</a:t>
            </a:r>
            <a:endParaRPr lang="en-US" altLang="en-US" sz="3200"/>
          </a:p>
        </p:txBody>
      </p:sp>
      <p:sp>
        <p:nvSpPr>
          <p:cNvPr id="97284" name="Rectangle 3"/>
          <p:cNvSpPr>
            <a:spLocks noChangeArrowheads="1"/>
          </p:cNvSpPr>
          <p:nvPr/>
        </p:nvSpPr>
        <p:spPr bwMode="auto">
          <a:xfrm>
            <a:off x="415925" y="1890713"/>
            <a:ext cx="8308975"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a:solidFill>
                  <a:schemeClr val="tx2"/>
                </a:solidFill>
              </a:rPr>
              <a:t> </a:t>
            </a:r>
          </a:p>
        </p:txBody>
      </p:sp>
      <p:sp>
        <p:nvSpPr>
          <p:cNvPr id="97285" name="Rectangle 4"/>
          <p:cNvSpPr>
            <a:spLocks noChangeArrowheads="1"/>
          </p:cNvSpPr>
          <p:nvPr/>
        </p:nvSpPr>
        <p:spPr bwMode="auto">
          <a:xfrm>
            <a:off x="274638" y="3398838"/>
            <a:ext cx="8953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p:txBody>
      </p:sp>
      <p:sp>
        <p:nvSpPr>
          <p:cNvPr id="97286" name="Rectangle 5"/>
          <p:cNvSpPr>
            <a:spLocks noChangeArrowheads="1"/>
          </p:cNvSpPr>
          <p:nvPr/>
        </p:nvSpPr>
        <p:spPr bwMode="auto">
          <a:xfrm>
            <a:off x="1966913" y="3398838"/>
            <a:ext cx="6365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p:txBody>
      </p:sp>
      <p:sp>
        <p:nvSpPr>
          <p:cNvPr id="97287" name="Rectangle 6"/>
          <p:cNvSpPr>
            <a:spLocks noChangeArrowheads="1"/>
          </p:cNvSpPr>
          <p:nvPr/>
        </p:nvSpPr>
        <p:spPr bwMode="auto">
          <a:xfrm>
            <a:off x="639763" y="3695700"/>
            <a:ext cx="1155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p:txBody>
      </p:sp>
      <p:sp>
        <p:nvSpPr>
          <p:cNvPr id="97288" name="Rectangle 7"/>
          <p:cNvSpPr>
            <a:spLocks noChangeArrowheads="1"/>
          </p:cNvSpPr>
          <p:nvPr/>
        </p:nvSpPr>
        <p:spPr bwMode="auto">
          <a:xfrm>
            <a:off x="2378075" y="3695700"/>
            <a:ext cx="19843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p:txBody>
      </p:sp>
      <p:sp>
        <p:nvSpPr>
          <p:cNvPr id="97289" name="Line 8"/>
          <p:cNvSpPr>
            <a:spLocks noChangeShapeType="1"/>
          </p:cNvSpPr>
          <p:nvPr/>
        </p:nvSpPr>
        <p:spPr bwMode="auto">
          <a:xfrm flipV="1">
            <a:off x="1227138" y="5248275"/>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290" name="Rectangle 9"/>
          <p:cNvSpPr>
            <a:spLocks noChangeArrowheads="1"/>
          </p:cNvSpPr>
          <p:nvPr/>
        </p:nvSpPr>
        <p:spPr bwMode="auto">
          <a:xfrm>
            <a:off x="4010025" y="3398838"/>
            <a:ext cx="969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000"/>
          </a:p>
        </p:txBody>
      </p:sp>
      <p:sp>
        <p:nvSpPr>
          <p:cNvPr id="97291" name="Line 10"/>
          <p:cNvSpPr>
            <a:spLocks noChangeShapeType="1"/>
          </p:cNvSpPr>
          <p:nvPr/>
        </p:nvSpPr>
        <p:spPr bwMode="auto">
          <a:xfrm>
            <a:off x="0" y="3581400"/>
            <a:ext cx="9067800" cy="0"/>
          </a:xfrm>
          <a:prstGeom prst="line">
            <a:avLst/>
          </a:prstGeom>
          <a:noFill/>
          <a:ln w="508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1"/>
          <p:cNvGrpSpPr>
            <a:grpSpLocks/>
          </p:cNvGrpSpPr>
          <p:nvPr/>
        </p:nvGrpSpPr>
        <p:grpSpPr bwMode="auto">
          <a:xfrm>
            <a:off x="163513" y="1816100"/>
            <a:ext cx="2898775" cy="1470025"/>
            <a:chOff x="103" y="1144"/>
            <a:chExt cx="1826" cy="926"/>
          </a:xfrm>
        </p:grpSpPr>
        <p:sp>
          <p:nvSpPr>
            <p:cNvPr id="97328" name="Oval 12"/>
            <p:cNvSpPr>
              <a:spLocks noChangeArrowheads="1"/>
            </p:cNvSpPr>
            <p:nvPr/>
          </p:nvSpPr>
          <p:spPr bwMode="auto">
            <a:xfrm>
              <a:off x="270" y="1506"/>
              <a:ext cx="1043" cy="564"/>
            </a:xfrm>
            <a:prstGeom prst="ellipse">
              <a:avLst/>
            </a:prstGeom>
            <a:solidFill>
              <a:schemeClr val="bg1"/>
            </a:solidFill>
            <a:ln w="12700">
              <a:solidFill>
                <a:srgbClr val="FF0505"/>
              </a:solidFill>
              <a:round/>
              <a:headEnd/>
              <a:tailEnd/>
            </a:ln>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u="sng">
                  <a:solidFill>
                    <a:srgbClr val="FF0505"/>
                  </a:solidFill>
                  <a:latin typeface="Book Antiqua" panose="02040602050305030304" pitchFamily="18" charset="0"/>
                </a:rPr>
                <a:t>IDENTIFY</a:t>
              </a:r>
            </a:p>
            <a:p>
              <a:pPr algn="ctr">
                <a:lnSpc>
                  <a:spcPct val="90000"/>
                </a:lnSpc>
                <a:spcBef>
                  <a:spcPct val="0"/>
                </a:spcBef>
                <a:buClrTx/>
                <a:buSzTx/>
                <a:buFontTx/>
                <a:buNone/>
              </a:pPr>
              <a:r>
                <a:rPr lang="en-US" altLang="en-US" sz="1600" i="1" u="sng">
                  <a:solidFill>
                    <a:srgbClr val="FF0505"/>
                  </a:solidFill>
                  <a:latin typeface="Book Antiqua" panose="02040602050305030304" pitchFamily="18" charset="0"/>
                </a:rPr>
                <a:t>MISSION</a:t>
              </a:r>
            </a:p>
          </p:txBody>
        </p:sp>
        <p:sp>
          <p:nvSpPr>
            <p:cNvPr id="97329" name="Rectangle 13"/>
            <p:cNvSpPr>
              <a:spLocks noChangeArrowheads="1"/>
            </p:cNvSpPr>
            <p:nvPr/>
          </p:nvSpPr>
          <p:spPr bwMode="auto">
            <a:xfrm>
              <a:off x="1066" y="1365"/>
              <a:ext cx="8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2000" i="1">
                  <a:solidFill>
                    <a:srgbClr val="3333FF"/>
                  </a:solidFill>
                  <a:latin typeface="Book Antiqua" panose="02040602050305030304" pitchFamily="18" charset="0"/>
                </a:rPr>
                <a:t>ROC/POE</a:t>
              </a:r>
            </a:p>
          </p:txBody>
        </p:sp>
        <p:sp>
          <p:nvSpPr>
            <p:cNvPr id="97330" name="Rectangle 14"/>
            <p:cNvSpPr>
              <a:spLocks noChangeArrowheads="1"/>
            </p:cNvSpPr>
            <p:nvPr/>
          </p:nvSpPr>
          <p:spPr bwMode="auto">
            <a:xfrm>
              <a:off x="103" y="1144"/>
              <a:ext cx="159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i="1">
                  <a:solidFill>
                    <a:srgbClr val="316501"/>
                  </a:solidFill>
                  <a:latin typeface="Book Antiqua" panose="02040602050305030304" pitchFamily="18" charset="0"/>
                </a:rPr>
                <a:t>WARFARE SPONSOR</a:t>
              </a:r>
            </a:p>
          </p:txBody>
        </p:sp>
        <p:sp>
          <p:nvSpPr>
            <p:cNvPr id="97331" name="Line 15"/>
            <p:cNvSpPr>
              <a:spLocks noChangeShapeType="1"/>
            </p:cNvSpPr>
            <p:nvPr/>
          </p:nvSpPr>
          <p:spPr bwMode="auto">
            <a:xfrm flipH="1">
              <a:off x="797" y="1327"/>
              <a:ext cx="117" cy="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6"/>
          <p:cNvGrpSpPr>
            <a:grpSpLocks/>
          </p:cNvGrpSpPr>
          <p:nvPr/>
        </p:nvGrpSpPr>
        <p:grpSpPr bwMode="auto">
          <a:xfrm>
            <a:off x="2070100" y="1816100"/>
            <a:ext cx="3154363" cy="1612900"/>
            <a:chOff x="1304" y="1144"/>
            <a:chExt cx="1987" cy="1016"/>
          </a:xfrm>
        </p:grpSpPr>
        <p:sp>
          <p:nvSpPr>
            <p:cNvPr id="97323" name="Oval 17"/>
            <p:cNvSpPr>
              <a:spLocks noChangeArrowheads="1"/>
            </p:cNvSpPr>
            <p:nvPr/>
          </p:nvSpPr>
          <p:spPr bwMode="auto">
            <a:xfrm>
              <a:off x="1578" y="1488"/>
              <a:ext cx="1127" cy="672"/>
            </a:xfrm>
            <a:prstGeom prst="ellipse">
              <a:avLst/>
            </a:prstGeom>
            <a:noFill/>
            <a:ln w="12700">
              <a:solidFill>
                <a:srgbClr val="FF0505"/>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rgbClr val="FF0505"/>
                  </a:solidFill>
                  <a:latin typeface="Book Antiqua" panose="02040602050305030304" pitchFamily="18" charset="0"/>
                </a:rPr>
                <a:t>DETERMINE</a:t>
              </a:r>
            </a:p>
            <a:p>
              <a:pPr algn="ctr">
                <a:lnSpc>
                  <a:spcPct val="90000"/>
                </a:lnSpc>
                <a:spcBef>
                  <a:spcPct val="0"/>
                </a:spcBef>
                <a:buClrTx/>
                <a:buSzTx/>
                <a:buFontTx/>
                <a:buNone/>
              </a:pPr>
              <a:r>
                <a:rPr lang="en-US" altLang="en-US" sz="1600" i="1">
                  <a:solidFill>
                    <a:srgbClr val="FF0505"/>
                  </a:solidFill>
                  <a:latin typeface="Book Antiqua" panose="02040602050305030304" pitchFamily="18" charset="0"/>
                </a:rPr>
                <a:t>REQUIREMENTS</a:t>
              </a:r>
            </a:p>
          </p:txBody>
        </p:sp>
        <p:sp>
          <p:nvSpPr>
            <p:cNvPr id="97324" name="Rectangle 18"/>
            <p:cNvSpPr>
              <a:spLocks noChangeArrowheads="1"/>
            </p:cNvSpPr>
            <p:nvPr/>
          </p:nvSpPr>
          <p:spPr bwMode="auto">
            <a:xfrm>
              <a:off x="1764" y="1144"/>
              <a:ext cx="76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i="1">
                  <a:solidFill>
                    <a:srgbClr val="316501"/>
                  </a:solidFill>
                  <a:latin typeface="Book Antiqua" panose="02040602050305030304" pitchFamily="18" charset="0"/>
                </a:rPr>
                <a:t>NAVMAC</a:t>
              </a:r>
            </a:p>
          </p:txBody>
        </p:sp>
        <p:sp>
          <p:nvSpPr>
            <p:cNvPr id="97325" name="Rectangle 19"/>
            <p:cNvSpPr>
              <a:spLocks noChangeArrowheads="1"/>
            </p:cNvSpPr>
            <p:nvPr/>
          </p:nvSpPr>
          <p:spPr bwMode="auto">
            <a:xfrm>
              <a:off x="2396" y="1331"/>
              <a:ext cx="8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2000" i="1">
                  <a:solidFill>
                    <a:srgbClr val="3333FF"/>
                  </a:solidFill>
                  <a:latin typeface="Book Antiqua" panose="02040602050305030304" pitchFamily="18" charset="0"/>
                </a:rPr>
                <a:t>SMD/FMD</a:t>
              </a:r>
            </a:p>
          </p:txBody>
        </p:sp>
        <p:sp>
          <p:nvSpPr>
            <p:cNvPr id="97326" name="Line 20"/>
            <p:cNvSpPr>
              <a:spLocks noChangeShapeType="1"/>
            </p:cNvSpPr>
            <p:nvPr/>
          </p:nvSpPr>
          <p:spPr bwMode="auto">
            <a:xfrm>
              <a:off x="1304" y="1812"/>
              <a:ext cx="264" cy="0"/>
            </a:xfrm>
            <a:prstGeom prst="line">
              <a:avLst/>
            </a:prstGeom>
            <a:noFill/>
            <a:ln w="12700">
              <a:solidFill>
                <a:srgbClr val="FE0606"/>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27" name="Line 21"/>
            <p:cNvSpPr>
              <a:spLocks noChangeShapeType="1"/>
            </p:cNvSpPr>
            <p:nvPr/>
          </p:nvSpPr>
          <p:spPr bwMode="auto">
            <a:xfrm flipV="1">
              <a:off x="2147" y="1327"/>
              <a:ext cx="0" cy="16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22"/>
          <p:cNvGrpSpPr>
            <a:grpSpLocks/>
          </p:cNvGrpSpPr>
          <p:nvPr/>
        </p:nvGrpSpPr>
        <p:grpSpPr bwMode="auto">
          <a:xfrm>
            <a:off x="4289425" y="1857375"/>
            <a:ext cx="3114675" cy="1524000"/>
            <a:chOff x="2702" y="1170"/>
            <a:chExt cx="1962" cy="960"/>
          </a:xfrm>
        </p:grpSpPr>
        <p:sp>
          <p:nvSpPr>
            <p:cNvPr id="97318" name="Oval 23"/>
            <p:cNvSpPr>
              <a:spLocks noChangeArrowheads="1"/>
            </p:cNvSpPr>
            <p:nvPr/>
          </p:nvSpPr>
          <p:spPr bwMode="auto">
            <a:xfrm>
              <a:off x="2994" y="1464"/>
              <a:ext cx="1094" cy="666"/>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rgbClr val="FC0128"/>
                  </a:solidFill>
                  <a:latin typeface="Book Antiqua" panose="02040602050305030304" pitchFamily="18" charset="0"/>
                </a:rPr>
                <a:t>SPONSOR</a:t>
              </a:r>
            </a:p>
            <a:p>
              <a:pPr algn="ctr">
                <a:lnSpc>
                  <a:spcPct val="90000"/>
                </a:lnSpc>
                <a:spcBef>
                  <a:spcPct val="0"/>
                </a:spcBef>
                <a:buClrTx/>
                <a:buSzTx/>
                <a:buFontTx/>
                <a:buNone/>
              </a:pPr>
              <a:r>
                <a:rPr lang="en-US" altLang="en-US" sz="1600" i="1">
                  <a:solidFill>
                    <a:srgbClr val="FC0128"/>
                  </a:solidFill>
                  <a:latin typeface="Book Antiqua" panose="02040602050305030304" pitchFamily="18" charset="0"/>
                </a:rPr>
                <a:t>PROGRAMS</a:t>
              </a:r>
            </a:p>
            <a:p>
              <a:pPr algn="ctr">
                <a:lnSpc>
                  <a:spcPct val="90000"/>
                </a:lnSpc>
                <a:spcBef>
                  <a:spcPct val="0"/>
                </a:spcBef>
                <a:buClrTx/>
                <a:buSzTx/>
                <a:buFontTx/>
                <a:buNone/>
              </a:pPr>
              <a:r>
                <a:rPr lang="en-US" altLang="en-US" sz="1600" i="1">
                  <a:solidFill>
                    <a:srgbClr val="FC0128"/>
                  </a:solidFill>
                  <a:latin typeface="Book Antiqua" panose="02040602050305030304" pitchFamily="18" charset="0"/>
                </a:rPr>
                <a:t>$</a:t>
              </a:r>
            </a:p>
          </p:txBody>
        </p:sp>
        <p:sp>
          <p:nvSpPr>
            <p:cNvPr id="97319" name="Rectangle 24"/>
            <p:cNvSpPr>
              <a:spLocks noChangeArrowheads="1"/>
            </p:cNvSpPr>
            <p:nvPr/>
          </p:nvSpPr>
          <p:spPr bwMode="auto">
            <a:xfrm>
              <a:off x="2893" y="1170"/>
              <a:ext cx="131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i="1">
                  <a:solidFill>
                    <a:srgbClr val="316501"/>
                  </a:solidFill>
                  <a:latin typeface="Book Antiqua" panose="02040602050305030304" pitchFamily="18" charset="0"/>
                </a:rPr>
                <a:t>RESOURCE SPONSOR</a:t>
              </a:r>
            </a:p>
          </p:txBody>
        </p:sp>
        <p:sp>
          <p:nvSpPr>
            <p:cNvPr id="97320" name="Rectangle 25"/>
            <p:cNvSpPr>
              <a:spLocks noChangeArrowheads="1"/>
            </p:cNvSpPr>
            <p:nvPr/>
          </p:nvSpPr>
          <p:spPr bwMode="auto">
            <a:xfrm>
              <a:off x="3907" y="1374"/>
              <a:ext cx="75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E/S (FYDP)</a:t>
              </a:r>
            </a:p>
          </p:txBody>
        </p:sp>
        <p:sp>
          <p:nvSpPr>
            <p:cNvPr id="97321" name="Line 26"/>
            <p:cNvSpPr>
              <a:spLocks noChangeShapeType="1"/>
            </p:cNvSpPr>
            <p:nvPr/>
          </p:nvSpPr>
          <p:spPr bwMode="auto">
            <a:xfrm>
              <a:off x="2702" y="1812"/>
              <a:ext cx="276" cy="0"/>
            </a:xfrm>
            <a:prstGeom prst="line">
              <a:avLst/>
            </a:prstGeom>
            <a:noFill/>
            <a:ln w="12700">
              <a:solidFill>
                <a:srgbClr val="FE0606"/>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22" name="Line 27"/>
            <p:cNvSpPr>
              <a:spLocks noChangeShapeType="1"/>
            </p:cNvSpPr>
            <p:nvPr/>
          </p:nvSpPr>
          <p:spPr bwMode="auto">
            <a:xfrm flipV="1">
              <a:off x="3563" y="1310"/>
              <a:ext cx="0" cy="1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8"/>
          <p:cNvGrpSpPr>
            <a:grpSpLocks/>
          </p:cNvGrpSpPr>
          <p:nvPr/>
        </p:nvGrpSpPr>
        <p:grpSpPr bwMode="auto">
          <a:xfrm>
            <a:off x="6499225" y="1830388"/>
            <a:ext cx="2498725" cy="1589087"/>
            <a:chOff x="4094" y="1153"/>
            <a:chExt cx="1574" cy="1001"/>
          </a:xfrm>
        </p:grpSpPr>
        <p:sp>
          <p:nvSpPr>
            <p:cNvPr id="97313" name="Oval 29"/>
            <p:cNvSpPr>
              <a:spLocks noChangeArrowheads="1"/>
            </p:cNvSpPr>
            <p:nvPr/>
          </p:nvSpPr>
          <p:spPr bwMode="auto">
            <a:xfrm>
              <a:off x="4362" y="1494"/>
              <a:ext cx="1187" cy="660"/>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rgbClr val="FC0128"/>
                  </a:solidFill>
                  <a:latin typeface="Book Antiqua" panose="02040602050305030304" pitchFamily="18" charset="0"/>
                </a:rPr>
                <a:t>REQUIREMENT</a:t>
              </a:r>
            </a:p>
            <a:p>
              <a:pPr algn="ctr">
                <a:lnSpc>
                  <a:spcPct val="90000"/>
                </a:lnSpc>
                <a:spcBef>
                  <a:spcPct val="0"/>
                </a:spcBef>
                <a:buClrTx/>
                <a:buSzTx/>
                <a:buFontTx/>
                <a:buNone/>
              </a:pPr>
              <a:r>
                <a:rPr lang="en-US" altLang="en-US" sz="1600" i="1">
                  <a:solidFill>
                    <a:srgbClr val="FC0128"/>
                  </a:solidFill>
                  <a:latin typeface="Book Antiqua" panose="02040602050305030304" pitchFamily="18" charset="0"/>
                </a:rPr>
                <a:t>AUTHORIZED</a:t>
              </a:r>
            </a:p>
          </p:txBody>
        </p:sp>
        <p:sp>
          <p:nvSpPr>
            <p:cNvPr id="97314" name="Rectangle 30"/>
            <p:cNvSpPr>
              <a:spLocks noChangeArrowheads="1"/>
            </p:cNvSpPr>
            <p:nvPr/>
          </p:nvSpPr>
          <p:spPr bwMode="auto">
            <a:xfrm>
              <a:off x="4808" y="1153"/>
              <a:ext cx="5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i="1">
                  <a:solidFill>
                    <a:srgbClr val="316501"/>
                  </a:solidFill>
                  <a:latin typeface="Book Antiqua" panose="02040602050305030304" pitchFamily="18" charset="0"/>
                </a:rPr>
                <a:t>TYCOM</a:t>
              </a:r>
            </a:p>
          </p:txBody>
        </p:sp>
        <p:sp>
          <p:nvSpPr>
            <p:cNvPr id="97315" name="Rectangle 31"/>
            <p:cNvSpPr>
              <a:spLocks noChangeArrowheads="1"/>
            </p:cNvSpPr>
            <p:nvPr/>
          </p:nvSpPr>
          <p:spPr bwMode="auto">
            <a:xfrm>
              <a:off x="5161" y="1331"/>
              <a:ext cx="5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2000" i="1">
                  <a:solidFill>
                    <a:srgbClr val="3333FF"/>
                  </a:solidFill>
                  <a:latin typeface="Book Antiqua" panose="02040602050305030304" pitchFamily="18" charset="0"/>
                </a:rPr>
                <a:t>AMD</a:t>
              </a:r>
            </a:p>
          </p:txBody>
        </p:sp>
        <p:sp>
          <p:nvSpPr>
            <p:cNvPr id="97316" name="Line 32"/>
            <p:cNvSpPr>
              <a:spLocks noChangeShapeType="1"/>
            </p:cNvSpPr>
            <p:nvPr/>
          </p:nvSpPr>
          <p:spPr bwMode="auto">
            <a:xfrm>
              <a:off x="4094" y="1812"/>
              <a:ext cx="24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17" name="Line 33"/>
            <p:cNvSpPr>
              <a:spLocks noChangeShapeType="1"/>
            </p:cNvSpPr>
            <p:nvPr/>
          </p:nvSpPr>
          <p:spPr bwMode="auto">
            <a:xfrm flipV="1">
              <a:off x="4963" y="1277"/>
              <a:ext cx="100" cy="23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34"/>
          <p:cNvGrpSpPr>
            <a:grpSpLocks/>
          </p:cNvGrpSpPr>
          <p:nvPr/>
        </p:nvGrpSpPr>
        <p:grpSpPr bwMode="auto">
          <a:xfrm>
            <a:off x="157163" y="3314700"/>
            <a:ext cx="8589963" cy="3333750"/>
            <a:chOff x="99" y="2088"/>
            <a:chExt cx="5411" cy="2100"/>
          </a:xfrm>
        </p:grpSpPr>
        <p:sp>
          <p:nvSpPr>
            <p:cNvPr id="97297" name="Oval 35"/>
            <p:cNvSpPr>
              <a:spLocks noChangeArrowheads="1"/>
            </p:cNvSpPr>
            <p:nvPr/>
          </p:nvSpPr>
          <p:spPr bwMode="auto">
            <a:xfrm>
              <a:off x="258" y="3504"/>
              <a:ext cx="1043" cy="636"/>
            </a:xfrm>
            <a:prstGeom prst="ellipse">
              <a:avLst/>
            </a:prstGeom>
            <a:solidFill>
              <a:schemeClr val="bg1"/>
            </a:solidFill>
            <a:ln w="12700">
              <a:solidFill>
                <a:schemeClr val="tx1"/>
              </a:solidFill>
              <a:round/>
              <a:headEnd/>
              <a:tailEnd/>
            </a:ln>
            <a:effectLst>
              <a:outerShdw dist="107763" dir="2700000" algn="ctr" rotWithShape="0">
                <a:schemeClr val="bg1"/>
              </a:outerShdw>
            </a:effectLst>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PERSONNEL</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ASSETS</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ON-BOARD</a:t>
              </a:r>
            </a:p>
          </p:txBody>
        </p:sp>
        <p:sp>
          <p:nvSpPr>
            <p:cNvPr id="97298" name="Oval 36"/>
            <p:cNvSpPr>
              <a:spLocks noChangeArrowheads="1"/>
            </p:cNvSpPr>
            <p:nvPr/>
          </p:nvSpPr>
          <p:spPr bwMode="auto">
            <a:xfrm>
              <a:off x="1482" y="3009"/>
              <a:ext cx="1043" cy="636"/>
            </a:xfrm>
            <a:prstGeom prst="ellipse">
              <a:avLst/>
            </a:prstGeom>
            <a:solidFill>
              <a:schemeClr val="bg1"/>
            </a:solidFill>
            <a:ln w="12700">
              <a:solidFill>
                <a:schemeClr val="tx1"/>
              </a:solidFill>
              <a:round/>
              <a:headEnd/>
              <a:tailEnd/>
            </a:ln>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DISTRIBUTION</a:t>
              </a:r>
            </a:p>
          </p:txBody>
        </p:sp>
        <p:sp>
          <p:nvSpPr>
            <p:cNvPr id="97299" name="Oval 37"/>
            <p:cNvSpPr>
              <a:spLocks noChangeArrowheads="1"/>
            </p:cNvSpPr>
            <p:nvPr/>
          </p:nvSpPr>
          <p:spPr bwMode="auto">
            <a:xfrm>
              <a:off x="2958" y="3009"/>
              <a:ext cx="1043" cy="636"/>
            </a:xfrm>
            <a:prstGeom prst="ellipse">
              <a:avLst/>
            </a:prstGeom>
            <a:solidFill>
              <a:schemeClr val="bg1"/>
            </a:solidFill>
            <a:ln w="12700">
              <a:solidFill>
                <a:schemeClr val="tx1"/>
              </a:solidFill>
              <a:round/>
              <a:headEnd/>
              <a:tailEnd/>
            </a:ln>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INVENTORY</a:t>
              </a:r>
            </a:p>
          </p:txBody>
        </p:sp>
        <p:sp>
          <p:nvSpPr>
            <p:cNvPr id="97300" name="Oval 38"/>
            <p:cNvSpPr>
              <a:spLocks noChangeArrowheads="1"/>
            </p:cNvSpPr>
            <p:nvPr/>
          </p:nvSpPr>
          <p:spPr bwMode="auto">
            <a:xfrm>
              <a:off x="4371" y="2790"/>
              <a:ext cx="1139" cy="1014"/>
            </a:xfrm>
            <a:prstGeom prst="ellipse">
              <a:avLst/>
            </a:prstGeom>
            <a:solidFill>
              <a:schemeClr val="bg1"/>
            </a:solidFill>
            <a:ln w="12700">
              <a:solidFill>
                <a:schemeClr val="tx1"/>
              </a:solidFill>
              <a:round/>
              <a:headEnd/>
              <a:tailEnd/>
            </a:ln>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RECRUITING</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TRAINING</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EDUCATION</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PROMOTION</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RETENTION</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POLICIES</a:t>
              </a:r>
            </a:p>
          </p:txBody>
        </p:sp>
        <p:sp>
          <p:nvSpPr>
            <p:cNvPr id="97301" name="Rectangle 39"/>
            <p:cNvSpPr>
              <a:spLocks noChangeArrowheads="1"/>
            </p:cNvSpPr>
            <p:nvPr/>
          </p:nvSpPr>
          <p:spPr bwMode="auto">
            <a:xfrm>
              <a:off x="4463" y="3853"/>
              <a:ext cx="102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i="1" dirty="0">
                  <a:solidFill>
                    <a:schemeClr val="tx2"/>
                  </a:solidFill>
                  <a:latin typeface="Book Antiqua" panose="02040602050305030304" pitchFamily="18" charset="0"/>
                </a:rPr>
                <a:t>BUPERS  (N31/32)</a:t>
              </a:r>
            </a:p>
          </p:txBody>
        </p:sp>
        <p:sp>
          <p:nvSpPr>
            <p:cNvPr id="97302" name="Rectangle 40"/>
            <p:cNvSpPr>
              <a:spLocks noChangeArrowheads="1"/>
            </p:cNvSpPr>
            <p:nvPr/>
          </p:nvSpPr>
          <p:spPr bwMode="auto">
            <a:xfrm>
              <a:off x="1420" y="3888"/>
              <a:ext cx="119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i="1">
                  <a:solidFill>
                    <a:schemeClr val="tx2"/>
                  </a:solidFill>
                  <a:latin typeface="Book Antiqua" panose="02040602050305030304" pitchFamily="18" charset="0"/>
                </a:rPr>
                <a:t>BUPERS (PERS-4)/</a:t>
              </a:r>
            </a:p>
            <a:p>
              <a:pPr algn="ctr">
                <a:lnSpc>
                  <a:spcPct val="90000"/>
                </a:lnSpc>
                <a:spcBef>
                  <a:spcPct val="0"/>
                </a:spcBef>
                <a:buClrTx/>
                <a:buSzTx/>
                <a:buFontTx/>
                <a:buNone/>
              </a:pPr>
              <a:r>
                <a:rPr lang="en-US" altLang="en-US" sz="1400" i="1">
                  <a:solidFill>
                    <a:schemeClr val="tx2"/>
                  </a:solidFill>
                  <a:latin typeface="Book Antiqua" panose="02040602050305030304" pitchFamily="18" charset="0"/>
                </a:rPr>
                <a:t> EPMAC (PERS 4013)</a:t>
              </a:r>
            </a:p>
          </p:txBody>
        </p:sp>
        <p:sp>
          <p:nvSpPr>
            <p:cNvPr id="97303" name="Rectangle 41"/>
            <p:cNvSpPr>
              <a:spLocks noChangeArrowheads="1"/>
            </p:cNvSpPr>
            <p:nvPr/>
          </p:nvSpPr>
          <p:spPr bwMode="auto">
            <a:xfrm>
              <a:off x="5027" y="2303"/>
              <a:ext cx="43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OPA </a:t>
              </a:r>
            </a:p>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EPA</a:t>
              </a:r>
            </a:p>
          </p:txBody>
        </p:sp>
        <p:sp>
          <p:nvSpPr>
            <p:cNvPr id="97304" name="Rectangle 42"/>
            <p:cNvSpPr>
              <a:spLocks noChangeArrowheads="1"/>
            </p:cNvSpPr>
            <p:nvPr/>
          </p:nvSpPr>
          <p:spPr bwMode="auto">
            <a:xfrm>
              <a:off x="99" y="2939"/>
              <a:ext cx="154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EMIR/BASEREP/SORTS</a:t>
              </a:r>
            </a:p>
          </p:txBody>
        </p:sp>
        <p:sp>
          <p:nvSpPr>
            <p:cNvPr id="97305" name="Rectangle 43"/>
            <p:cNvSpPr>
              <a:spLocks noChangeArrowheads="1"/>
            </p:cNvSpPr>
            <p:nvPr/>
          </p:nvSpPr>
          <p:spPr bwMode="auto">
            <a:xfrm>
              <a:off x="1288" y="3647"/>
              <a:ext cx="99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i="1">
                  <a:solidFill>
                    <a:schemeClr val="tx2"/>
                  </a:solidFill>
                  <a:latin typeface="Book Antiqua" panose="02040602050305030304" pitchFamily="18" charset="0"/>
                </a:rPr>
                <a:t>REQUISITION</a:t>
              </a:r>
            </a:p>
          </p:txBody>
        </p:sp>
        <p:sp>
          <p:nvSpPr>
            <p:cNvPr id="97306" name="Line 44"/>
            <p:cNvSpPr>
              <a:spLocks noChangeShapeType="1"/>
            </p:cNvSpPr>
            <p:nvPr/>
          </p:nvSpPr>
          <p:spPr bwMode="auto">
            <a:xfrm>
              <a:off x="4949" y="2160"/>
              <a:ext cx="0" cy="64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07" name="Line 45"/>
            <p:cNvSpPr>
              <a:spLocks noChangeShapeType="1"/>
            </p:cNvSpPr>
            <p:nvPr/>
          </p:nvSpPr>
          <p:spPr bwMode="auto">
            <a:xfrm flipH="1">
              <a:off x="3983" y="3307"/>
              <a:ext cx="37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08" name="Line 46"/>
            <p:cNvSpPr>
              <a:spLocks noChangeShapeType="1"/>
            </p:cNvSpPr>
            <p:nvPr/>
          </p:nvSpPr>
          <p:spPr bwMode="auto">
            <a:xfrm flipH="1">
              <a:off x="2507" y="3307"/>
              <a:ext cx="43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09" name="Line 47"/>
            <p:cNvSpPr>
              <a:spLocks noChangeShapeType="1"/>
            </p:cNvSpPr>
            <p:nvPr/>
          </p:nvSpPr>
          <p:spPr bwMode="auto">
            <a:xfrm flipH="1">
              <a:off x="1223" y="3420"/>
              <a:ext cx="288" cy="22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10" name="Line 48"/>
            <p:cNvSpPr>
              <a:spLocks noChangeShapeType="1"/>
            </p:cNvSpPr>
            <p:nvPr/>
          </p:nvSpPr>
          <p:spPr bwMode="auto">
            <a:xfrm>
              <a:off x="755" y="3307"/>
              <a:ext cx="71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11" name="Line 49"/>
            <p:cNvSpPr>
              <a:spLocks noChangeShapeType="1"/>
            </p:cNvSpPr>
            <p:nvPr/>
          </p:nvSpPr>
          <p:spPr bwMode="auto">
            <a:xfrm flipH="1">
              <a:off x="2339" y="2088"/>
              <a:ext cx="2241" cy="99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7312" name="Rectangle 50"/>
            <p:cNvSpPr>
              <a:spLocks noChangeArrowheads="1"/>
            </p:cNvSpPr>
            <p:nvPr/>
          </p:nvSpPr>
          <p:spPr bwMode="auto">
            <a:xfrm>
              <a:off x="1046" y="2237"/>
              <a:ext cx="23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t>MANNING ISSUES</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B78D8764-FEA1-4C7A-89F1-12778CD93C41}" type="slidenum">
              <a:rPr lang="en-US" altLang="en-US" sz="1400">
                <a:latin typeface="Arial" panose="020B0604020202020204" pitchFamily="34" charset="0"/>
              </a:rPr>
              <a:pPr>
                <a:spcBef>
                  <a:spcPct val="0"/>
                </a:spcBef>
                <a:buClrTx/>
                <a:buSzTx/>
                <a:buFontTx/>
                <a:buNone/>
              </a:pPr>
              <a:t>38</a:t>
            </a:fld>
            <a:endParaRPr lang="en-US" altLang="en-US" sz="1400">
              <a:latin typeface="Arial" panose="020B0604020202020204" pitchFamily="34" charset="0"/>
            </a:endParaRPr>
          </a:p>
        </p:txBody>
      </p:sp>
      <p:sp>
        <p:nvSpPr>
          <p:cNvPr id="99331" name="Rectangle 2"/>
          <p:cNvSpPr>
            <a:spLocks noGrp="1" noChangeArrowheads="1"/>
          </p:cNvSpPr>
          <p:nvPr>
            <p:ph type="title"/>
          </p:nvPr>
        </p:nvSpPr>
        <p:spPr>
          <a:xfrm>
            <a:off x="1255713" y="122238"/>
            <a:ext cx="7543800" cy="1008062"/>
          </a:xfrm>
          <a:noFill/>
        </p:spPr>
        <p:txBody>
          <a:bodyPr/>
          <a:lstStyle/>
          <a:p>
            <a:r>
              <a:rPr lang="en-US" altLang="en-US" sz="4000">
                <a:solidFill>
                  <a:srgbClr val="000099"/>
                </a:solidFill>
                <a:latin typeface="Arial" panose="020B0604020202020204" pitchFamily="34" charset="0"/>
              </a:rPr>
              <a:t>Ship Manpower Methodology</a:t>
            </a:r>
            <a:endParaRPr lang="en-US" altLang="en-US" sz="4000" b="0">
              <a:solidFill>
                <a:srgbClr val="000099"/>
              </a:solidFill>
              <a:latin typeface="Arial" panose="020B0604020202020204" pitchFamily="34" charset="0"/>
            </a:endParaRPr>
          </a:p>
        </p:txBody>
      </p:sp>
      <p:pic>
        <p:nvPicPr>
          <p:cNvPr id="99332" name="Picture 1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38" y="2136775"/>
            <a:ext cx="25908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33" name="Rectangle 118"/>
          <p:cNvSpPr>
            <a:spLocks noChangeArrowheads="1"/>
          </p:cNvSpPr>
          <p:nvPr/>
        </p:nvSpPr>
        <p:spPr bwMode="auto">
          <a:xfrm>
            <a:off x="2571750" y="2057400"/>
            <a:ext cx="6286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lvl="1" algn="ctr">
              <a:buFontTx/>
              <a:buNone/>
            </a:pPr>
            <a:r>
              <a:rPr lang="en-US" altLang="en-US" sz="4000" b="1" i="1">
                <a:solidFill>
                  <a:srgbClr val="000099"/>
                </a:solidFill>
                <a:latin typeface="Arial" panose="020B0604020202020204" pitchFamily="34" charset="0"/>
              </a:rPr>
              <a:t>Navy Manpower </a:t>
            </a:r>
          </a:p>
          <a:p>
            <a:pPr lvl="1" algn="ctr">
              <a:lnSpc>
                <a:spcPct val="75000"/>
              </a:lnSpc>
              <a:buFontTx/>
              <a:buNone/>
            </a:pPr>
            <a:r>
              <a:rPr lang="en-US" altLang="en-US" sz="4000" b="1" i="1">
                <a:solidFill>
                  <a:srgbClr val="000099"/>
                </a:solidFill>
                <a:latin typeface="Arial" panose="020B0604020202020204" pitchFamily="34" charset="0"/>
              </a:rPr>
              <a:t>Requirements System </a:t>
            </a:r>
          </a:p>
          <a:p>
            <a:pPr lvl="1" algn="ctr">
              <a:lnSpc>
                <a:spcPct val="75000"/>
              </a:lnSpc>
              <a:buFontTx/>
              <a:buNone/>
            </a:pPr>
            <a:r>
              <a:rPr lang="en-US" altLang="en-US" sz="4000" b="1" i="1">
                <a:solidFill>
                  <a:srgbClr val="000099"/>
                </a:solidFill>
                <a:latin typeface="Arial" panose="020B0604020202020204" pitchFamily="34" charset="0"/>
              </a:rPr>
              <a:t>(NMRS) </a:t>
            </a:r>
          </a:p>
          <a:p>
            <a:pPr lvl="1" algn="ctr">
              <a:lnSpc>
                <a:spcPct val="75000"/>
              </a:lnSpc>
              <a:buFontTx/>
              <a:buNone/>
            </a:pPr>
            <a:r>
              <a:rPr lang="en-US" altLang="en-US" sz="4000" b="1" i="1">
                <a:solidFill>
                  <a:srgbClr val="000099"/>
                </a:solidFill>
                <a:latin typeface="Arial" panose="020B0604020202020204" pitchFamily="34" charset="0"/>
              </a:rPr>
              <a:t>and </a:t>
            </a:r>
          </a:p>
          <a:p>
            <a:pPr lvl="1" algn="ctr">
              <a:lnSpc>
                <a:spcPct val="75000"/>
              </a:lnSpc>
              <a:buFontTx/>
              <a:buNone/>
            </a:pPr>
            <a:r>
              <a:rPr lang="en-US" altLang="en-US" sz="4000" b="1" i="1">
                <a:solidFill>
                  <a:srgbClr val="000099"/>
                </a:solidFill>
                <a:latin typeface="Arial" panose="020B0604020202020204" pitchFamily="34" charset="0"/>
              </a:rPr>
              <a:t>Billet Determination</a:t>
            </a:r>
            <a:endParaRPr lang="en-US" altLang="en-US" sz="3600" b="1" i="1">
              <a:latin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E343F44B-26EA-4E33-A56A-5B6A57E62AE8}" type="slidenum">
              <a:rPr lang="en-US" altLang="en-US" sz="1400">
                <a:latin typeface="Arial" panose="020B0604020202020204" pitchFamily="34" charset="0"/>
              </a:rPr>
              <a:pPr>
                <a:spcBef>
                  <a:spcPct val="0"/>
                </a:spcBef>
                <a:buClrTx/>
                <a:buSzTx/>
                <a:buFontTx/>
                <a:buNone/>
              </a:pPr>
              <a:t>39</a:t>
            </a:fld>
            <a:endParaRPr lang="en-US" altLang="en-US" sz="1400">
              <a:latin typeface="Arial" panose="020B0604020202020204" pitchFamily="34" charset="0"/>
            </a:endParaRPr>
          </a:p>
        </p:txBody>
      </p:sp>
      <p:sp>
        <p:nvSpPr>
          <p:cNvPr id="101379" name="Rectangle 2"/>
          <p:cNvSpPr>
            <a:spLocks noChangeArrowheads="1"/>
          </p:cNvSpPr>
          <p:nvPr/>
        </p:nvSpPr>
        <p:spPr bwMode="auto">
          <a:xfrm>
            <a:off x="1511300" y="493713"/>
            <a:ext cx="724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r>
              <a:rPr lang="en-US" altLang="en-US" sz="3600" b="1">
                <a:solidFill>
                  <a:srgbClr val="000099"/>
                </a:solidFill>
                <a:latin typeface="Arial" panose="020B0604020202020204" pitchFamily="34" charset="0"/>
              </a:rPr>
              <a:t>Ship/Fleet System Integration</a:t>
            </a:r>
          </a:p>
        </p:txBody>
      </p:sp>
      <p:sp>
        <p:nvSpPr>
          <p:cNvPr id="101380" name="Rectangle 3"/>
          <p:cNvSpPr>
            <a:spLocks noChangeArrowheads="1"/>
          </p:cNvSpPr>
          <p:nvPr/>
        </p:nvSpPr>
        <p:spPr bwMode="auto">
          <a:xfrm>
            <a:off x="3570288" y="3295650"/>
            <a:ext cx="831850" cy="1195388"/>
          </a:xfrm>
          <a:prstGeom prst="rect">
            <a:avLst/>
          </a:prstGeom>
          <a:solidFill>
            <a:srgbClr val="4040FF"/>
          </a:solidFill>
          <a:ln w="12700">
            <a:solidFill>
              <a:srgbClr val="00006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81" name="Rectangle 4" descr="Outlined diamond"/>
          <p:cNvSpPr>
            <a:spLocks noChangeArrowheads="1"/>
          </p:cNvSpPr>
          <p:nvPr/>
        </p:nvSpPr>
        <p:spPr bwMode="auto">
          <a:xfrm>
            <a:off x="6248400" y="4233863"/>
            <a:ext cx="2667000" cy="21161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82" name="Rectangle 5"/>
          <p:cNvSpPr>
            <a:spLocks noChangeArrowheads="1"/>
          </p:cNvSpPr>
          <p:nvPr/>
        </p:nvSpPr>
        <p:spPr bwMode="auto">
          <a:xfrm>
            <a:off x="6400800" y="5414963"/>
            <a:ext cx="2514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t>Fleet Maintenance Workload Analysis Program (Web Based)</a:t>
            </a:r>
          </a:p>
        </p:txBody>
      </p:sp>
      <p:grpSp>
        <p:nvGrpSpPr>
          <p:cNvPr id="101383" name="Group 6"/>
          <p:cNvGrpSpPr>
            <a:grpSpLocks/>
          </p:cNvGrpSpPr>
          <p:nvPr/>
        </p:nvGrpSpPr>
        <p:grpSpPr bwMode="auto">
          <a:xfrm>
            <a:off x="7023100" y="4641850"/>
            <a:ext cx="1247775" cy="717550"/>
            <a:chOff x="4424" y="2924"/>
            <a:chExt cx="786" cy="452"/>
          </a:xfrm>
        </p:grpSpPr>
        <p:grpSp>
          <p:nvGrpSpPr>
            <p:cNvPr id="101948" name="Group 7"/>
            <p:cNvGrpSpPr>
              <a:grpSpLocks/>
            </p:cNvGrpSpPr>
            <p:nvPr/>
          </p:nvGrpSpPr>
          <p:grpSpPr bwMode="auto">
            <a:xfrm>
              <a:off x="4577" y="3168"/>
              <a:ext cx="499" cy="136"/>
              <a:chOff x="4577" y="3168"/>
              <a:chExt cx="499" cy="136"/>
            </a:xfrm>
          </p:grpSpPr>
          <p:grpSp>
            <p:nvGrpSpPr>
              <p:cNvPr id="101994" name="Group 8"/>
              <p:cNvGrpSpPr>
                <a:grpSpLocks/>
              </p:cNvGrpSpPr>
              <p:nvPr/>
            </p:nvGrpSpPr>
            <p:grpSpPr bwMode="auto">
              <a:xfrm>
                <a:off x="4577" y="3168"/>
                <a:ext cx="499" cy="136"/>
                <a:chOff x="4577" y="3168"/>
                <a:chExt cx="499" cy="136"/>
              </a:xfrm>
            </p:grpSpPr>
            <p:grpSp>
              <p:nvGrpSpPr>
                <p:cNvPr id="102040" name="Group 9"/>
                <p:cNvGrpSpPr>
                  <a:grpSpLocks/>
                </p:cNvGrpSpPr>
                <p:nvPr/>
              </p:nvGrpSpPr>
              <p:grpSpPr bwMode="auto">
                <a:xfrm>
                  <a:off x="4577" y="3168"/>
                  <a:ext cx="499" cy="136"/>
                  <a:chOff x="4577" y="3168"/>
                  <a:chExt cx="499" cy="136"/>
                </a:xfrm>
              </p:grpSpPr>
              <p:grpSp>
                <p:nvGrpSpPr>
                  <p:cNvPr id="102046" name="Group 10"/>
                  <p:cNvGrpSpPr>
                    <a:grpSpLocks/>
                  </p:cNvGrpSpPr>
                  <p:nvPr/>
                </p:nvGrpSpPr>
                <p:grpSpPr bwMode="auto">
                  <a:xfrm>
                    <a:off x="4577" y="3168"/>
                    <a:ext cx="499" cy="136"/>
                    <a:chOff x="4577" y="3168"/>
                    <a:chExt cx="499" cy="136"/>
                  </a:xfrm>
                </p:grpSpPr>
                <p:grpSp>
                  <p:nvGrpSpPr>
                    <p:cNvPr id="102174" name="Group 11"/>
                    <p:cNvGrpSpPr>
                      <a:grpSpLocks/>
                    </p:cNvGrpSpPr>
                    <p:nvPr/>
                  </p:nvGrpSpPr>
                  <p:grpSpPr bwMode="auto">
                    <a:xfrm>
                      <a:off x="4577" y="3168"/>
                      <a:ext cx="499" cy="136"/>
                      <a:chOff x="4577" y="3168"/>
                      <a:chExt cx="499" cy="136"/>
                    </a:xfrm>
                  </p:grpSpPr>
                  <p:sp>
                    <p:nvSpPr>
                      <p:cNvPr id="102176" name="Rectangle 12"/>
                      <p:cNvSpPr>
                        <a:spLocks noChangeArrowheads="1"/>
                      </p:cNvSpPr>
                      <p:nvPr/>
                    </p:nvSpPr>
                    <p:spPr bwMode="auto">
                      <a:xfrm>
                        <a:off x="4579" y="3206"/>
                        <a:ext cx="486" cy="98"/>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177" name="Freeform 13"/>
                      <p:cNvSpPr>
                        <a:spLocks/>
                      </p:cNvSpPr>
                      <p:nvPr/>
                    </p:nvSpPr>
                    <p:spPr bwMode="auto">
                      <a:xfrm>
                        <a:off x="4577" y="3168"/>
                        <a:ext cx="499" cy="35"/>
                      </a:xfrm>
                      <a:custGeom>
                        <a:avLst/>
                        <a:gdLst>
                          <a:gd name="T0" fmla="*/ 0 w 499"/>
                          <a:gd name="T1" fmla="*/ 34 h 35"/>
                          <a:gd name="T2" fmla="*/ 498 w 499"/>
                          <a:gd name="T3" fmla="*/ 34 h 35"/>
                          <a:gd name="T4" fmla="*/ 451 w 499"/>
                          <a:gd name="T5" fmla="*/ 0 h 35"/>
                          <a:gd name="T6" fmla="*/ 53 w 499"/>
                          <a:gd name="T7" fmla="*/ 0 h 35"/>
                          <a:gd name="T8" fmla="*/ 0 w 499"/>
                          <a:gd name="T9" fmla="*/ 34 h 35"/>
                          <a:gd name="T10" fmla="*/ 0 60000 65536"/>
                          <a:gd name="T11" fmla="*/ 0 60000 65536"/>
                          <a:gd name="T12" fmla="*/ 0 60000 65536"/>
                          <a:gd name="T13" fmla="*/ 0 60000 65536"/>
                          <a:gd name="T14" fmla="*/ 0 60000 65536"/>
                          <a:gd name="T15" fmla="*/ 0 w 499"/>
                          <a:gd name="T16" fmla="*/ 0 h 35"/>
                          <a:gd name="T17" fmla="*/ 499 w 499"/>
                          <a:gd name="T18" fmla="*/ 35 h 35"/>
                        </a:gdLst>
                        <a:ahLst/>
                        <a:cxnLst>
                          <a:cxn ang="T10">
                            <a:pos x="T0" y="T1"/>
                          </a:cxn>
                          <a:cxn ang="T11">
                            <a:pos x="T2" y="T3"/>
                          </a:cxn>
                          <a:cxn ang="T12">
                            <a:pos x="T4" y="T5"/>
                          </a:cxn>
                          <a:cxn ang="T13">
                            <a:pos x="T6" y="T7"/>
                          </a:cxn>
                          <a:cxn ang="T14">
                            <a:pos x="T8" y="T9"/>
                          </a:cxn>
                        </a:cxnLst>
                        <a:rect l="T15" t="T16" r="T17" b="T18"/>
                        <a:pathLst>
                          <a:path w="499" h="35">
                            <a:moveTo>
                              <a:pt x="0" y="34"/>
                            </a:moveTo>
                            <a:lnTo>
                              <a:pt x="498" y="34"/>
                            </a:lnTo>
                            <a:lnTo>
                              <a:pt x="451" y="0"/>
                            </a:lnTo>
                            <a:lnTo>
                              <a:pt x="53" y="0"/>
                            </a:lnTo>
                            <a:lnTo>
                              <a:pt x="0" y="34"/>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grpSp>
                <p:sp>
                  <p:nvSpPr>
                    <p:cNvPr id="102175" name="Line 14"/>
                    <p:cNvSpPr>
                      <a:spLocks noChangeShapeType="1"/>
                    </p:cNvSpPr>
                    <p:nvPr/>
                  </p:nvSpPr>
                  <p:spPr bwMode="auto">
                    <a:xfrm>
                      <a:off x="4589" y="3196"/>
                      <a:ext cx="47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047" name="Group 15"/>
                  <p:cNvGrpSpPr>
                    <a:grpSpLocks/>
                  </p:cNvGrpSpPr>
                  <p:nvPr/>
                </p:nvGrpSpPr>
                <p:grpSpPr bwMode="auto">
                  <a:xfrm>
                    <a:off x="4592" y="3286"/>
                    <a:ext cx="471" cy="17"/>
                    <a:chOff x="4592" y="3286"/>
                    <a:chExt cx="471" cy="17"/>
                  </a:xfrm>
                </p:grpSpPr>
                <p:grpSp>
                  <p:nvGrpSpPr>
                    <p:cNvPr id="102048" name="Group 16"/>
                    <p:cNvGrpSpPr>
                      <a:grpSpLocks/>
                    </p:cNvGrpSpPr>
                    <p:nvPr/>
                  </p:nvGrpSpPr>
                  <p:grpSpPr bwMode="auto">
                    <a:xfrm>
                      <a:off x="4592" y="3286"/>
                      <a:ext cx="234" cy="17"/>
                      <a:chOff x="4592" y="3286"/>
                      <a:chExt cx="234" cy="17"/>
                    </a:xfrm>
                  </p:grpSpPr>
                  <p:grpSp>
                    <p:nvGrpSpPr>
                      <p:cNvPr id="102112" name="Group 17"/>
                      <p:cNvGrpSpPr>
                        <a:grpSpLocks/>
                      </p:cNvGrpSpPr>
                      <p:nvPr/>
                    </p:nvGrpSpPr>
                    <p:grpSpPr bwMode="auto">
                      <a:xfrm>
                        <a:off x="4592" y="3286"/>
                        <a:ext cx="116" cy="17"/>
                        <a:chOff x="4592" y="3286"/>
                        <a:chExt cx="116" cy="17"/>
                      </a:xfrm>
                    </p:grpSpPr>
                    <p:grpSp>
                      <p:nvGrpSpPr>
                        <p:cNvPr id="102144" name="Group 18"/>
                        <p:cNvGrpSpPr>
                          <a:grpSpLocks/>
                        </p:cNvGrpSpPr>
                        <p:nvPr/>
                      </p:nvGrpSpPr>
                      <p:grpSpPr bwMode="auto">
                        <a:xfrm>
                          <a:off x="4592" y="3286"/>
                          <a:ext cx="57" cy="17"/>
                          <a:chOff x="4592" y="3286"/>
                          <a:chExt cx="57" cy="17"/>
                        </a:xfrm>
                      </p:grpSpPr>
                      <p:grpSp>
                        <p:nvGrpSpPr>
                          <p:cNvPr id="102160" name="Group 19"/>
                          <p:cNvGrpSpPr>
                            <a:grpSpLocks/>
                          </p:cNvGrpSpPr>
                          <p:nvPr/>
                        </p:nvGrpSpPr>
                        <p:grpSpPr bwMode="auto">
                          <a:xfrm>
                            <a:off x="4592" y="3286"/>
                            <a:ext cx="28" cy="17"/>
                            <a:chOff x="4592" y="3286"/>
                            <a:chExt cx="28" cy="17"/>
                          </a:xfrm>
                        </p:grpSpPr>
                        <p:grpSp>
                          <p:nvGrpSpPr>
                            <p:cNvPr id="102168" name="Group 20"/>
                            <p:cNvGrpSpPr>
                              <a:grpSpLocks/>
                            </p:cNvGrpSpPr>
                            <p:nvPr/>
                          </p:nvGrpSpPr>
                          <p:grpSpPr bwMode="auto">
                            <a:xfrm>
                              <a:off x="4592" y="3286"/>
                              <a:ext cx="13" cy="17"/>
                              <a:chOff x="4592" y="3286"/>
                              <a:chExt cx="13" cy="17"/>
                            </a:xfrm>
                          </p:grpSpPr>
                          <p:sp>
                            <p:nvSpPr>
                              <p:cNvPr id="102172" name="Freeform 21"/>
                              <p:cNvSpPr>
                                <a:spLocks/>
                              </p:cNvSpPr>
                              <p:nvPr/>
                            </p:nvSpPr>
                            <p:spPr bwMode="auto">
                              <a:xfrm>
                                <a:off x="4592"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73" name="Freeform 22"/>
                              <p:cNvSpPr>
                                <a:spLocks/>
                              </p:cNvSpPr>
                              <p:nvPr/>
                            </p:nvSpPr>
                            <p:spPr bwMode="auto">
                              <a:xfrm>
                                <a:off x="4599"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69" name="Group 23"/>
                            <p:cNvGrpSpPr>
                              <a:grpSpLocks/>
                            </p:cNvGrpSpPr>
                            <p:nvPr/>
                          </p:nvGrpSpPr>
                          <p:grpSpPr bwMode="auto">
                            <a:xfrm>
                              <a:off x="4607" y="3286"/>
                              <a:ext cx="13" cy="17"/>
                              <a:chOff x="4607" y="3286"/>
                              <a:chExt cx="13" cy="17"/>
                            </a:xfrm>
                          </p:grpSpPr>
                          <p:sp>
                            <p:nvSpPr>
                              <p:cNvPr id="102170" name="Freeform 24"/>
                              <p:cNvSpPr>
                                <a:spLocks/>
                              </p:cNvSpPr>
                              <p:nvPr/>
                            </p:nvSpPr>
                            <p:spPr bwMode="auto">
                              <a:xfrm>
                                <a:off x="4607"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71" name="Freeform 25"/>
                              <p:cNvSpPr>
                                <a:spLocks/>
                              </p:cNvSpPr>
                              <p:nvPr/>
                            </p:nvSpPr>
                            <p:spPr bwMode="auto">
                              <a:xfrm>
                                <a:off x="4614"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161" name="Group 26"/>
                          <p:cNvGrpSpPr>
                            <a:grpSpLocks/>
                          </p:cNvGrpSpPr>
                          <p:nvPr/>
                        </p:nvGrpSpPr>
                        <p:grpSpPr bwMode="auto">
                          <a:xfrm>
                            <a:off x="4622" y="3286"/>
                            <a:ext cx="27" cy="17"/>
                            <a:chOff x="4622" y="3286"/>
                            <a:chExt cx="27" cy="17"/>
                          </a:xfrm>
                        </p:grpSpPr>
                        <p:grpSp>
                          <p:nvGrpSpPr>
                            <p:cNvPr id="102162" name="Group 27"/>
                            <p:cNvGrpSpPr>
                              <a:grpSpLocks/>
                            </p:cNvGrpSpPr>
                            <p:nvPr/>
                          </p:nvGrpSpPr>
                          <p:grpSpPr bwMode="auto">
                            <a:xfrm>
                              <a:off x="4622" y="3286"/>
                              <a:ext cx="12" cy="17"/>
                              <a:chOff x="4622" y="3286"/>
                              <a:chExt cx="12" cy="17"/>
                            </a:xfrm>
                          </p:grpSpPr>
                          <p:sp>
                            <p:nvSpPr>
                              <p:cNvPr id="102166" name="Freeform 28"/>
                              <p:cNvSpPr>
                                <a:spLocks/>
                              </p:cNvSpPr>
                              <p:nvPr/>
                            </p:nvSpPr>
                            <p:spPr bwMode="auto">
                              <a:xfrm>
                                <a:off x="4622"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67" name="Freeform 29"/>
                              <p:cNvSpPr>
                                <a:spLocks/>
                              </p:cNvSpPr>
                              <p:nvPr/>
                            </p:nvSpPr>
                            <p:spPr bwMode="auto">
                              <a:xfrm>
                                <a:off x="4629"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63" name="Group 30"/>
                            <p:cNvGrpSpPr>
                              <a:grpSpLocks/>
                            </p:cNvGrpSpPr>
                            <p:nvPr/>
                          </p:nvGrpSpPr>
                          <p:grpSpPr bwMode="auto">
                            <a:xfrm>
                              <a:off x="4636" y="3286"/>
                              <a:ext cx="13" cy="17"/>
                              <a:chOff x="4636" y="3286"/>
                              <a:chExt cx="13" cy="17"/>
                            </a:xfrm>
                          </p:grpSpPr>
                          <p:sp>
                            <p:nvSpPr>
                              <p:cNvPr id="102164" name="Freeform 31"/>
                              <p:cNvSpPr>
                                <a:spLocks/>
                              </p:cNvSpPr>
                              <p:nvPr/>
                            </p:nvSpPr>
                            <p:spPr bwMode="auto">
                              <a:xfrm>
                                <a:off x="4636"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65" name="Freeform 32"/>
                              <p:cNvSpPr>
                                <a:spLocks/>
                              </p:cNvSpPr>
                              <p:nvPr/>
                            </p:nvSpPr>
                            <p:spPr bwMode="auto">
                              <a:xfrm>
                                <a:off x="4644"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2145" name="Group 33"/>
                        <p:cNvGrpSpPr>
                          <a:grpSpLocks/>
                        </p:cNvGrpSpPr>
                        <p:nvPr/>
                      </p:nvGrpSpPr>
                      <p:grpSpPr bwMode="auto">
                        <a:xfrm>
                          <a:off x="4651" y="3286"/>
                          <a:ext cx="57" cy="17"/>
                          <a:chOff x="4651" y="3286"/>
                          <a:chExt cx="57" cy="17"/>
                        </a:xfrm>
                      </p:grpSpPr>
                      <p:grpSp>
                        <p:nvGrpSpPr>
                          <p:cNvPr id="102146" name="Group 34"/>
                          <p:cNvGrpSpPr>
                            <a:grpSpLocks/>
                          </p:cNvGrpSpPr>
                          <p:nvPr/>
                        </p:nvGrpSpPr>
                        <p:grpSpPr bwMode="auto">
                          <a:xfrm>
                            <a:off x="4651" y="3286"/>
                            <a:ext cx="28" cy="17"/>
                            <a:chOff x="4651" y="3286"/>
                            <a:chExt cx="28" cy="17"/>
                          </a:xfrm>
                        </p:grpSpPr>
                        <p:grpSp>
                          <p:nvGrpSpPr>
                            <p:cNvPr id="102154" name="Group 35"/>
                            <p:cNvGrpSpPr>
                              <a:grpSpLocks/>
                            </p:cNvGrpSpPr>
                            <p:nvPr/>
                          </p:nvGrpSpPr>
                          <p:grpSpPr bwMode="auto">
                            <a:xfrm>
                              <a:off x="4651" y="3286"/>
                              <a:ext cx="13" cy="17"/>
                              <a:chOff x="4651" y="3286"/>
                              <a:chExt cx="13" cy="17"/>
                            </a:xfrm>
                          </p:grpSpPr>
                          <p:sp>
                            <p:nvSpPr>
                              <p:cNvPr id="102158" name="Freeform 36"/>
                              <p:cNvSpPr>
                                <a:spLocks/>
                              </p:cNvSpPr>
                              <p:nvPr/>
                            </p:nvSpPr>
                            <p:spPr bwMode="auto">
                              <a:xfrm>
                                <a:off x="4651"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59" name="Freeform 37"/>
                              <p:cNvSpPr>
                                <a:spLocks/>
                              </p:cNvSpPr>
                              <p:nvPr/>
                            </p:nvSpPr>
                            <p:spPr bwMode="auto">
                              <a:xfrm>
                                <a:off x="4659"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55" name="Group 38"/>
                            <p:cNvGrpSpPr>
                              <a:grpSpLocks/>
                            </p:cNvGrpSpPr>
                            <p:nvPr/>
                          </p:nvGrpSpPr>
                          <p:grpSpPr bwMode="auto">
                            <a:xfrm>
                              <a:off x="4666" y="3286"/>
                              <a:ext cx="13" cy="17"/>
                              <a:chOff x="4666" y="3286"/>
                              <a:chExt cx="13" cy="17"/>
                            </a:xfrm>
                          </p:grpSpPr>
                          <p:sp>
                            <p:nvSpPr>
                              <p:cNvPr id="102156" name="Freeform 39"/>
                              <p:cNvSpPr>
                                <a:spLocks/>
                              </p:cNvSpPr>
                              <p:nvPr/>
                            </p:nvSpPr>
                            <p:spPr bwMode="auto">
                              <a:xfrm>
                                <a:off x="4666"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57" name="Freeform 40"/>
                              <p:cNvSpPr>
                                <a:spLocks/>
                              </p:cNvSpPr>
                              <p:nvPr/>
                            </p:nvSpPr>
                            <p:spPr bwMode="auto">
                              <a:xfrm>
                                <a:off x="4673"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147" name="Group 41"/>
                          <p:cNvGrpSpPr>
                            <a:grpSpLocks/>
                          </p:cNvGrpSpPr>
                          <p:nvPr/>
                        </p:nvGrpSpPr>
                        <p:grpSpPr bwMode="auto">
                          <a:xfrm>
                            <a:off x="4681" y="3286"/>
                            <a:ext cx="27" cy="17"/>
                            <a:chOff x="4681" y="3286"/>
                            <a:chExt cx="27" cy="17"/>
                          </a:xfrm>
                        </p:grpSpPr>
                        <p:grpSp>
                          <p:nvGrpSpPr>
                            <p:cNvPr id="102148" name="Group 42"/>
                            <p:cNvGrpSpPr>
                              <a:grpSpLocks/>
                            </p:cNvGrpSpPr>
                            <p:nvPr/>
                          </p:nvGrpSpPr>
                          <p:grpSpPr bwMode="auto">
                            <a:xfrm>
                              <a:off x="4681" y="3286"/>
                              <a:ext cx="12" cy="17"/>
                              <a:chOff x="4681" y="3286"/>
                              <a:chExt cx="12" cy="17"/>
                            </a:xfrm>
                          </p:grpSpPr>
                          <p:sp>
                            <p:nvSpPr>
                              <p:cNvPr id="102152" name="Freeform 43"/>
                              <p:cNvSpPr>
                                <a:spLocks/>
                              </p:cNvSpPr>
                              <p:nvPr/>
                            </p:nvSpPr>
                            <p:spPr bwMode="auto">
                              <a:xfrm>
                                <a:off x="4681"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53" name="Freeform 44"/>
                              <p:cNvSpPr>
                                <a:spLocks/>
                              </p:cNvSpPr>
                              <p:nvPr/>
                            </p:nvSpPr>
                            <p:spPr bwMode="auto">
                              <a:xfrm>
                                <a:off x="4688"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49" name="Group 45"/>
                            <p:cNvGrpSpPr>
                              <a:grpSpLocks/>
                            </p:cNvGrpSpPr>
                            <p:nvPr/>
                          </p:nvGrpSpPr>
                          <p:grpSpPr bwMode="auto">
                            <a:xfrm>
                              <a:off x="4696" y="3286"/>
                              <a:ext cx="12" cy="17"/>
                              <a:chOff x="4696" y="3286"/>
                              <a:chExt cx="12" cy="17"/>
                            </a:xfrm>
                          </p:grpSpPr>
                          <p:sp>
                            <p:nvSpPr>
                              <p:cNvPr id="102150" name="Freeform 46"/>
                              <p:cNvSpPr>
                                <a:spLocks/>
                              </p:cNvSpPr>
                              <p:nvPr/>
                            </p:nvSpPr>
                            <p:spPr bwMode="auto">
                              <a:xfrm>
                                <a:off x="4696"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51" name="Freeform 47"/>
                              <p:cNvSpPr>
                                <a:spLocks/>
                              </p:cNvSpPr>
                              <p:nvPr/>
                            </p:nvSpPr>
                            <p:spPr bwMode="auto">
                              <a:xfrm>
                                <a:off x="4703"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nvGrpSpPr>
                      <p:cNvPr id="102113" name="Group 48"/>
                      <p:cNvGrpSpPr>
                        <a:grpSpLocks/>
                      </p:cNvGrpSpPr>
                      <p:nvPr/>
                    </p:nvGrpSpPr>
                    <p:grpSpPr bwMode="auto">
                      <a:xfrm>
                        <a:off x="4710" y="3286"/>
                        <a:ext cx="116" cy="17"/>
                        <a:chOff x="4710" y="3286"/>
                        <a:chExt cx="116" cy="17"/>
                      </a:xfrm>
                    </p:grpSpPr>
                    <p:grpSp>
                      <p:nvGrpSpPr>
                        <p:cNvPr id="102114" name="Group 49"/>
                        <p:cNvGrpSpPr>
                          <a:grpSpLocks/>
                        </p:cNvGrpSpPr>
                        <p:nvPr/>
                      </p:nvGrpSpPr>
                      <p:grpSpPr bwMode="auto">
                        <a:xfrm>
                          <a:off x="4710" y="3286"/>
                          <a:ext cx="57" cy="17"/>
                          <a:chOff x="4710" y="3286"/>
                          <a:chExt cx="57" cy="17"/>
                        </a:xfrm>
                      </p:grpSpPr>
                      <p:grpSp>
                        <p:nvGrpSpPr>
                          <p:cNvPr id="102130" name="Group 50"/>
                          <p:cNvGrpSpPr>
                            <a:grpSpLocks/>
                          </p:cNvGrpSpPr>
                          <p:nvPr/>
                        </p:nvGrpSpPr>
                        <p:grpSpPr bwMode="auto">
                          <a:xfrm>
                            <a:off x="4710" y="3286"/>
                            <a:ext cx="28" cy="17"/>
                            <a:chOff x="4710" y="3286"/>
                            <a:chExt cx="28" cy="17"/>
                          </a:xfrm>
                        </p:grpSpPr>
                        <p:grpSp>
                          <p:nvGrpSpPr>
                            <p:cNvPr id="102138" name="Group 51"/>
                            <p:cNvGrpSpPr>
                              <a:grpSpLocks/>
                            </p:cNvGrpSpPr>
                            <p:nvPr/>
                          </p:nvGrpSpPr>
                          <p:grpSpPr bwMode="auto">
                            <a:xfrm>
                              <a:off x="4710" y="3286"/>
                              <a:ext cx="13" cy="17"/>
                              <a:chOff x="4710" y="3286"/>
                              <a:chExt cx="13" cy="17"/>
                            </a:xfrm>
                          </p:grpSpPr>
                          <p:sp>
                            <p:nvSpPr>
                              <p:cNvPr id="102142" name="Freeform 52"/>
                              <p:cNvSpPr>
                                <a:spLocks/>
                              </p:cNvSpPr>
                              <p:nvPr/>
                            </p:nvSpPr>
                            <p:spPr bwMode="auto">
                              <a:xfrm>
                                <a:off x="4710"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43" name="Freeform 53"/>
                              <p:cNvSpPr>
                                <a:spLocks/>
                              </p:cNvSpPr>
                              <p:nvPr/>
                            </p:nvSpPr>
                            <p:spPr bwMode="auto">
                              <a:xfrm>
                                <a:off x="4718"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39" name="Group 54"/>
                            <p:cNvGrpSpPr>
                              <a:grpSpLocks/>
                            </p:cNvGrpSpPr>
                            <p:nvPr/>
                          </p:nvGrpSpPr>
                          <p:grpSpPr bwMode="auto">
                            <a:xfrm>
                              <a:off x="4725" y="3286"/>
                              <a:ext cx="13" cy="17"/>
                              <a:chOff x="4725" y="3286"/>
                              <a:chExt cx="13" cy="17"/>
                            </a:xfrm>
                          </p:grpSpPr>
                          <p:sp>
                            <p:nvSpPr>
                              <p:cNvPr id="102140" name="Freeform 55"/>
                              <p:cNvSpPr>
                                <a:spLocks/>
                              </p:cNvSpPr>
                              <p:nvPr/>
                            </p:nvSpPr>
                            <p:spPr bwMode="auto">
                              <a:xfrm>
                                <a:off x="4725"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41" name="Freeform 56"/>
                              <p:cNvSpPr>
                                <a:spLocks/>
                              </p:cNvSpPr>
                              <p:nvPr/>
                            </p:nvSpPr>
                            <p:spPr bwMode="auto">
                              <a:xfrm>
                                <a:off x="4732"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131" name="Group 57"/>
                          <p:cNvGrpSpPr>
                            <a:grpSpLocks/>
                          </p:cNvGrpSpPr>
                          <p:nvPr/>
                        </p:nvGrpSpPr>
                        <p:grpSpPr bwMode="auto">
                          <a:xfrm>
                            <a:off x="4740" y="3286"/>
                            <a:ext cx="27" cy="17"/>
                            <a:chOff x="4740" y="3286"/>
                            <a:chExt cx="27" cy="17"/>
                          </a:xfrm>
                        </p:grpSpPr>
                        <p:grpSp>
                          <p:nvGrpSpPr>
                            <p:cNvPr id="102132" name="Group 58"/>
                            <p:cNvGrpSpPr>
                              <a:grpSpLocks/>
                            </p:cNvGrpSpPr>
                            <p:nvPr/>
                          </p:nvGrpSpPr>
                          <p:grpSpPr bwMode="auto">
                            <a:xfrm>
                              <a:off x="4740" y="3286"/>
                              <a:ext cx="13" cy="17"/>
                              <a:chOff x="4740" y="3286"/>
                              <a:chExt cx="13" cy="17"/>
                            </a:xfrm>
                          </p:grpSpPr>
                          <p:sp>
                            <p:nvSpPr>
                              <p:cNvPr id="102136" name="Freeform 59"/>
                              <p:cNvSpPr>
                                <a:spLocks/>
                              </p:cNvSpPr>
                              <p:nvPr/>
                            </p:nvSpPr>
                            <p:spPr bwMode="auto">
                              <a:xfrm>
                                <a:off x="4740"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37" name="Freeform 60"/>
                              <p:cNvSpPr>
                                <a:spLocks/>
                              </p:cNvSpPr>
                              <p:nvPr/>
                            </p:nvSpPr>
                            <p:spPr bwMode="auto">
                              <a:xfrm>
                                <a:off x="4747"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33" name="Group 61"/>
                            <p:cNvGrpSpPr>
                              <a:grpSpLocks/>
                            </p:cNvGrpSpPr>
                            <p:nvPr/>
                          </p:nvGrpSpPr>
                          <p:grpSpPr bwMode="auto">
                            <a:xfrm>
                              <a:off x="4755" y="3286"/>
                              <a:ext cx="12" cy="17"/>
                              <a:chOff x="4755" y="3286"/>
                              <a:chExt cx="12" cy="17"/>
                            </a:xfrm>
                          </p:grpSpPr>
                          <p:sp>
                            <p:nvSpPr>
                              <p:cNvPr id="102134" name="Freeform 62"/>
                              <p:cNvSpPr>
                                <a:spLocks/>
                              </p:cNvSpPr>
                              <p:nvPr/>
                            </p:nvSpPr>
                            <p:spPr bwMode="auto">
                              <a:xfrm>
                                <a:off x="4755"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35" name="Freeform 63"/>
                              <p:cNvSpPr>
                                <a:spLocks/>
                              </p:cNvSpPr>
                              <p:nvPr/>
                            </p:nvSpPr>
                            <p:spPr bwMode="auto">
                              <a:xfrm>
                                <a:off x="4762"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2115" name="Group 64"/>
                        <p:cNvGrpSpPr>
                          <a:grpSpLocks/>
                        </p:cNvGrpSpPr>
                        <p:nvPr/>
                      </p:nvGrpSpPr>
                      <p:grpSpPr bwMode="auto">
                        <a:xfrm>
                          <a:off x="4769" y="3286"/>
                          <a:ext cx="57" cy="17"/>
                          <a:chOff x="4769" y="3286"/>
                          <a:chExt cx="57" cy="17"/>
                        </a:xfrm>
                      </p:grpSpPr>
                      <p:grpSp>
                        <p:nvGrpSpPr>
                          <p:cNvPr id="102116" name="Group 65"/>
                          <p:cNvGrpSpPr>
                            <a:grpSpLocks/>
                          </p:cNvGrpSpPr>
                          <p:nvPr/>
                        </p:nvGrpSpPr>
                        <p:grpSpPr bwMode="auto">
                          <a:xfrm>
                            <a:off x="4769" y="3286"/>
                            <a:ext cx="28" cy="17"/>
                            <a:chOff x="4769" y="3286"/>
                            <a:chExt cx="28" cy="17"/>
                          </a:xfrm>
                        </p:grpSpPr>
                        <p:grpSp>
                          <p:nvGrpSpPr>
                            <p:cNvPr id="102124" name="Group 66"/>
                            <p:cNvGrpSpPr>
                              <a:grpSpLocks/>
                            </p:cNvGrpSpPr>
                            <p:nvPr/>
                          </p:nvGrpSpPr>
                          <p:grpSpPr bwMode="auto">
                            <a:xfrm>
                              <a:off x="4769" y="3286"/>
                              <a:ext cx="13" cy="17"/>
                              <a:chOff x="4769" y="3286"/>
                              <a:chExt cx="13" cy="17"/>
                            </a:xfrm>
                          </p:grpSpPr>
                          <p:sp>
                            <p:nvSpPr>
                              <p:cNvPr id="102128" name="Freeform 67"/>
                              <p:cNvSpPr>
                                <a:spLocks/>
                              </p:cNvSpPr>
                              <p:nvPr/>
                            </p:nvSpPr>
                            <p:spPr bwMode="auto">
                              <a:xfrm>
                                <a:off x="4769"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29" name="Freeform 68"/>
                              <p:cNvSpPr>
                                <a:spLocks/>
                              </p:cNvSpPr>
                              <p:nvPr/>
                            </p:nvSpPr>
                            <p:spPr bwMode="auto">
                              <a:xfrm>
                                <a:off x="4777"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25" name="Group 69"/>
                            <p:cNvGrpSpPr>
                              <a:grpSpLocks/>
                            </p:cNvGrpSpPr>
                            <p:nvPr/>
                          </p:nvGrpSpPr>
                          <p:grpSpPr bwMode="auto">
                            <a:xfrm>
                              <a:off x="4784" y="3286"/>
                              <a:ext cx="13" cy="17"/>
                              <a:chOff x="4784" y="3286"/>
                              <a:chExt cx="13" cy="17"/>
                            </a:xfrm>
                          </p:grpSpPr>
                          <p:sp>
                            <p:nvSpPr>
                              <p:cNvPr id="102126" name="Freeform 70"/>
                              <p:cNvSpPr>
                                <a:spLocks/>
                              </p:cNvSpPr>
                              <p:nvPr/>
                            </p:nvSpPr>
                            <p:spPr bwMode="auto">
                              <a:xfrm>
                                <a:off x="4784"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27" name="Freeform 71"/>
                              <p:cNvSpPr>
                                <a:spLocks/>
                              </p:cNvSpPr>
                              <p:nvPr/>
                            </p:nvSpPr>
                            <p:spPr bwMode="auto">
                              <a:xfrm>
                                <a:off x="4792"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117" name="Group 72"/>
                          <p:cNvGrpSpPr>
                            <a:grpSpLocks/>
                          </p:cNvGrpSpPr>
                          <p:nvPr/>
                        </p:nvGrpSpPr>
                        <p:grpSpPr bwMode="auto">
                          <a:xfrm>
                            <a:off x="4799" y="3286"/>
                            <a:ext cx="27" cy="17"/>
                            <a:chOff x="4799" y="3286"/>
                            <a:chExt cx="27" cy="17"/>
                          </a:xfrm>
                        </p:grpSpPr>
                        <p:grpSp>
                          <p:nvGrpSpPr>
                            <p:cNvPr id="102118" name="Group 73"/>
                            <p:cNvGrpSpPr>
                              <a:grpSpLocks/>
                            </p:cNvGrpSpPr>
                            <p:nvPr/>
                          </p:nvGrpSpPr>
                          <p:grpSpPr bwMode="auto">
                            <a:xfrm>
                              <a:off x="4799" y="3286"/>
                              <a:ext cx="13" cy="17"/>
                              <a:chOff x="4799" y="3286"/>
                              <a:chExt cx="13" cy="17"/>
                            </a:xfrm>
                          </p:grpSpPr>
                          <p:sp>
                            <p:nvSpPr>
                              <p:cNvPr id="102122" name="Freeform 74"/>
                              <p:cNvSpPr>
                                <a:spLocks/>
                              </p:cNvSpPr>
                              <p:nvPr/>
                            </p:nvSpPr>
                            <p:spPr bwMode="auto">
                              <a:xfrm>
                                <a:off x="4799"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23" name="Freeform 75"/>
                              <p:cNvSpPr>
                                <a:spLocks/>
                              </p:cNvSpPr>
                              <p:nvPr/>
                            </p:nvSpPr>
                            <p:spPr bwMode="auto">
                              <a:xfrm>
                                <a:off x="4806"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19" name="Group 76"/>
                            <p:cNvGrpSpPr>
                              <a:grpSpLocks/>
                            </p:cNvGrpSpPr>
                            <p:nvPr/>
                          </p:nvGrpSpPr>
                          <p:grpSpPr bwMode="auto">
                            <a:xfrm>
                              <a:off x="4814" y="3286"/>
                              <a:ext cx="12" cy="17"/>
                              <a:chOff x="4814" y="3286"/>
                              <a:chExt cx="12" cy="17"/>
                            </a:xfrm>
                          </p:grpSpPr>
                          <p:sp>
                            <p:nvSpPr>
                              <p:cNvPr id="102120" name="Freeform 77"/>
                              <p:cNvSpPr>
                                <a:spLocks/>
                              </p:cNvSpPr>
                              <p:nvPr/>
                            </p:nvSpPr>
                            <p:spPr bwMode="auto">
                              <a:xfrm>
                                <a:off x="4814"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21" name="Freeform 78"/>
                              <p:cNvSpPr>
                                <a:spLocks/>
                              </p:cNvSpPr>
                              <p:nvPr/>
                            </p:nvSpPr>
                            <p:spPr bwMode="auto">
                              <a:xfrm>
                                <a:off x="4821"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grpSp>
                  <p:nvGrpSpPr>
                    <p:cNvPr id="102049" name="Group 79"/>
                    <p:cNvGrpSpPr>
                      <a:grpSpLocks/>
                    </p:cNvGrpSpPr>
                    <p:nvPr/>
                  </p:nvGrpSpPr>
                  <p:grpSpPr bwMode="auto">
                    <a:xfrm>
                      <a:off x="4828" y="3286"/>
                      <a:ext cx="235" cy="17"/>
                      <a:chOff x="4828" y="3286"/>
                      <a:chExt cx="235" cy="17"/>
                    </a:xfrm>
                  </p:grpSpPr>
                  <p:grpSp>
                    <p:nvGrpSpPr>
                      <p:cNvPr id="102050" name="Group 80"/>
                      <p:cNvGrpSpPr>
                        <a:grpSpLocks/>
                      </p:cNvGrpSpPr>
                      <p:nvPr/>
                    </p:nvGrpSpPr>
                    <p:grpSpPr bwMode="auto">
                      <a:xfrm>
                        <a:off x="4828" y="3286"/>
                        <a:ext cx="116" cy="17"/>
                        <a:chOff x="4828" y="3286"/>
                        <a:chExt cx="116" cy="17"/>
                      </a:xfrm>
                    </p:grpSpPr>
                    <p:grpSp>
                      <p:nvGrpSpPr>
                        <p:cNvPr id="102082" name="Group 81"/>
                        <p:cNvGrpSpPr>
                          <a:grpSpLocks/>
                        </p:cNvGrpSpPr>
                        <p:nvPr/>
                      </p:nvGrpSpPr>
                      <p:grpSpPr bwMode="auto">
                        <a:xfrm>
                          <a:off x="4828" y="3286"/>
                          <a:ext cx="57" cy="17"/>
                          <a:chOff x="4828" y="3286"/>
                          <a:chExt cx="57" cy="17"/>
                        </a:xfrm>
                      </p:grpSpPr>
                      <p:grpSp>
                        <p:nvGrpSpPr>
                          <p:cNvPr id="102098" name="Group 82"/>
                          <p:cNvGrpSpPr>
                            <a:grpSpLocks/>
                          </p:cNvGrpSpPr>
                          <p:nvPr/>
                        </p:nvGrpSpPr>
                        <p:grpSpPr bwMode="auto">
                          <a:xfrm>
                            <a:off x="4828" y="3286"/>
                            <a:ext cx="28" cy="17"/>
                            <a:chOff x="4828" y="3286"/>
                            <a:chExt cx="28" cy="17"/>
                          </a:xfrm>
                        </p:grpSpPr>
                        <p:grpSp>
                          <p:nvGrpSpPr>
                            <p:cNvPr id="102106" name="Group 83"/>
                            <p:cNvGrpSpPr>
                              <a:grpSpLocks/>
                            </p:cNvGrpSpPr>
                            <p:nvPr/>
                          </p:nvGrpSpPr>
                          <p:grpSpPr bwMode="auto">
                            <a:xfrm>
                              <a:off x="4828" y="3286"/>
                              <a:ext cx="13" cy="17"/>
                              <a:chOff x="4828" y="3286"/>
                              <a:chExt cx="13" cy="17"/>
                            </a:xfrm>
                          </p:grpSpPr>
                          <p:sp>
                            <p:nvSpPr>
                              <p:cNvPr id="102110" name="Freeform 84"/>
                              <p:cNvSpPr>
                                <a:spLocks/>
                              </p:cNvSpPr>
                              <p:nvPr/>
                            </p:nvSpPr>
                            <p:spPr bwMode="auto">
                              <a:xfrm>
                                <a:off x="4828"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11" name="Freeform 85"/>
                              <p:cNvSpPr>
                                <a:spLocks/>
                              </p:cNvSpPr>
                              <p:nvPr/>
                            </p:nvSpPr>
                            <p:spPr bwMode="auto">
                              <a:xfrm>
                                <a:off x="4836"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07" name="Group 86"/>
                            <p:cNvGrpSpPr>
                              <a:grpSpLocks/>
                            </p:cNvGrpSpPr>
                            <p:nvPr/>
                          </p:nvGrpSpPr>
                          <p:grpSpPr bwMode="auto">
                            <a:xfrm>
                              <a:off x="4843" y="3286"/>
                              <a:ext cx="13" cy="17"/>
                              <a:chOff x="4843" y="3286"/>
                              <a:chExt cx="13" cy="17"/>
                            </a:xfrm>
                          </p:grpSpPr>
                          <p:sp>
                            <p:nvSpPr>
                              <p:cNvPr id="102108" name="Freeform 87"/>
                              <p:cNvSpPr>
                                <a:spLocks/>
                              </p:cNvSpPr>
                              <p:nvPr/>
                            </p:nvSpPr>
                            <p:spPr bwMode="auto">
                              <a:xfrm>
                                <a:off x="4843"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09" name="Freeform 88"/>
                              <p:cNvSpPr>
                                <a:spLocks/>
                              </p:cNvSpPr>
                              <p:nvPr/>
                            </p:nvSpPr>
                            <p:spPr bwMode="auto">
                              <a:xfrm>
                                <a:off x="4850"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099" name="Group 89"/>
                          <p:cNvGrpSpPr>
                            <a:grpSpLocks/>
                          </p:cNvGrpSpPr>
                          <p:nvPr/>
                        </p:nvGrpSpPr>
                        <p:grpSpPr bwMode="auto">
                          <a:xfrm>
                            <a:off x="4858" y="3286"/>
                            <a:ext cx="27" cy="17"/>
                            <a:chOff x="4858" y="3286"/>
                            <a:chExt cx="27" cy="17"/>
                          </a:xfrm>
                        </p:grpSpPr>
                        <p:grpSp>
                          <p:nvGrpSpPr>
                            <p:cNvPr id="102100" name="Group 90"/>
                            <p:cNvGrpSpPr>
                              <a:grpSpLocks/>
                            </p:cNvGrpSpPr>
                            <p:nvPr/>
                          </p:nvGrpSpPr>
                          <p:grpSpPr bwMode="auto">
                            <a:xfrm>
                              <a:off x="4858" y="3286"/>
                              <a:ext cx="13" cy="17"/>
                              <a:chOff x="4858" y="3286"/>
                              <a:chExt cx="13" cy="17"/>
                            </a:xfrm>
                          </p:grpSpPr>
                          <p:sp>
                            <p:nvSpPr>
                              <p:cNvPr id="102104" name="Freeform 91"/>
                              <p:cNvSpPr>
                                <a:spLocks/>
                              </p:cNvSpPr>
                              <p:nvPr/>
                            </p:nvSpPr>
                            <p:spPr bwMode="auto">
                              <a:xfrm>
                                <a:off x="4858"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05" name="Freeform 92"/>
                              <p:cNvSpPr>
                                <a:spLocks/>
                              </p:cNvSpPr>
                              <p:nvPr/>
                            </p:nvSpPr>
                            <p:spPr bwMode="auto">
                              <a:xfrm>
                                <a:off x="4865"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101" name="Group 93"/>
                            <p:cNvGrpSpPr>
                              <a:grpSpLocks/>
                            </p:cNvGrpSpPr>
                            <p:nvPr/>
                          </p:nvGrpSpPr>
                          <p:grpSpPr bwMode="auto">
                            <a:xfrm>
                              <a:off x="4873" y="3286"/>
                              <a:ext cx="12" cy="17"/>
                              <a:chOff x="4873" y="3286"/>
                              <a:chExt cx="12" cy="17"/>
                            </a:xfrm>
                          </p:grpSpPr>
                          <p:sp>
                            <p:nvSpPr>
                              <p:cNvPr id="102102" name="Freeform 94"/>
                              <p:cNvSpPr>
                                <a:spLocks/>
                              </p:cNvSpPr>
                              <p:nvPr/>
                            </p:nvSpPr>
                            <p:spPr bwMode="auto">
                              <a:xfrm>
                                <a:off x="4873"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103" name="Freeform 95"/>
                              <p:cNvSpPr>
                                <a:spLocks/>
                              </p:cNvSpPr>
                              <p:nvPr/>
                            </p:nvSpPr>
                            <p:spPr bwMode="auto">
                              <a:xfrm>
                                <a:off x="4880"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2083" name="Group 96"/>
                        <p:cNvGrpSpPr>
                          <a:grpSpLocks/>
                        </p:cNvGrpSpPr>
                        <p:nvPr/>
                      </p:nvGrpSpPr>
                      <p:grpSpPr bwMode="auto">
                        <a:xfrm>
                          <a:off x="4887" y="3286"/>
                          <a:ext cx="57" cy="17"/>
                          <a:chOff x="4887" y="3286"/>
                          <a:chExt cx="57" cy="17"/>
                        </a:xfrm>
                      </p:grpSpPr>
                      <p:grpSp>
                        <p:nvGrpSpPr>
                          <p:cNvPr id="102084" name="Group 97"/>
                          <p:cNvGrpSpPr>
                            <a:grpSpLocks/>
                          </p:cNvGrpSpPr>
                          <p:nvPr/>
                        </p:nvGrpSpPr>
                        <p:grpSpPr bwMode="auto">
                          <a:xfrm>
                            <a:off x="4887" y="3286"/>
                            <a:ext cx="28" cy="17"/>
                            <a:chOff x="4887" y="3286"/>
                            <a:chExt cx="28" cy="17"/>
                          </a:xfrm>
                        </p:grpSpPr>
                        <p:grpSp>
                          <p:nvGrpSpPr>
                            <p:cNvPr id="102092" name="Group 98"/>
                            <p:cNvGrpSpPr>
                              <a:grpSpLocks/>
                            </p:cNvGrpSpPr>
                            <p:nvPr/>
                          </p:nvGrpSpPr>
                          <p:grpSpPr bwMode="auto">
                            <a:xfrm>
                              <a:off x="4887" y="3286"/>
                              <a:ext cx="13" cy="17"/>
                              <a:chOff x="4887" y="3286"/>
                              <a:chExt cx="13" cy="17"/>
                            </a:xfrm>
                          </p:grpSpPr>
                          <p:sp>
                            <p:nvSpPr>
                              <p:cNvPr id="102096" name="Freeform 99"/>
                              <p:cNvSpPr>
                                <a:spLocks/>
                              </p:cNvSpPr>
                              <p:nvPr/>
                            </p:nvSpPr>
                            <p:spPr bwMode="auto">
                              <a:xfrm>
                                <a:off x="4887"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97" name="Freeform 100"/>
                              <p:cNvSpPr>
                                <a:spLocks/>
                              </p:cNvSpPr>
                              <p:nvPr/>
                            </p:nvSpPr>
                            <p:spPr bwMode="auto">
                              <a:xfrm>
                                <a:off x="4895"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93" name="Group 101"/>
                            <p:cNvGrpSpPr>
                              <a:grpSpLocks/>
                            </p:cNvGrpSpPr>
                            <p:nvPr/>
                          </p:nvGrpSpPr>
                          <p:grpSpPr bwMode="auto">
                            <a:xfrm>
                              <a:off x="4902" y="3286"/>
                              <a:ext cx="13" cy="17"/>
                              <a:chOff x="4902" y="3286"/>
                              <a:chExt cx="13" cy="17"/>
                            </a:xfrm>
                          </p:grpSpPr>
                          <p:sp>
                            <p:nvSpPr>
                              <p:cNvPr id="102094" name="Freeform 102"/>
                              <p:cNvSpPr>
                                <a:spLocks/>
                              </p:cNvSpPr>
                              <p:nvPr/>
                            </p:nvSpPr>
                            <p:spPr bwMode="auto">
                              <a:xfrm>
                                <a:off x="4902"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95" name="Freeform 103"/>
                              <p:cNvSpPr>
                                <a:spLocks/>
                              </p:cNvSpPr>
                              <p:nvPr/>
                            </p:nvSpPr>
                            <p:spPr bwMode="auto">
                              <a:xfrm>
                                <a:off x="4909"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085" name="Group 104"/>
                          <p:cNvGrpSpPr>
                            <a:grpSpLocks/>
                          </p:cNvGrpSpPr>
                          <p:nvPr/>
                        </p:nvGrpSpPr>
                        <p:grpSpPr bwMode="auto">
                          <a:xfrm>
                            <a:off x="4917" y="3286"/>
                            <a:ext cx="27" cy="17"/>
                            <a:chOff x="4917" y="3286"/>
                            <a:chExt cx="27" cy="17"/>
                          </a:xfrm>
                        </p:grpSpPr>
                        <p:grpSp>
                          <p:nvGrpSpPr>
                            <p:cNvPr id="102086" name="Group 105"/>
                            <p:cNvGrpSpPr>
                              <a:grpSpLocks/>
                            </p:cNvGrpSpPr>
                            <p:nvPr/>
                          </p:nvGrpSpPr>
                          <p:grpSpPr bwMode="auto">
                            <a:xfrm>
                              <a:off x="4917" y="3286"/>
                              <a:ext cx="13" cy="17"/>
                              <a:chOff x="4917" y="3286"/>
                              <a:chExt cx="13" cy="17"/>
                            </a:xfrm>
                          </p:grpSpPr>
                          <p:sp>
                            <p:nvSpPr>
                              <p:cNvPr id="102090" name="Freeform 106"/>
                              <p:cNvSpPr>
                                <a:spLocks/>
                              </p:cNvSpPr>
                              <p:nvPr/>
                            </p:nvSpPr>
                            <p:spPr bwMode="auto">
                              <a:xfrm>
                                <a:off x="4917"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91" name="Freeform 107"/>
                              <p:cNvSpPr>
                                <a:spLocks/>
                              </p:cNvSpPr>
                              <p:nvPr/>
                            </p:nvSpPr>
                            <p:spPr bwMode="auto">
                              <a:xfrm>
                                <a:off x="4924"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87" name="Group 108"/>
                            <p:cNvGrpSpPr>
                              <a:grpSpLocks/>
                            </p:cNvGrpSpPr>
                            <p:nvPr/>
                          </p:nvGrpSpPr>
                          <p:grpSpPr bwMode="auto">
                            <a:xfrm>
                              <a:off x="4932" y="3286"/>
                              <a:ext cx="12" cy="17"/>
                              <a:chOff x="4932" y="3286"/>
                              <a:chExt cx="12" cy="17"/>
                            </a:xfrm>
                          </p:grpSpPr>
                          <p:sp>
                            <p:nvSpPr>
                              <p:cNvPr id="102088" name="Freeform 109"/>
                              <p:cNvSpPr>
                                <a:spLocks/>
                              </p:cNvSpPr>
                              <p:nvPr/>
                            </p:nvSpPr>
                            <p:spPr bwMode="auto">
                              <a:xfrm>
                                <a:off x="4932"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89" name="Freeform 110"/>
                              <p:cNvSpPr>
                                <a:spLocks/>
                              </p:cNvSpPr>
                              <p:nvPr/>
                            </p:nvSpPr>
                            <p:spPr bwMode="auto">
                              <a:xfrm>
                                <a:off x="4939"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nvGrpSpPr>
                      <p:cNvPr id="102051" name="Group 111"/>
                      <p:cNvGrpSpPr>
                        <a:grpSpLocks/>
                      </p:cNvGrpSpPr>
                      <p:nvPr/>
                    </p:nvGrpSpPr>
                    <p:grpSpPr bwMode="auto">
                      <a:xfrm>
                        <a:off x="4947" y="3286"/>
                        <a:ext cx="116" cy="17"/>
                        <a:chOff x="4947" y="3286"/>
                        <a:chExt cx="116" cy="17"/>
                      </a:xfrm>
                    </p:grpSpPr>
                    <p:grpSp>
                      <p:nvGrpSpPr>
                        <p:cNvPr id="102052" name="Group 112"/>
                        <p:cNvGrpSpPr>
                          <a:grpSpLocks/>
                        </p:cNvGrpSpPr>
                        <p:nvPr/>
                      </p:nvGrpSpPr>
                      <p:grpSpPr bwMode="auto">
                        <a:xfrm>
                          <a:off x="4947" y="3286"/>
                          <a:ext cx="56" cy="17"/>
                          <a:chOff x="4947" y="3286"/>
                          <a:chExt cx="56" cy="17"/>
                        </a:xfrm>
                      </p:grpSpPr>
                      <p:grpSp>
                        <p:nvGrpSpPr>
                          <p:cNvPr id="102068" name="Group 113"/>
                          <p:cNvGrpSpPr>
                            <a:grpSpLocks/>
                          </p:cNvGrpSpPr>
                          <p:nvPr/>
                        </p:nvGrpSpPr>
                        <p:grpSpPr bwMode="auto">
                          <a:xfrm>
                            <a:off x="4947" y="3286"/>
                            <a:ext cx="27" cy="17"/>
                            <a:chOff x="4947" y="3286"/>
                            <a:chExt cx="27" cy="17"/>
                          </a:xfrm>
                        </p:grpSpPr>
                        <p:grpSp>
                          <p:nvGrpSpPr>
                            <p:cNvPr id="102076" name="Group 114"/>
                            <p:cNvGrpSpPr>
                              <a:grpSpLocks/>
                            </p:cNvGrpSpPr>
                            <p:nvPr/>
                          </p:nvGrpSpPr>
                          <p:grpSpPr bwMode="auto">
                            <a:xfrm>
                              <a:off x="4947" y="3286"/>
                              <a:ext cx="12" cy="17"/>
                              <a:chOff x="4947" y="3286"/>
                              <a:chExt cx="12" cy="17"/>
                            </a:xfrm>
                          </p:grpSpPr>
                          <p:sp>
                            <p:nvSpPr>
                              <p:cNvPr id="102080" name="Freeform 115"/>
                              <p:cNvSpPr>
                                <a:spLocks/>
                              </p:cNvSpPr>
                              <p:nvPr/>
                            </p:nvSpPr>
                            <p:spPr bwMode="auto">
                              <a:xfrm>
                                <a:off x="4947"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81" name="Freeform 116"/>
                              <p:cNvSpPr>
                                <a:spLocks/>
                              </p:cNvSpPr>
                              <p:nvPr/>
                            </p:nvSpPr>
                            <p:spPr bwMode="auto">
                              <a:xfrm>
                                <a:off x="4954"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77" name="Group 117"/>
                            <p:cNvGrpSpPr>
                              <a:grpSpLocks/>
                            </p:cNvGrpSpPr>
                            <p:nvPr/>
                          </p:nvGrpSpPr>
                          <p:grpSpPr bwMode="auto">
                            <a:xfrm>
                              <a:off x="4961" y="3286"/>
                              <a:ext cx="13" cy="17"/>
                              <a:chOff x="4961" y="3286"/>
                              <a:chExt cx="13" cy="17"/>
                            </a:xfrm>
                          </p:grpSpPr>
                          <p:sp>
                            <p:nvSpPr>
                              <p:cNvPr id="102078" name="Freeform 118"/>
                              <p:cNvSpPr>
                                <a:spLocks/>
                              </p:cNvSpPr>
                              <p:nvPr/>
                            </p:nvSpPr>
                            <p:spPr bwMode="auto">
                              <a:xfrm>
                                <a:off x="4961"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79" name="Freeform 119"/>
                              <p:cNvSpPr>
                                <a:spLocks/>
                              </p:cNvSpPr>
                              <p:nvPr/>
                            </p:nvSpPr>
                            <p:spPr bwMode="auto">
                              <a:xfrm>
                                <a:off x="4969"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069" name="Group 120"/>
                          <p:cNvGrpSpPr>
                            <a:grpSpLocks/>
                          </p:cNvGrpSpPr>
                          <p:nvPr/>
                        </p:nvGrpSpPr>
                        <p:grpSpPr bwMode="auto">
                          <a:xfrm>
                            <a:off x="4976" y="3286"/>
                            <a:ext cx="27" cy="17"/>
                            <a:chOff x="4976" y="3286"/>
                            <a:chExt cx="27" cy="17"/>
                          </a:xfrm>
                        </p:grpSpPr>
                        <p:grpSp>
                          <p:nvGrpSpPr>
                            <p:cNvPr id="102070" name="Group 121"/>
                            <p:cNvGrpSpPr>
                              <a:grpSpLocks/>
                            </p:cNvGrpSpPr>
                            <p:nvPr/>
                          </p:nvGrpSpPr>
                          <p:grpSpPr bwMode="auto">
                            <a:xfrm>
                              <a:off x="4976" y="3286"/>
                              <a:ext cx="13" cy="17"/>
                              <a:chOff x="4976" y="3286"/>
                              <a:chExt cx="13" cy="17"/>
                            </a:xfrm>
                          </p:grpSpPr>
                          <p:sp>
                            <p:nvSpPr>
                              <p:cNvPr id="102074" name="Freeform 122"/>
                              <p:cNvSpPr>
                                <a:spLocks/>
                              </p:cNvSpPr>
                              <p:nvPr/>
                            </p:nvSpPr>
                            <p:spPr bwMode="auto">
                              <a:xfrm>
                                <a:off x="4976"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75" name="Freeform 123"/>
                              <p:cNvSpPr>
                                <a:spLocks/>
                              </p:cNvSpPr>
                              <p:nvPr/>
                            </p:nvSpPr>
                            <p:spPr bwMode="auto">
                              <a:xfrm>
                                <a:off x="4983"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71" name="Group 124"/>
                            <p:cNvGrpSpPr>
                              <a:grpSpLocks/>
                            </p:cNvGrpSpPr>
                            <p:nvPr/>
                          </p:nvGrpSpPr>
                          <p:grpSpPr bwMode="auto">
                            <a:xfrm>
                              <a:off x="4991" y="3286"/>
                              <a:ext cx="12" cy="17"/>
                              <a:chOff x="4991" y="3286"/>
                              <a:chExt cx="12" cy="17"/>
                            </a:xfrm>
                          </p:grpSpPr>
                          <p:sp>
                            <p:nvSpPr>
                              <p:cNvPr id="102072" name="Freeform 125"/>
                              <p:cNvSpPr>
                                <a:spLocks/>
                              </p:cNvSpPr>
                              <p:nvPr/>
                            </p:nvSpPr>
                            <p:spPr bwMode="auto">
                              <a:xfrm>
                                <a:off x="4991"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73" name="Freeform 126"/>
                              <p:cNvSpPr>
                                <a:spLocks/>
                              </p:cNvSpPr>
                              <p:nvPr/>
                            </p:nvSpPr>
                            <p:spPr bwMode="auto">
                              <a:xfrm>
                                <a:off x="4998"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2053" name="Group 127"/>
                        <p:cNvGrpSpPr>
                          <a:grpSpLocks/>
                        </p:cNvGrpSpPr>
                        <p:nvPr/>
                      </p:nvGrpSpPr>
                      <p:grpSpPr bwMode="auto">
                        <a:xfrm>
                          <a:off x="5005" y="3286"/>
                          <a:ext cx="58" cy="17"/>
                          <a:chOff x="5005" y="3286"/>
                          <a:chExt cx="58" cy="17"/>
                        </a:xfrm>
                      </p:grpSpPr>
                      <p:grpSp>
                        <p:nvGrpSpPr>
                          <p:cNvPr id="102054" name="Group 128"/>
                          <p:cNvGrpSpPr>
                            <a:grpSpLocks/>
                          </p:cNvGrpSpPr>
                          <p:nvPr/>
                        </p:nvGrpSpPr>
                        <p:grpSpPr bwMode="auto">
                          <a:xfrm>
                            <a:off x="5005" y="3286"/>
                            <a:ext cx="28" cy="17"/>
                            <a:chOff x="5005" y="3286"/>
                            <a:chExt cx="28" cy="17"/>
                          </a:xfrm>
                        </p:grpSpPr>
                        <p:grpSp>
                          <p:nvGrpSpPr>
                            <p:cNvPr id="102062" name="Group 129"/>
                            <p:cNvGrpSpPr>
                              <a:grpSpLocks/>
                            </p:cNvGrpSpPr>
                            <p:nvPr/>
                          </p:nvGrpSpPr>
                          <p:grpSpPr bwMode="auto">
                            <a:xfrm>
                              <a:off x="5005" y="3286"/>
                              <a:ext cx="13" cy="17"/>
                              <a:chOff x="5005" y="3286"/>
                              <a:chExt cx="13" cy="17"/>
                            </a:xfrm>
                          </p:grpSpPr>
                          <p:sp>
                            <p:nvSpPr>
                              <p:cNvPr id="102066" name="Freeform 130"/>
                              <p:cNvSpPr>
                                <a:spLocks/>
                              </p:cNvSpPr>
                              <p:nvPr/>
                            </p:nvSpPr>
                            <p:spPr bwMode="auto">
                              <a:xfrm>
                                <a:off x="5005"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67" name="Freeform 131"/>
                              <p:cNvSpPr>
                                <a:spLocks/>
                              </p:cNvSpPr>
                              <p:nvPr/>
                            </p:nvSpPr>
                            <p:spPr bwMode="auto">
                              <a:xfrm>
                                <a:off x="5013"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63" name="Group 132"/>
                            <p:cNvGrpSpPr>
                              <a:grpSpLocks/>
                            </p:cNvGrpSpPr>
                            <p:nvPr/>
                          </p:nvGrpSpPr>
                          <p:grpSpPr bwMode="auto">
                            <a:xfrm>
                              <a:off x="5020" y="3286"/>
                              <a:ext cx="13" cy="17"/>
                              <a:chOff x="5020" y="3286"/>
                              <a:chExt cx="13" cy="17"/>
                            </a:xfrm>
                          </p:grpSpPr>
                          <p:sp>
                            <p:nvSpPr>
                              <p:cNvPr id="102064" name="Freeform 133"/>
                              <p:cNvSpPr>
                                <a:spLocks/>
                              </p:cNvSpPr>
                              <p:nvPr/>
                            </p:nvSpPr>
                            <p:spPr bwMode="auto">
                              <a:xfrm>
                                <a:off x="5020"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65" name="Freeform 134"/>
                              <p:cNvSpPr>
                                <a:spLocks/>
                              </p:cNvSpPr>
                              <p:nvPr/>
                            </p:nvSpPr>
                            <p:spPr bwMode="auto">
                              <a:xfrm>
                                <a:off x="5028"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055" name="Group 135"/>
                          <p:cNvGrpSpPr>
                            <a:grpSpLocks/>
                          </p:cNvGrpSpPr>
                          <p:nvPr/>
                        </p:nvGrpSpPr>
                        <p:grpSpPr bwMode="auto">
                          <a:xfrm>
                            <a:off x="5035" y="3286"/>
                            <a:ext cx="28" cy="17"/>
                            <a:chOff x="5035" y="3286"/>
                            <a:chExt cx="28" cy="17"/>
                          </a:xfrm>
                        </p:grpSpPr>
                        <p:grpSp>
                          <p:nvGrpSpPr>
                            <p:cNvPr id="102056" name="Group 136"/>
                            <p:cNvGrpSpPr>
                              <a:grpSpLocks/>
                            </p:cNvGrpSpPr>
                            <p:nvPr/>
                          </p:nvGrpSpPr>
                          <p:grpSpPr bwMode="auto">
                            <a:xfrm>
                              <a:off x="5035" y="3286"/>
                              <a:ext cx="13" cy="17"/>
                              <a:chOff x="5035" y="3286"/>
                              <a:chExt cx="13" cy="17"/>
                            </a:xfrm>
                          </p:grpSpPr>
                          <p:sp>
                            <p:nvSpPr>
                              <p:cNvPr id="102060" name="Freeform 137"/>
                              <p:cNvSpPr>
                                <a:spLocks/>
                              </p:cNvSpPr>
                              <p:nvPr/>
                            </p:nvSpPr>
                            <p:spPr bwMode="auto">
                              <a:xfrm>
                                <a:off x="5035"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61" name="Freeform 138"/>
                              <p:cNvSpPr>
                                <a:spLocks/>
                              </p:cNvSpPr>
                              <p:nvPr/>
                            </p:nvSpPr>
                            <p:spPr bwMode="auto">
                              <a:xfrm>
                                <a:off x="5043"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57" name="Group 139"/>
                            <p:cNvGrpSpPr>
                              <a:grpSpLocks/>
                            </p:cNvGrpSpPr>
                            <p:nvPr/>
                          </p:nvGrpSpPr>
                          <p:grpSpPr bwMode="auto">
                            <a:xfrm>
                              <a:off x="5050" y="3286"/>
                              <a:ext cx="13" cy="17"/>
                              <a:chOff x="5050" y="3286"/>
                              <a:chExt cx="13" cy="17"/>
                            </a:xfrm>
                          </p:grpSpPr>
                          <p:sp>
                            <p:nvSpPr>
                              <p:cNvPr id="102058" name="Freeform 140"/>
                              <p:cNvSpPr>
                                <a:spLocks/>
                              </p:cNvSpPr>
                              <p:nvPr/>
                            </p:nvSpPr>
                            <p:spPr bwMode="auto">
                              <a:xfrm>
                                <a:off x="5050" y="3286"/>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59" name="Freeform 141"/>
                              <p:cNvSpPr>
                                <a:spLocks/>
                              </p:cNvSpPr>
                              <p:nvPr/>
                            </p:nvSpPr>
                            <p:spPr bwMode="auto">
                              <a:xfrm>
                                <a:off x="5057" y="3286"/>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grpSp>
            </p:grpSp>
            <p:grpSp>
              <p:nvGrpSpPr>
                <p:cNvPr id="102041" name="Group 142"/>
                <p:cNvGrpSpPr>
                  <a:grpSpLocks/>
                </p:cNvGrpSpPr>
                <p:nvPr/>
              </p:nvGrpSpPr>
              <p:grpSpPr bwMode="auto">
                <a:xfrm>
                  <a:off x="4592" y="3215"/>
                  <a:ext cx="460" cy="43"/>
                  <a:chOff x="4592" y="3215"/>
                  <a:chExt cx="460" cy="43"/>
                </a:xfrm>
              </p:grpSpPr>
              <p:sp>
                <p:nvSpPr>
                  <p:cNvPr id="102042" name="Rectangle 143"/>
                  <p:cNvSpPr>
                    <a:spLocks noChangeArrowheads="1"/>
                  </p:cNvSpPr>
                  <p:nvPr/>
                </p:nvSpPr>
                <p:spPr bwMode="auto">
                  <a:xfrm>
                    <a:off x="4592" y="3215"/>
                    <a:ext cx="90"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43" name="Rectangle 144"/>
                  <p:cNvSpPr>
                    <a:spLocks noChangeArrowheads="1"/>
                  </p:cNvSpPr>
                  <p:nvPr/>
                </p:nvSpPr>
                <p:spPr bwMode="auto">
                  <a:xfrm>
                    <a:off x="4695" y="3215"/>
                    <a:ext cx="132"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44" name="Rectangle 145"/>
                  <p:cNvSpPr>
                    <a:spLocks noChangeArrowheads="1"/>
                  </p:cNvSpPr>
                  <p:nvPr/>
                </p:nvSpPr>
                <p:spPr bwMode="auto">
                  <a:xfrm>
                    <a:off x="4840" y="3215"/>
                    <a:ext cx="144"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45" name="Rectangle 146"/>
                  <p:cNvSpPr>
                    <a:spLocks noChangeArrowheads="1"/>
                  </p:cNvSpPr>
                  <p:nvPr/>
                </p:nvSpPr>
                <p:spPr bwMode="auto">
                  <a:xfrm>
                    <a:off x="4998" y="3215"/>
                    <a:ext cx="54"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grpSp>
            <p:nvGrpSpPr>
              <p:cNvPr id="101995" name="Group 147"/>
              <p:cNvGrpSpPr>
                <a:grpSpLocks/>
              </p:cNvGrpSpPr>
              <p:nvPr/>
            </p:nvGrpSpPr>
            <p:grpSpPr bwMode="auto">
              <a:xfrm>
                <a:off x="5001" y="3212"/>
                <a:ext cx="37" cy="27"/>
                <a:chOff x="5001" y="3212"/>
                <a:chExt cx="37" cy="27"/>
              </a:xfrm>
            </p:grpSpPr>
            <p:sp>
              <p:nvSpPr>
                <p:cNvPr id="102035" name="Rectangle 148"/>
                <p:cNvSpPr>
                  <a:spLocks noChangeArrowheads="1"/>
                </p:cNvSpPr>
                <p:nvPr/>
              </p:nvSpPr>
              <p:spPr bwMode="auto">
                <a:xfrm>
                  <a:off x="5026" y="3221"/>
                  <a:ext cx="12" cy="14"/>
                </a:xfrm>
                <a:prstGeom prst="rect">
                  <a:avLst/>
                </a:prstGeom>
                <a:solidFill>
                  <a:srgbClr val="000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36" name="Rectangle 149"/>
                <p:cNvSpPr>
                  <a:spLocks noChangeArrowheads="1"/>
                </p:cNvSpPr>
                <p:nvPr/>
              </p:nvSpPr>
              <p:spPr bwMode="auto">
                <a:xfrm flipV="1">
                  <a:off x="5029" y="3220"/>
                  <a:ext cx="6" cy="10"/>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nvGrpSpPr>
                <p:cNvPr id="102037" name="Group 150"/>
                <p:cNvGrpSpPr>
                  <a:grpSpLocks/>
                </p:cNvGrpSpPr>
                <p:nvPr/>
              </p:nvGrpSpPr>
              <p:grpSpPr bwMode="auto">
                <a:xfrm>
                  <a:off x="5001" y="3212"/>
                  <a:ext cx="5" cy="27"/>
                  <a:chOff x="5001" y="3212"/>
                  <a:chExt cx="5" cy="27"/>
                </a:xfrm>
              </p:grpSpPr>
              <p:sp>
                <p:nvSpPr>
                  <p:cNvPr id="102038" name="Rectangle 151"/>
                  <p:cNvSpPr>
                    <a:spLocks noChangeArrowheads="1"/>
                  </p:cNvSpPr>
                  <p:nvPr/>
                </p:nvSpPr>
                <p:spPr bwMode="auto">
                  <a:xfrm flipV="1">
                    <a:off x="5001" y="3212"/>
                    <a:ext cx="5" cy="12"/>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39" name="Rectangle 152"/>
                  <p:cNvSpPr>
                    <a:spLocks noChangeArrowheads="1"/>
                  </p:cNvSpPr>
                  <p:nvPr/>
                </p:nvSpPr>
                <p:spPr bwMode="auto">
                  <a:xfrm flipV="1">
                    <a:off x="5001" y="3228"/>
                    <a:ext cx="5" cy="11"/>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grpSp>
            <p:nvGrpSpPr>
              <p:cNvPr id="101996" name="Group 153"/>
              <p:cNvGrpSpPr>
                <a:grpSpLocks/>
              </p:cNvGrpSpPr>
              <p:nvPr/>
            </p:nvGrpSpPr>
            <p:grpSpPr bwMode="auto">
              <a:xfrm>
                <a:off x="4696" y="3211"/>
                <a:ext cx="126" cy="39"/>
                <a:chOff x="4696" y="3211"/>
                <a:chExt cx="126" cy="39"/>
              </a:xfrm>
            </p:grpSpPr>
            <p:grpSp>
              <p:nvGrpSpPr>
                <p:cNvPr id="102029" name="Group 154"/>
                <p:cNvGrpSpPr>
                  <a:grpSpLocks/>
                </p:cNvGrpSpPr>
                <p:nvPr/>
              </p:nvGrpSpPr>
              <p:grpSpPr bwMode="auto">
                <a:xfrm>
                  <a:off x="4701" y="3222"/>
                  <a:ext cx="121" cy="11"/>
                  <a:chOff x="4701" y="3222"/>
                  <a:chExt cx="121" cy="11"/>
                </a:xfrm>
              </p:grpSpPr>
              <p:sp>
                <p:nvSpPr>
                  <p:cNvPr id="102032" name="Rectangle 155"/>
                  <p:cNvSpPr>
                    <a:spLocks noChangeArrowheads="1"/>
                  </p:cNvSpPr>
                  <p:nvPr/>
                </p:nvSpPr>
                <p:spPr bwMode="auto">
                  <a:xfrm>
                    <a:off x="4743" y="3222"/>
                    <a:ext cx="37" cy="7"/>
                  </a:xfrm>
                  <a:prstGeom prst="rect">
                    <a:avLst/>
                  </a:prstGeom>
                  <a:solidFill>
                    <a:srgbClr val="80808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33" name="Rectangle 156"/>
                  <p:cNvSpPr>
                    <a:spLocks noChangeArrowheads="1"/>
                  </p:cNvSpPr>
                  <p:nvPr/>
                </p:nvSpPr>
                <p:spPr bwMode="auto">
                  <a:xfrm>
                    <a:off x="4743" y="3228"/>
                    <a:ext cx="37" cy="5"/>
                  </a:xfrm>
                  <a:prstGeom prst="rect">
                    <a:avLst/>
                  </a:prstGeom>
                  <a:solidFill>
                    <a:srgbClr val="000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34" name="Rectangle 157"/>
                  <p:cNvSpPr>
                    <a:spLocks noChangeArrowheads="1"/>
                  </p:cNvSpPr>
                  <p:nvPr/>
                </p:nvSpPr>
                <p:spPr bwMode="auto">
                  <a:xfrm flipV="1">
                    <a:off x="4701" y="3227"/>
                    <a:ext cx="121" cy="2"/>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sp>
              <p:nvSpPr>
                <p:cNvPr id="102030" name="Rectangle 158"/>
                <p:cNvSpPr>
                  <a:spLocks noChangeArrowheads="1"/>
                </p:cNvSpPr>
                <p:nvPr/>
              </p:nvSpPr>
              <p:spPr bwMode="auto">
                <a:xfrm flipV="1">
                  <a:off x="4696" y="3211"/>
                  <a:ext cx="7" cy="12"/>
                </a:xfrm>
                <a:prstGeom prst="rect">
                  <a:avLst/>
                </a:prstGeom>
                <a:solidFill>
                  <a:srgbClr val="008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2031" name="Rectangle 159"/>
                <p:cNvSpPr>
                  <a:spLocks noChangeArrowheads="1"/>
                </p:cNvSpPr>
                <p:nvPr/>
              </p:nvSpPr>
              <p:spPr bwMode="auto">
                <a:xfrm>
                  <a:off x="4808" y="3246"/>
                  <a:ext cx="2" cy="4"/>
                </a:xfrm>
                <a:prstGeom prst="rect">
                  <a:avLst/>
                </a:prstGeom>
                <a:solidFill>
                  <a:srgbClr val="000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nvGrpSpPr>
              <p:cNvPr id="101997" name="Group 160"/>
              <p:cNvGrpSpPr>
                <a:grpSpLocks/>
              </p:cNvGrpSpPr>
              <p:nvPr/>
            </p:nvGrpSpPr>
            <p:grpSpPr bwMode="auto">
              <a:xfrm>
                <a:off x="4592" y="3253"/>
                <a:ext cx="91" cy="6"/>
                <a:chOff x="4592" y="3253"/>
                <a:chExt cx="91" cy="6"/>
              </a:xfrm>
            </p:grpSpPr>
            <p:grpSp>
              <p:nvGrpSpPr>
                <p:cNvPr id="101999" name="Group 161"/>
                <p:cNvGrpSpPr>
                  <a:grpSpLocks/>
                </p:cNvGrpSpPr>
                <p:nvPr/>
              </p:nvGrpSpPr>
              <p:grpSpPr bwMode="auto">
                <a:xfrm>
                  <a:off x="4592" y="3253"/>
                  <a:ext cx="46" cy="6"/>
                  <a:chOff x="4592" y="3253"/>
                  <a:chExt cx="46" cy="6"/>
                </a:xfrm>
              </p:grpSpPr>
              <p:grpSp>
                <p:nvGrpSpPr>
                  <p:cNvPr id="102015" name="Group 162"/>
                  <p:cNvGrpSpPr>
                    <a:grpSpLocks/>
                  </p:cNvGrpSpPr>
                  <p:nvPr/>
                </p:nvGrpSpPr>
                <p:grpSpPr bwMode="auto">
                  <a:xfrm>
                    <a:off x="4592" y="3253"/>
                    <a:ext cx="23" cy="6"/>
                    <a:chOff x="4592" y="3253"/>
                    <a:chExt cx="23" cy="6"/>
                  </a:xfrm>
                </p:grpSpPr>
                <p:grpSp>
                  <p:nvGrpSpPr>
                    <p:cNvPr id="102023" name="Group 163"/>
                    <p:cNvGrpSpPr>
                      <a:grpSpLocks/>
                    </p:cNvGrpSpPr>
                    <p:nvPr/>
                  </p:nvGrpSpPr>
                  <p:grpSpPr bwMode="auto">
                    <a:xfrm>
                      <a:off x="4592" y="3253"/>
                      <a:ext cx="12" cy="6"/>
                      <a:chOff x="4592" y="3253"/>
                      <a:chExt cx="12" cy="6"/>
                    </a:xfrm>
                  </p:grpSpPr>
                  <p:sp>
                    <p:nvSpPr>
                      <p:cNvPr id="102027" name="Freeform 164"/>
                      <p:cNvSpPr>
                        <a:spLocks/>
                      </p:cNvSpPr>
                      <p:nvPr/>
                    </p:nvSpPr>
                    <p:spPr bwMode="auto">
                      <a:xfrm>
                        <a:off x="4592" y="3253"/>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28" name="Freeform 165"/>
                      <p:cNvSpPr>
                        <a:spLocks/>
                      </p:cNvSpPr>
                      <p:nvPr/>
                    </p:nvSpPr>
                    <p:spPr bwMode="auto">
                      <a:xfrm>
                        <a:off x="4598"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24" name="Group 166"/>
                    <p:cNvGrpSpPr>
                      <a:grpSpLocks/>
                    </p:cNvGrpSpPr>
                    <p:nvPr/>
                  </p:nvGrpSpPr>
                  <p:grpSpPr bwMode="auto">
                    <a:xfrm>
                      <a:off x="4603" y="3253"/>
                      <a:ext cx="12" cy="6"/>
                      <a:chOff x="4603" y="3253"/>
                      <a:chExt cx="12" cy="6"/>
                    </a:xfrm>
                  </p:grpSpPr>
                  <p:sp>
                    <p:nvSpPr>
                      <p:cNvPr id="102025" name="Freeform 167"/>
                      <p:cNvSpPr>
                        <a:spLocks/>
                      </p:cNvSpPr>
                      <p:nvPr/>
                    </p:nvSpPr>
                    <p:spPr bwMode="auto">
                      <a:xfrm>
                        <a:off x="4603" y="3253"/>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26" name="Freeform 168"/>
                      <p:cNvSpPr>
                        <a:spLocks/>
                      </p:cNvSpPr>
                      <p:nvPr/>
                    </p:nvSpPr>
                    <p:spPr bwMode="auto">
                      <a:xfrm>
                        <a:off x="4609"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016" name="Group 169"/>
                  <p:cNvGrpSpPr>
                    <a:grpSpLocks/>
                  </p:cNvGrpSpPr>
                  <p:nvPr/>
                </p:nvGrpSpPr>
                <p:grpSpPr bwMode="auto">
                  <a:xfrm>
                    <a:off x="4615" y="3253"/>
                    <a:ext cx="23" cy="6"/>
                    <a:chOff x="4615" y="3253"/>
                    <a:chExt cx="23" cy="6"/>
                  </a:xfrm>
                </p:grpSpPr>
                <p:grpSp>
                  <p:nvGrpSpPr>
                    <p:cNvPr id="102017" name="Group 170"/>
                    <p:cNvGrpSpPr>
                      <a:grpSpLocks/>
                    </p:cNvGrpSpPr>
                    <p:nvPr/>
                  </p:nvGrpSpPr>
                  <p:grpSpPr bwMode="auto">
                    <a:xfrm>
                      <a:off x="4615" y="3253"/>
                      <a:ext cx="12" cy="6"/>
                      <a:chOff x="4615" y="3253"/>
                      <a:chExt cx="12" cy="6"/>
                    </a:xfrm>
                  </p:grpSpPr>
                  <p:sp>
                    <p:nvSpPr>
                      <p:cNvPr id="102021" name="Freeform 171"/>
                      <p:cNvSpPr>
                        <a:spLocks/>
                      </p:cNvSpPr>
                      <p:nvPr/>
                    </p:nvSpPr>
                    <p:spPr bwMode="auto">
                      <a:xfrm>
                        <a:off x="4615"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22" name="Freeform 172"/>
                      <p:cNvSpPr>
                        <a:spLocks/>
                      </p:cNvSpPr>
                      <p:nvPr/>
                    </p:nvSpPr>
                    <p:spPr bwMode="auto">
                      <a:xfrm>
                        <a:off x="4620" y="3253"/>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18" name="Group 173"/>
                    <p:cNvGrpSpPr>
                      <a:grpSpLocks/>
                    </p:cNvGrpSpPr>
                    <p:nvPr/>
                  </p:nvGrpSpPr>
                  <p:grpSpPr bwMode="auto">
                    <a:xfrm>
                      <a:off x="4626" y="3253"/>
                      <a:ext cx="12" cy="6"/>
                      <a:chOff x="4626" y="3253"/>
                      <a:chExt cx="12" cy="6"/>
                    </a:xfrm>
                  </p:grpSpPr>
                  <p:sp>
                    <p:nvSpPr>
                      <p:cNvPr id="102019" name="Freeform 174"/>
                      <p:cNvSpPr>
                        <a:spLocks/>
                      </p:cNvSpPr>
                      <p:nvPr/>
                    </p:nvSpPr>
                    <p:spPr bwMode="auto">
                      <a:xfrm>
                        <a:off x="4626"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20" name="Freeform 175"/>
                      <p:cNvSpPr>
                        <a:spLocks/>
                      </p:cNvSpPr>
                      <p:nvPr/>
                    </p:nvSpPr>
                    <p:spPr bwMode="auto">
                      <a:xfrm>
                        <a:off x="4632"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2000" name="Group 176"/>
                <p:cNvGrpSpPr>
                  <a:grpSpLocks/>
                </p:cNvGrpSpPr>
                <p:nvPr/>
              </p:nvGrpSpPr>
              <p:grpSpPr bwMode="auto">
                <a:xfrm>
                  <a:off x="4637" y="3253"/>
                  <a:ext cx="46" cy="6"/>
                  <a:chOff x="4637" y="3253"/>
                  <a:chExt cx="46" cy="6"/>
                </a:xfrm>
              </p:grpSpPr>
              <p:grpSp>
                <p:nvGrpSpPr>
                  <p:cNvPr id="102001" name="Group 177"/>
                  <p:cNvGrpSpPr>
                    <a:grpSpLocks/>
                  </p:cNvGrpSpPr>
                  <p:nvPr/>
                </p:nvGrpSpPr>
                <p:grpSpPr bwMode="auto">
                  <a:xfrm>
                    <a:off x="4637" y="3253"/>
                    <a:ext cx="23" cy="6"/>
                    <a:chOff x="4637" y="3253"/>
                    <a:chExt cx="23" cy="6"/>
                  </a:xfrm>
                </p:grpSpPr>
                <p:grpSp>
                  <p:nvGrpSpPr>
                    <p:cNvPr id="102009" name="Group 178"/>
                    <p:cNvGrpSpPr>
                      <a:grpSpLocks/>
                    </p:cNvGrpSpPr>
                    <p:nvPr/>
                  </p:nvGrpSpPr>
                  <p:grpSpPr bwMode="auto">
                    <a:xfrm>
                      <a:off x="4637" y="3253"/>
                      <a:ext cx="12" cy="6"/>
                      <a:chOff x="4637" y="3253"/>
                      <a:chExt cx="12" cy="6"/>
                    </a:xfrm>
                  </p:grpSpPr>
                  <p:sp>
                    <p:nvSpPr>
                      <p:cNvPr id="102013" name="Freeform 179"/>
                      <p:cNvSpPr>
                        <a:spLocks/>
                      </p:cNvSpPr>
                      <p:nvPr/>
                    </p:nvSpPr>
                    <p:spPr bwMode="auto">
                      <a:xfrm>
                        <a:off x="4637" y="3253"/>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14" name="Freeform 180"/>
                      <p:cNvSpPr>
                        <a:spLocks/>
                      </p:cNvSpPr>
                      <p:nvPr/>
                    </p:nvSpPr>
                    <p:spPr bwMode="auto">
                      <a:xfrm>
                        <a:off x="4643"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10" name="Group 181"/>
                    <p:cNvGrpSpPr>
                      <a:grpSpLocks/>
                    </p:cNvGrpSpPr>
                    <p:nvPr/>
                  </p:nvGrpSpPr>
                  <p:grpSpPr bwMode="auto">
                    <a:xfrm>
                      <a:off x="4649" y="3253"/>
                      <a:ext cx="11" cy="6"/>
                      <a:chOff x="4649" y="3253"/>
                      <a:chExt cx="11" cy="6"/>
                    </a:xfrm>
                  </p:grpSpPr>
                  <p:sp>
                    <p:nvSpPr>
                      <p:cNvPr id="102011" name="Freeform 182"/>
                      <p:cNvSpPr>
                        <a:spLocks/>
                      </p:cNvSpPr>
                      <p:nvPr/>
                    </p:nvSpPr>
                    <p:spPr bwMode="auto">
                      <a:xfrm>
                        <a:off x="4649"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12" name="Freeform 183"/>
                      <p:cNvSpPr>
                        <a:spLocks/>
                      </p:cNvSpPr>
                      <p:nvPr/>
                    </p:nvSpPr>
                    <p:spPr bwMode="auto">
                      <a:xfrm>
                        <a:off x="4654"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2002" name="Group 184"/>
                  <p:cNvGrpSpPr>
                    <a:grpSpLocks/>
                  </p:cNvGrpSpPr>
                  <p:nvPr/>
                </p:nvGrpSpPr>
                <p:grpSpPr bwMode="auto">
                  <a:xfrm>
                    <a:off x="4660" y="3253"/>
                    <a:ext cx="23" cy="6"/>
                    <a:chOff x="4660" y="3253"/>
                    <a:chExt cx="23" cy="6"/>
                  </a:xfrm>
                </p:grpSpPr>
                <p:grpSp>
                  <p:nvGrpSpPr>
                    <p:cNvPr id="102003" name="Group 185"/>
                    <p:cNvGrpSpPr>
                      <a:grpSpLocks/>
                    </p:cNvGrpSpPr>
                    <p:nvPr/>
                  </p:nvGrpSpPr>
                  <p:grpSpPr bwMode="auto">
                    <a:xfrm>
                      <a:off x="4660" y="3253"/>
                      <a:ext cx="11" cy="6"/>
                      <a:chOff x="4660" y="3253"/>
                      <a:chExt cx="11" cy="6"/>
                    </a:xfrm>
                  </p:grpSpPr>
                  <p:sp>
                    <p:nvSpPr>
                      <p:cNvPr id="102007" name="Freeform 186"/>
                      <p:cNvSpPr>
                        <a:spLocks/>
                      </p:cNvSpPr>
                      <p:nvPr/>
                    </p:nvSpPr>
                    <p:spPr bwMode="auto">
                      <a:xfrm>
                        <a:off x="4660"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08" name="Freeform 187"/>
                      <p:cNvSpPr>
                        <a:spLocks/>
                      </p:cNvSpPr>
                      <p:nvPr/>
                    </p:nvSpPr>
                    <p:spPr bwMode="auto">
                      <a:xfrm>
                        <a:off x="4665"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004" name="Group 188"/>
                    <p:cNvGrpSpPr>
                      <a:grpSpLocks/>
                    </p:cNvGrpSpPr>
                    <p:nvPr/>
                  </p:nvGrpSpPr>
                  <p:grpSpPr bwMode="auto">
                    <a:xfrm>
                      <a:off x="4671" y="3253"/>
                      <a:ext cx="12" cy="6"/>
                      <a:chOff x="4671" y="3253"/>
                      <a:chExt cx="12" cy="6"/>
                    </a:xfrm>
                  </p:grpSpPr>
                  <p:sp>
                    <p:nvSpPr>
                      <p:cNvPr id="102005" name="Freeform 189"/>
                      <p:cNvSpPr>
                        <a:spLocks/>
                      </p:cNvSpPr>
                      <p:nvPr/>
                    </p:nvSpPr>
                    <p:spPr bwMode="auto">
                      <a:xfrm>
                        <a:off x="4671" y="3253"/>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2006" name="Freeform 190"/>
                      <p:cNvSpPr>
                        <a:spLocks/>
                      </p:cNvSpPr>
                      <p:nvPr/>
                    </p:nvSpPr>
                    <p:spPr bwMode="auto">
                      <a:xfrm>
                        <a:off x="4676" y="3253"/>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sp>
            <p:nvSpPr>
              <p:cNvPr id="101998" name="Freeform 191"/>
              <p:cNvSpPr>
                <a:spLocks/>
              </p:cNvSpPr>
              <p:nvPr/>
            </p:nvSpPr>
            <p:spPr bwMode="auto">
              <a:xfrm>
                <a:off x="4590" y="3243"/>
                <a:ext cx="474" cy="10"/>
              </a:xfrm>
              <a:custGeom>
                <a:avLst/>
                <a:gdLst>
                  <a:gd name="T0" fmla="*/ 0 w 474"/>
                  <a:gd name="T1" fmla="*/ 7 h 10"/>
                  <a:gd name="T2" fmla="*/ 208 w 474"/>
                  <a:gd name="T3" fmla="*/ 7 h 10"/>
                  <a:gd name="T4" fmla="*/ 208 w 474"/>
                  <a:gd name="T5" fmla="*/ 0 h 10"/>
                  <a:gd name="T6" fmla="*/ 240 w 474"/>
                  <a:gd name="T7" fmla="*/ 0 h 10"/>
                  <a:gd name="T8" fmla="*/ 240 w 474"/>
                  <a:gd name="T9" fmla="*/ 9 h 10"/>
                  <a:gd name="T10" fmla="*/ 473 w 474"/>
                  <a:gd name="T11" fmla="*/ 9 h 10"/>
                  <a:gd name="T12" fmla="*/ 0 60000 65536"/>
                  <a:gd name="T13" fmla="*/ 0 60000 65536"/>
                  <a:gd name="T14" fmla="*/ 0 60000 65536"/>
                  <a:gd name="T15" fmla="*/ 0 60000 65536"/>
                  <a:gd name="T16" fmla="*/ 0 60000 65536"/>
                  <a:gd name="T17" fmla="*/ 0 60000 65536"/>
                  <a:gd name="T18" fmla="*/ 0 w 474"/>
                  <a:gd name="T19" fmla="*/ 0 h 10"/>
                  <a:gd name="T20" fmla="*/ 474 w 47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74" h="10">
                    <a:moveTo>
                      <a:pt x="0" y="7"/>
                    </a:moveTo>
                    <a:lnTo>
                      <a:pt x="208" y="7"/>
                    </a:lnTo>
                    <a:lnTo>
                      <a:pt x="208" y="0"/>
                    </a:lnTo>
                    <a:lnTo>
                      <a:pt x="240" y="0"/>
                    </a:lnTo>
                    <a:lnTo>
                      <a:pt x="240" y="9"/>
                    </a:lnTo>
                    <a:lnTo>
                      <a:pt x="473"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1949" name="Group 192"/>
            <p:cNvGrpSpPr>
              <a:grpSpLocks/>
            </p:cNvGrpSpPr>
            <p:nvPr/>
          </p:nvGrpSpPr>
          <p:grpSpPr bwMode="auto">
            <a:xfrm>
              <a:off x="4424" y="3306"/>
              <a:ext cx="786" cy="70"/>
              <a:chOff x="4424" y="3306"/>
              <a:chExt cx="786" cy="70"/>
            </a:xfrm>
          </p:grpSpPr>
          <p:grpSp>
            <p:nvGrpSpPr>
              <p:cNvPr id="101955" name="Group 193"/>
              <p:cNvGrpSpPr>
                <a:grpSpLocks/>
              </p:cNvGrpSpPr>
              <p:nvPr/>
            </p:nvGrpSpPr>
            <p:grpSpPr bwMode="auto">
              <a:xfrm>
                <a:off x="4424" y="3306"/>
                <a:ext cx="786" cy="70"/>
                <a:chOff x="4424" y="3306"/>
                <a:chExt cx="786" cy="70"/>
              </a:xfrm>
            </p:grpSpPr>
            <p:sp>
              <p:nvSpPr>
                <p:cNvPr id="101991" name="Rectangle 194"/>
                <p:cNvSpPr>
                  <a:spLocks noChangeArrowheads="1"/>
                </p:cNvSpPr>
                <p:nvPr/>
              </p:nvSpPr>
              <p:spPr bwMode="auto">
                <a:xfrm>
                  <a:off x="4428" y="3374"/>
                  <a:ext cx="770" cy="2"/>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992" name="Freeform 195"/>
                <p:cNvSpPr>
                  <a:spLocks/>
                </p:cNvSpPr>
                <p:nvPr/>
              </p:nvSpPr>
              <p:spPr bwMode="auto">
                <a:xfrm>
                  <a:off x="4424" y="3306"/>
                  <a:ext cx="786" cy="66"/>
                </a:xfrm>
                <a:custGeom>
                  <a:avLst/>
                  <a:gdLst>
                    <a:gd name="T0" fmla="*/ 0 w 786"/>
                    <a:gd name="T1" fmla="*/ 65 h 66"/>
                    <a:gd name="T2" fmla="*/ 785 w 786"/>
                    <a:gd name="T3" fmla="*/ 65 h 66"/>
                    <a:gd name="T4" fmla="*/ 739 w 786"/>
                    <a:gd name="T5" fmla="*/ 1 h 66"/>
                    <a:gd name="T6" fmla="*/ 57 w 786"/>
                    <a:gd name="T7" fmla="*/ 0 h 66"/>
                    <a:gd name="T8" fmla="*/ 0 w 786"/>
                    <a:gd name="T9" fmla="*/ 65 h 66"/>
                    <a:gd name="T10" fmla="*/ 0 60000 65536"/>
                    <a:gd name="T11" fmla="*/ 0 60000 65536"/>
                    <a:gd name="T12" fmla="*/ 0 60000 65536"/>
                    <a:gd name="T13" fmla="*/ 0 60000 65536"/>
                    <a:gd name="T14" fmla="*/ 0 60000 65536"/>
                    <a:gd name="T15" fmla="*/ 0 w 786"/>
                    <a:gd name="T16" fmla="*/ 0 h 66"/>
                    <a:gd name="T17" fmla="*/ 786 w 786"/>
                    <a:gd name="T18" fmla="*/ 66 h 66"/>
                  </a:gdLst>
                  <a:ahLst/>
                  <a:cxnLst>
                    <a:cxn ang="T10">
                      <a:pos x="T0" y="T1"/>
                    </a:cxn>
                    <a:cxn ang="T11">
                      <a:pos x="T2" y="T3"/>
                    </a:cxn>
                    <a:cxn ang="T12">
                      <a:pos x="T4" y="T5"/>
                    </a:cxn>
                    <a:cxn ang="T13">
                      <a:pos x="T6" y="T7"/>
                    </a:cxn>
                    <a:cxn ang="T14">
                      <a:pos x="T8" y="T9"/>
                    </a:cxn>
                  </a:cxnLst>
                  <a:rect l="T15" t="T16" r="T17" b="T18"/>
                  <a:pathLst>
                    <a:path w="786" h="66">
                      <a:moveTo>
                        <a:pt x="0" y="65"/>
                      </a:moveTo>
                      <a:lnTo>
                        <a:pt x="785" y="65"/>
                      </a:lnTo>
                      <a:lnTo>
                        <a:pt x="739" y="1"/>
                      </a:lnTo>
                      <a:lnTo>
                        <a:pt x="57" y="0"/>
                      </a:lnTo>
                      <a:lnTo>
                        <a:pt x="0" y="65"/>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101993" name="Freeform 196"/>
                <p:cNvSpPr>
                  <a:spLocks/>
                </p:cNvSpPr>
                <p:nvPr/>
              </p:nvSpPr>
              <p:spPr bwMode="auto">
                <a:xfrm>
                  <a:off x="4447" y="3314"/>
                  <a:ext cx="737" cy="51"/>
                </a:xfrm>
                <a:custGeom>
                  <a:avLst/>
                  <a:gdLst>
                    <a:gd name="T0" fmla="*/ 42 w 737"/>
                    <a:gd name="T1" fmla="*/ 0 h 51"/>
                    <a:gd name="T2" fmla="*/ 0 w 737"/>
                    <a:gd name="T3" fmla="*/ 50 h 51"/>
                    <a:gd name="T4" fmla="*/ 736 w 737"/>
                    <a:gd name="T5" fmla="*/ 50 h 51"/>
                    <a:gd name="T6" fmla="*/ 702 w 737"/>
                    <a:gd name="T7" fmla="*/ 0 h 51"/>
                    <a:gd name="T8" fmla="*/ 0 60000 65536"/>
                    <a:gd name="T9" fmla="*/ 0 60000 65536"/>
                    <a:gd name="T10" fmla="*/ 0 60000 65536"/>
                    <a:gd name="T11" fmla="*/ 0 60000 65536"/>
                    <a:gd name="T12" fmla="*/ 0 w 737"/>
                    <a:gd name="T13" fmla="*/ 0 h 51"/>
                    <a:gd name="T14" fmla="*/ 737 w 737"/>
                    <a:gd name="T15" fmla="*/ 51 h 51"/>
                  </a:gdLst>
                  <a:ahLst/>
                  <a:cxnLst>
                    <a:cxn ang="T8">
                      <a:pos x="T0" y="T1"/>
                    </a:cxn>
                    <a:cxn ang="T9">
                      <a:pos x="T2" y="T3"/>
                    </a:cxn>
                    <a:cxn ang="T10">
                      <a:pos x="T4" y="T5"/>
                    </a:cxn>
                    <a:cxn ang="T11">
                      <a:pos x="T6" y="T7"/>
                    </a:cxn>
                  </a:cxnLst>
                  <a:rect l="T12" t="T13" r="T14" b="T15"/>
                  <a:pathLst>
                    <a:path w="737" h="51">
                      <a:moveTo>
                        <a:pt x="42" y="0"/>
                      </a:moveTo>
                      <a:lnTo>
                        <a:pt x="0" y="50"/>
                      </a:lnTo>
                      <a:lnTo>
                        <a:pt x="736" y="50"/>
                      </a:lnTo>
                      <a:lnTo>
                        <a:pt x="70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1956" name="Group 197"/>
              <p:cNvGrpSpPr>
                <a:grpSpLocks/>
              </p:cNvGrpSpPr>
              <p:nvPr/>
            </p:nvGrpSpPr>
            <p:grpSpPr bwMode="auto">
              <a:xfrm>
                <a:off x="4511" y="3312"/>
                <a:ext cx="619" cy="16"/>
                <a:chOff x="4511" y="3312"/>
                <a:chExt cx="619" cy="16"/>
              </a:xfrm>
            </p:grpSpPr>
            <p:sp>
              <p:nvSpPr>
                <p:cNvPr id="101985" name="Freeform 198"/>
                <p:cNvSpPr>
                  <a:spLocks/>
                </p:cNvSpPr>
                <p:nvPr/>
              </p:nvSpPr>
              <p:spPr bwMode="auto">
                <a:xfrm>
                  <a:off x="4511" y="3312"/>
                  <a:ext cx="25" cy="11"/>
                </a:xfrm>
                <a:custGeom>
                  <a:avLst/>
                  <a:gdLst>
                    <a:gd name="T0" fmla="*/ 7 w 25"/>
                    <a:gd name="T1" fmla="*/ 0 h 11"/>
                    <a:gd name="T2" fmla="*/ 24 w 25"/>
                    <a:gd name="T3" fmla="*/ 0 h 11"/>
                    <a:gd name="T4" fmla="*/ 19 w 25"/>
                    <a:gd name="T5" fmla="*/ 10 h 11"/>
                    <a:gd name="T6" fmla="*/ 0 w 25"/>
                    <a:gd name="T7" fmla="*/ 10 h 11"/>
                    <a:gd name="T8" fmla="*/ 7 w 25"/>
                    <a:gd name="T9" fmla="*/ 0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7" y="0"/>
                      </a:moveTo>
                      <a:lnTo>
                        <a:pt x="24" y="0"/>
                      </a:lnTo>
                      <a:lnTo>
                        <a:pt x="19" y="10"/>
                      </a:lnTo>
                      <a:lnTo>
                        <a:pt x="0" y="10"/>
                      </a:lnTo>
                      <a:lnTo>
                        <a:pt x="7"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986" name="Freeform 199"/>
                <p:cNvSpPr>
                  <a:spLocks/>
                </p:cNvSpPr>
                <p:nvPr/>
              </p:nvSpPr>
              <p:spPr bwMode="auto">
                <a:xfrm>
                  <a:off x="4571" y="3312"/>
                  <a:ext cx="98" cy="10"/>
                </a:xfrm>
                <a:custGeom>
                  <a:avLst/>
                  <a:gdLst>
                    <a:gd name="T0" fmla="*/ 4 w 98"/>
                    <a:gd name="T1" fmla="*/ 0 h 10"/>
                    <a:gd name="T2" fmla="*/ 97 w 98"/>
                    <a:gd name="T3" fmla="*/ 0 h 10"/>
                    <a:gd name="T4" fmla="*/ 94 w 98"/>
                    <a:gd name="T5" fmla="*/ 9 h 10"/>
                    <a:gd name="T6" fmla="*/ 0 w 98"/>
                    <a:gd name="T7" fmla="*/ 9 h 10"/>
                    <a:gd name="T8" fmla="*/ 4 w 98"/>
                    <a:gd name="T9" fmla="*/ 0 h 10"/>
                    <a:gd name="T10" fmla="*/ 0 60000 65536"/>
                    <a:gd name="T11" fmla="*/ 0 60000 65536"/>
                    <a:gd name="T12" fmla="*/ 0 60000 65536"/>
                    <a:gd name="T13" fmla="*/ 0 60000 65536"/>
                    <a:gd name="T14" fmla="*/ 0 60000 65536"/>
                    <a:gd name="T15" fmla="*/ 0 w 98"/>
                    <a:gd name="T16" fmla="*/ 0 h 10"/>
                    <a:gd name="T17" fmla="*/ 98 w 98"/>
                    <a:gd name="T18" fmla="*/ 10 h 10"/>
                  </a:gdLst>
                  <a:ahLst/>
                  <a:cxnLst>
                    <a:cxn ang="T10">
                      <a:pos x="T0" y="T1"/>
                    </a:cxn>
                    <a:cxn ang="T11">
                      <a:pos x="T2" y="T3"/>
                    </a:cxn>
                    <a:cxn ang="T12">
                      <a:pos x="T4" y="T5"/>
                    </a:cxn>
                    <a:cxn ang="T13">
                      <a:pos x="T6" y="T7"/>
                    </a:cxn>
                    <a:cxn ang="T14">
                      <a:pos x="T8" y="T9"/>
                    </a:cxn>
                  </a:cxnLst>
                  <a:rect l="T15" t="T16" r="T17" b="T18"/>
                  <a:pathLst>
                    <a:path w="98" h="10">
                      <a:moveTo>
                        <a:pt x="4" y="0"/>
                      </a:moveTo>
                      <a:lnTo>
                        <a:pt x="97" y="0"/>
                      </a:lnTo>
                      <a:lnTo>
                        <a:pt x="94" y="9"/>
                      </a:lnTo>
                      <a:lnTo>
                        <a:pt x="0" y="9"/>
                      </a:lnTo>
                      <a:lnTo>
                        <a:pt x="4"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987" name="Freeform 200"/>
                <p:cNvSpPr>
                  <a:spLocks/>
                </p:cNvSpPr>
                <p:nvPr/>
              </p:nvSpPr>
              <p:spPr bwMode="auto">
                <a:xfrm>
                  <a:off x="4696" y="3312"/>
                  <a:ext cx="94" cy="11"/>
                </a:xfrm>
                <a:custGeom>
                  <a:avLst/>
                  <a:gdLst>
                    <a:gd name="T0" fmla="*/ 4 w 94"/>
                    <a:gd name="T1" fmla="*/ 0 h 11"/>
                    <a:gd name="T2" fmla="*/ 93 w 94"/>
                    <a:gd name="T3" fmla="*/ 0 h 11"/>
                    <a:gd name="T4" fmla="*/ 92 w 94"/>
                    <a:gd name="T5" fmla="*/ 10 h 11"/>
                    <a:gd name="T6" fmla="*/ 0 w 94"/>
                    <a:gd name="T7" fmla="*/ 10 h 11"/>
                    <a:gd name="T8" fmla="*/ 4 w 94"/>
                    <a:gd name="T9" fmla="*/ 0 h 11"/>
                    <a:gd name="T10" fmla="*/ 0 60000 65536"/>
                    <a:gd name="T11" fmla="*/ 0 60000 65536"/>
                    <a:gd name="T12" fmla="*/ 0 60000 65536"/>
                    <a:gd name="T13" fmla="*/ 0 60000 65536"/>
                    <a:gd name="T14" fmla="*/ 0 60000 65536"/>
                    <a:gd name="T15" fmla="*/ 0 w 94"/>
                    <a:gd name="T16" fmla="*/ 0 h 11"/>
                    <a:gd name="T17" fmla="*/ 94 w 94"/>
                    <a:gd name="T18" fmla="*/ 11 h 11"/>
                  </a:gdLst>
                  <a:ahLst/>
                  <a:cxnLst>
                    <a:cxn ang="T10">
                      <a:pos x="T0" y="T1"/>
                    </a:cxn>
                    <a:cxn ang="T11">
                      <a:pos x="T2" y="T3"/>
                    </a:cxn>
                    <a:cxn ang="T12">
                      <a:pos x="T4" y="T5"/>
                    </a:cxn>
                    <a:cxn ang="T13">
                      <a:pos x="T6" y="T7"/>
                    </a:cxn>
                    <a:cxn ang="T14">
                      <a:pos x="T8" y="T9"/>
                    </a:cxn>
                  </a:cxnLst>
                  <a:rect l="T15" t="T16" r="T17" b="T18"/>
                  <a:pathLst>
                    <a:path w="94" h="11">
                      <a:moveTo>
                        <a:pt x="4" y="0"/>
                      </a:moveTo>
                      <a:lnTo>
                        <a:pt x="93" y="0"/>
                      </a:lnTo>
                      <a:lnTo>
                        <a:pt x="92" y="10"/>
                      </a:lnTo>
                      <a:lnTo>
                        <a:pt x="0" y="10"/>
                      </a:lnTo>
                      <a:lnTo>
                        <a:pt x="4"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988" name="Freeform 201"/>
                <p:cNvSpPr>
                  <a:spLocks/>
                </p:cNvSpPr>
                <p:nvPr/>
              </p:nvSpPr>
              <p:spPr bwMode="auto">
                <a:xfrm>
                  <a:off x="4808" y="3312"/>
                  <a:ext cx="95" cy="11"/>
                </a:xfrm>
                <a:custGeom>
                  <a:avLst/>
                  <a:gdLst>
                    <a:gd name="T0" fmla="*/ 0 w 95"/>
                    <a:gd name="T1" fmla="*/ 0 h 11"/>
                    <a:gd name="T2" fmla="*/ 94 w 95"/>
                    <a:gd name="T3" fmla="*/ 0 h 11"/>
                    <a:gd name="T4" fmla="*/ 94 w 95"/>
                    <a:gd name="T5" fmla="*/ 10 h 11"/>
                    <a:gd name="T6" fmla="*/ 0 w 95"/>
                    <a:gd name="T7" fmla="*/ 10 h 11"/>
                    <a:gd name="T8" fmla="*/ 0 w 95"/>
                    <a:gd name="T9" fmla="*/ 0 h 11"/>
                    <a:gd name="T10" fmla="*/ 0 60000 65536"/>
                    <a:gd name="T11" fmla="*/ 0 60000 65536"/>
                    <a:gd name="T12" fmla="*/ 0 60000 65536"/>
                    <a:gd name="T13" fmla="*/ 0 60000 65536"/>
                    <a:gd name="T14" fmla="*/ 0 60000 65536"/>
                    <a:gd name="T15" fmla="*/ 0 w 95"/>
                    <a:gd name="T16" fmla="*/ 0 h 11"/>
                    <a:gd name="T17" fmla="*/ 95 w 95"/>
                    <a:gd name="T18" fmla="*/ 11 h 11"/>
                  </a:gdLst>
                  <a:ahLst/>
                  <a:cxnLst>
                    <a:cxn ang="T10">
                      <a:pos x="T0" y="T1"/>
                    </a:cxn>
                    <a:cxn ang="T11">
                      <a:pos x="T2" y="T3"/>
                    </a:cxn>
                    <a:cxn ang="T12">
                      <a:pos x="T4" y="T5"/>
                    </a:cxn>
                    <a:cxn ang="T13">
                      <a:pos x="T6" y="T7"/>
                    </a:cxn>
                    <a:cxn ang="T14">
                      <a:pos x="T8" y="T9"/>
                    </a:cxn>
                  </a:cxnLst>
                  <a:rect l="T15" t="T16" r="T17" b="T18"/>
                  <a:pathLst>
                    <a:path w="95" h="11">
                      <a:moveTo>
                        <a:pt x="0" y="0"/>
                      </a:moveTo>
                      <a:lnTo>
                        <a:pt x="94" y="0"/>
                      </a:lnTo>
                      <a:lnTo>
                        <a:pt x="94" y="10"/>
                      </a:lnTo>
                      <a:lnTo>
                        <a:pt x="0" y="10"/>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989" name="Freeform 202"/>
                <p:cNvSpPr>
                  <a:spLocks/>
                </p:cNvSpPr>
                <p:nvPr/>
              </p:nvSpPr>
              <p:spPr bwMode="auto">
                <a:xfrm>
                  <a:off x="4923" y="3312"/>
                  <a:ext cx="84" cy="11"/>
                </a:xfrm>
                <a:custGeom>
                  <a:avLst/>
                  <a:gdLst>
                    <a:gd name="T0" fmla="*/ 0 w 84"/>
                    <a:gd name="T1" fmla="*/ 0 h 11"/>
                    <a:gd name="T2" fmla="*/ 81 w 84"/>
                    <a:gd name="T3" fmla="*/ 0 h 11"/>
                    <a:gd name="T4" fmla="*/ 83 w 84"/>
                    <a:gd name="T5" fmla="*/ 10 h 11"/>
                    <a:gd name="T6" fmla="*/ 0 w 84"/>
                    <a:gd name="T7" fmla="*/ 10 h 11"/>
                    <a:gd name="T8" fmla="*/ 0 w 84"/>
                    <a:gd name="T9" fmla="*/ 0 h 11"/>
                    <a:gd name="T10" fmla="*/ 0 60000 65536"/>
                    <a:gd name="T11" fmla="*/ 0 60000 65536"/>
                    <a:gd name="T12" fmla="*/ 0 60000 65536"/>
                    <a:gd name="T13" fmla="*/ 0 60000 65536"/>
                    <a:gd name="T14" fmla="*/ 0 60000 65536"/>
                    <a:gd name="T15" fmla="*/ 0 w 84"/>
                    <a:gd name="T16" fmla="*/ 0 h 11"/>
                    <a:gd name="T17" fmla="*/ 84 w 84"/>
                    <a:gd name="T18" fmla="*/ 11 h 11"/>
                  </a:gdLst>
                  <a:ahLst/>
                  <a:cxnLst>
                    <a:cxn ang="T10">
                      <a:pos x="T0" y="T1"/>
                    </a:cxn>
                    <a:cxn ang="T11">
                      <a:pos x="T2" y="T3"/>
                    </a:cxn>
                    <a:cxn ang="T12">
                      <a:pos x="T4" y="T5"/>
                    </a:cxn>
                    <a:cxn ang="T13">
                      <a:pos x="T6" y="T7"/>
                    </a:cxn>
                    <a:cxn ang="T14">
                      <a:pos x="T8" y="T9"/>
                    </a:cxn>
                  </a:cxnLst>
                  <a:rect l="T15" t="T16" r="T17" b="T18"/>
                  <a:pathLst>
                    <a:path w="84" h="11">
                      <a:moveTo>
                        <a:pt x="0" y="0"/>
                      </a:moveTo>
                      <a:lnTo>
                        <a:pt x="81" y="0"/>
                      </a:lnTo>
                      <a:lnTo>
                        <a:pt x="83" y="10"/>
                      </a:lnTo>
                      <a:lnTo>
                        <a:pt x="0" y="10"/>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990" name="Freeform 203"/>
                <p:cNvSpPr>
                  <a:spLocks/>
                </p:cNvSpPr>
                <p:nvPr/>
              </p:nvSpPr>
              <p:spPr bwMode="auto">
                <a:xfrm>
                  <a:off x="5026" y="3318"/>
                  <a:ext cx="104" cy="10"/>
                </a:xfrm>
                <a:custGeom>
                  <a:avLst/>
                  <a:gdLst>
                    <a:gd name="T0" fmla="*/ 0 w 104"/>
                    <a:gd name="T1" fmla="*/ 0 h 10"/>
                    <a:gd name="T2" fmla="*/ 94 w 104"/>
                    <a:gd name="T3" fmla="*/ 0 h 10"/>
                    <a:gd name="T4" fmla="*/ 103 w 104"/>
                    <a:gd name="T5" fmla="*/ 9 h 10"/>
                    <a:gd name="T6" fmla="*/ 4 w 104"/>
                    <a:gd name="T7" fmla="*/ 9 h 10"/>
                    <a:gd name="T8" fmla="*/ 0 w 104"/>
                    <a:gd name="T9" fmla="*/ 0 h 10"/>
                    <a:gd name="T10" fmla="*/ 0 60000 65536"/>
                    <a:gd name="T11" fmla="*/ 0 60000 65536"/>
                    <a:gd name="T12" fmla="*/ 0 60000 65536"/>
                    <a:gd name="T13" fmla="*/ 0 60000 65536"/>
                    <a:gd name="T14" fmla="*/ 0 60000 65536"/>
                    <a:gd name="T15" fmla="*/ 0 w 104"/>
                    <a:gd name="T16" fmla="*/ 0 h 10"/>
                    <a:gd name="T17" fmla="*/ 104 w 104"/>
                    <a:gd name="T18" fmla="*/ 10 h 10"/>
                  </a:gdLst>
                  <a:ahLst/>
                  <a:cxnLst>
                    <a:cxn ang="T10">
                      <a:pos x="T0" y="T1"/>
                    </a:cxn>
                    <a:cxn ang="T11">
                      <a:pos x="T2" y="T3"/>
                    </a:cxn>
                    <a:cxn ang="T12">
                      <a:pos x="T4" y="T5"/>
                    </a:cxn>
                    <a:cxn ang="T13">
                      <a:pos x="T6" y="T7"/>
                    </a:cxn>
                    <a:cxn ang="T14">
                      <a:pos x="T8" y="T9"/>
                    </a:cxn>
                  </a:cxnLst>
                  <a:rect l="T15" t="T16" r="T17" b="T18"/>
                  <a:pathLst>
                    <a:path w="104" h="10">
                      <a:moveTo>
                        <a:pt x="0" y="0"/>
                      </a:moveTo>
                      <a:lnTo>
                        <a:pt x="94" y="0"/>
                      </a:lnTo>
                      <a:lnTo>
                        <a:pt x="103" y="9"/>
                      </a:lnTo>
                      <a:lnTo>
                        <a:pt x="4" y="9"/>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grpSp>
          <p:grpSp>
            <p:nvGrpSpPr>
              <p:cNvPr id="101957" name="Group 204"/>
              <p:cNvGrpSpPr>
                <a:grpSpLocks/>
              </p:cNvGrpSpPr>
              <p:nvPr/>
            </p:nvGrpSpPr>
            <p:grpSpPr bwMode="auto">
              <a:xfrm>
                <a:off x="4491" y="3330"/>
                <a:ext cx="642" cy="26"/>
                <a:chOff x="4491" y="3330"/>
                <a:chExt cx="642" cy="26"/>
              </a:xfrm>
            </p:grpSpPr>
            <p:grpSp>
              <p:nvGrpSpPr>
                <p:cNvPr id="101958" name="Group 205"/>
                <p:cNvGrpSpPr>
                  <a:grpSpLocks/>
                </p:cNvGrpSpPr>
                <p:nvPr/>
              </p:nvGrpSpPr>
              <p:grpSpPr bwMode="auto">
                <a:xfrm>
                  <a:off x="4547" y="3331"/>
                  <a:ext cx="313" cy="23"/>
                  <a:chOff x="4547" y="3331"/>
                  <a:chExt cx="313" cy="23"/>
                </a:xfrm>
              </p:grpSpPr>
              <p:sp>
                <p:nvSpPr>
                  <p:cNvPr id="101981" name="Line 206"/>
                  <p:cNvSpPr>
                    <a:spLocks noChangeShapeType="1"/>
                  </p:cNvSpPr>
                  <p:nvPr/>
                </p:nvSpPr>
                <p:spPr bwMode="auto">
                  <a:xfrm>
                    <a:off x="4547" y="3331"/>
                    <a:ext cx="2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82" name="Line 207"/>
                  <p:cNvSpPr>
                    <a:spLocks noChangeShapeType="1"/>
                  </p:cNvSpPr>
                  <p:nvPr/>
                </p:nvSpPr>
                <p:spPr bwMode="auto">
                  <a:xfrm>
                    <a:off x="4560" y="3338"/>
                    <a:ext cx="3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83" name="Line 208"/>
                  <p:cNvSpPr>
                    <a:spLocks noChangeShapeType="1"/>
                  </p:cNvSpPr>
                  <p:nvPr/>
                </p:nvSpPr>
                <p:spPr bwMode="auto">
                  <a:xfrm>
                    <a:off x="4563" y="3345"/>
                    <a:ext cx="26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84" name="Line 209"/>
                  <p:cNvSpPr>
                    <a:spLocks noChangeShapeType="1"/>
                  </p:cNvSpPr>
                  <p:nvPr/>
                </p:nvSpPr>
                <p:spPr bwMode="auto">
                  <a:xfrm>
                    <a:off x="4570" y="3354"/>
                    <a:ext cx="2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959" name="Group 210"/>
                <p:cNvGrpSpPr>
                  <a:grpSpLocks/>
                </p:cNvGrpSpPr>
                <p:nvPr/>
              </p:nvGrpSpPr>
              <p:grpSpPr bwMode="auto">
                <a:xfrm>
                  <a:off x="4491" y="3334"/>
                  <a:ext cx="46" cy="15"/>
                  <a:chOff x="4491" y="3334"/>
                  <a:chExt cx="46" cy="15"/>
                </a:xfrm>
              </p:grpSpPr>
              <p:sp>
                <p:nvSpPr>
                  <p:cNvPr id="101978" name="Line 211"/>
                  <p:cNvSpPr>
                    <a:spLocks noChangeShapeType="1"/>
                  </p:cNvSpPr>
                  <p:nvPr/>
                </p:nvSpPr>
                <p:spPr bwMode="auto">
                  <a:xfrm>
                    <a:off x="4504" y="333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9" name="Line 212"/>
                  <p:cNvSpPr>
                    <a:spLocks noChangeShapeType="1"/>
                  </p:cNvSpPr>
                  <p:nvPr/>
                </p:nvSpPr>
                <p:spPr bwMode="auto">
                  <a:xfrm>
                    <a:off x="4499" y="3342"/>
                    <a:ext cx="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80" name="Line 213"/>
                  <p:cNvSpPr>
                    <a:spLocks noChangeShapeType="1"/>
                  </p:cNvSpPr>
                  <p:nvPr/>
                </p:nvSpPr>
                <p:spPr bwMode="auto">
                  <a:xfrm>
                    <a:off x="4491" y="3349"/>
                    <a:ext cx="4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960" name="Group 214"/>
                <p:cNvGrpSpPr>
                  <a:grpSpLocks/>
                </p:cNvGrpSpPr>
                <p:nvPr/>
              </p:nvGrpSpPr>
              <p:grpSpPr bwMode="auto">
                <a:xfrm>
                  <a:off x="4616" y="3330"/>
                  <a:ext cx="287" cy="24"/>
                  <a:chOff x="4616" y="3330"/>
                  <a:chExt cx="287" cy="24"/>
                </a:xfrm>
              </p:grpSpPr>
              <p:sp>
                <p:nvSpPr>
                  <p:cNvPr id="101972" name="Line 215"/>
                  <p:cNvSpPr>
                    <a:spLocks noChangeShapeType="1"/>
                  </p:cNvSpPr>
                  <p:nvPr/>
                </p:nvSpPr>
                <p:spPr bwMode="auto">
                  <a:xfrm>
                    <a:off x="4616" y="3354"/>
                    <a:ext cx="1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3" name="Line 216"/>
                  <p:cNvSpPr>
                    <a:spLocks noChangeShapeType="1"/>
                  </p:cNvSpPr>
                  <p:nvPr/>
                </p:nvSpPr>
                <p:spPr bwMode="auto">
                  <a:xfrm>
                    <a:off x="4866" y="3330"/>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4" name="Line 217"/>
                  <p:cNvSpPr>
                    <a:spLocks noChangeShapeType="1"/>
                  </p:cNvSpPr>
                  <p:nvPr/>
                </p:nvSpPr>
                <p:spPr bwMode="auto">
                  <a:xfrm>
                    <a:off x="4877" y="3338"/>
                    <a:ext cx="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5" name="Line 218"/>
                  <p:cNvSpPr>
                    <a:spLocks noChangeShapeType="1"/>
                  </p:cNvSpPr>
                  <p:nvPr/>
                </p:nvSpPr>
                <p:spPr bwMode="auto">
                  <a:xfrm>
                    <a:off x="4854" y="3346"/>
                    <a:ext cx="4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6" name="Line 219"/>
                  <p:cNvSpPr>
                    <a:spLocks noChangeShapeType="1"/>
                  </p:cNvSpPr>
                  <p:nvPr/>
                </p:nvSpPr>
                <p:spPr bwMode="auto">
                  <a:xfrm>
                    <a:off x="4807" y="3354"/>
                    <a:ext cx="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7" name="Line 220"/>
                  <p:cNvSpPr>
                    <a:spLocks noChangeShapeType="1"/>
                  </p:cNvSpPr>
                  <p:nvPr/>
                </p:nvSpPr>
                <p:spPr bwMode="auto">
                  <a:xfrm>
                    <a:off x="4845" y="3354"/>
                    <a:ext cx="5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961" name="Group 221"/>
                <p:cNvGrpSpPr>
                  <a:grpSpLocks/>
                </p:cNvGrpSpPr>
                <p:nvPr/>
              </p:nvGrpSpPr>
              <p:grpSpPr bwMode="auto">
                <a:xfrm>
                  <a:off x="4925" y="3334"/>
                  <a:ext cx="84" cy="21"/>
                  <a:chOff x="4925" y="3334"/>
                  <a:chExt cx="84" cy="21"/>
                </a:xfrm>
              </p:grpSpPr>
              <p:sp>
                <p:nvSpPr>
                  <p:cNvPr id="101969" name="Line 222"/>
                  <p:cNvSpPr>
                    <a:spLocks noChangeShapeType="1"/>
                  </p:cNvSpPr>
                  <p:nvPr/>
                </p:nvSpPr>
                <p:spPr bwMode="auto">
                  <a:xfrm>
                    <a:off x="4925" y="3334"/>
                    <a:ext cx="7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0" name="Line 223"/>
                  <p:cNvSpPr>
                    <a:spLocks noChangeShapeType="1"/>
                  </p:cNvSpPr>
                  <p:nvPr/>
                </p:nvSpPr>
                <p:spPr bwMode="auto">
                  <a:xfrm>
                    <a:off x="4937" y="3343"/>
                    <a:ext cx="6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71" name="Line 224"/>
                  <p:cNvSpPr>
                    <a:spLocks noChangeShapeType="1"/>
                  </p:cNvSpPr>
                  <p:nvPr/>
                </p:nvSpPr>
                <p:spPr bwMode="auto">
                  <a:xfrm>
                    <a:off x="4939" y="3355"/>
                    <a:ext cx="7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962" name="Group 225"/>
                <p:cNvGrpSpPr>
                  <a:grpSpLocks/>
                </p:cNvGrpSpPr>
                <p:nvPr/>
              </p:nvGrpSpPr>
              <p:grpSpPr bwMode="auto">
                <a:xfrm>
                  <a:off x="5032" y="3334"/>
                  <a:ext cx="101" cy="22"/>
                  <a:chOff x="5032" y="3334"/>
                  <a:chExt cx="101" cy="22"/>
                </a:xfrm>
              </p:grpSpPr>
              <p:sp>
                <p:nvSpPr>
                  <p:cNvPr id="101963" name="Line 226"/>
                  <p:cNvSpPr>
                    <a:spLocks noChangeShapeType="1"/>
                  </p:cNvSpPr>
                  <p:nvPr/>
                </p:nvSpPr>
                <p:spPr bwMode="auto">
                  <a:xfrm>
                    <a:off x="5040" y="3334"/>
                    <a:ext cx="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64" name="Line 227"/>
                  <p:cNvSpPr>
                    <a:spLocks noChangeShapeType="1"/>
                  </p:cNvSpPr>
                  <p:nvPr/>
                </p:nvSpPr>
                <p:spPr bwMode="auto">
                  <a:xfrm>
                    <a:off x="5032" y="3342"/>
                    <a:ext cx="5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65" name="Line 228"/>
                  <p:cNvSpPr>
                    <a:spLocks noChangeShapeType="1"/>
                  </p:cNvSpPr>
                  <p:nvPr/>
                </p:nvSpPr>
                <p:spPr bwMode="auto">
                  <a:xfrm>
                    <a:off x="5040" y="3349"/>
                    <a:ext cx="5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66" name="Line 229"/>
                  <p:cNvSpPr>
                    <a:spLocks noChangeShapeType="1"/>
                  </p:cNvSpPr>
                  <p:nvPr/>
                </p:nvSpPr>
                <p:spPr bwMode="auto">
                  <a:xfrm>
                    <a:off x="5038" y="3356"/>
                    <a:ext cx="6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67" name="Line 230"/>
                  <p:cNvSpPr>
                    <a:spLocks noChangeShapeType="1"/>
                  </p:cNvSpPr>
                  <p:nvPr/>
                </p:nvSpPr>
                <p:spPr bwMode="auto">
                  <a:xfrm>
                    <a:off x="5113" y="3343"/>
                    <a:ext cx="1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968" name="Line 231"/>
                  <p:cNvSpPr>
                    <a:spLocks noChangeShapeType="1"/>
                  </p:cNvSpPr>
                  <p:nvPr/>
                </p:nvSpPr>
                <p:spPr bwMode="auto">
                  <a:xfrm>
                    <a:off x="5121" y="3352"/>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101950" name="Freeform 232"/>
            <p:cNvSpPr>
              <a:spLocks/>
            </p:cNvSpPr>
            <p:nvPr/>
          </p:nvSpPr>
          <p:spPr bwMode="auto">
            <a:xfrm>
              <a:off x="4734" y="3142"/>
              <a:ext cx="183" cy="35"/>
            </a:xfrm>
            <a:custGeom>
              <a:avLst/>
              <a:gdLst>
                <a:gd name="T0" fmla="*/ 0 w 183"/>
                <a:gd name="T1" fmla="*/ 19 h 35"/>
                <a:gd name="T2" fmla="*/ 0 w 183"/>
                <a:gd name="T3" fmla="*/ 0 h 35"/>
                <a:gd name="T4" fmla="*/ 182 w 183"/>
                <a:gd name="T5" fmla="*/ 0 h 35"/>
                <a:gd name="T6" fmla="*/ 182 w 183"/>
                <a:gd name="T7" fmla="*/ 19 h 35"/>
                <a:gd name="T8" fmla="*/ 181 w 183"/>
                <a:gd name="T9" fmla="*/ 21 h 35"/>
                <a:gd name="T10" fmla="*/ 179 w 183"/>
                <a:gd name="T11" fmla="*/ 23 h 35"/>
                <a:gd name="T12" fmla="*/ 176 w 183"/>
                <a:gd name="T13" fmla="*/ 24 h 35"/>
                <a:gd name="T14" fmla="*/ 172 w 183"/>
                <a:gd name="T15" fmla="*/ 26 h 35"/>
                <a:gd name="T16" fmla="*/ 167 w 183"/>
                <a:gd name="T17" fmla="*/ 27 h 35"/>
                <a:gd name="T18" fmla="*/ 162 w 183"/>
                <a:gd name="T19" fmla="*/ 28 h 35"/>
                <a:gd name="T20" fmla="*/ 156 w 183"/>
                <a:gd name="T21" fmla="*/ 29 h 35"/>
                <a:gd name="T22" fmla="*/ 149 w 183"/>
                <a:gd name="T23" fmla="*/ 30 h 35"/>
                <a:gd name="T24" fmla="*/ 143 w 183"/>
                <a:gd name="T25" fmla="*/ 31 h 35"/>
                <a:gd name="T26" fmla="*/ 134 w 183"/>
                <a:gd name="T27" fmla="*/ 32 h 35"/>
                <a:gd name="T28" fmla="*/ 126 w 183"/>
                <a:gd name="T29" fmla="*/ 32 h 35"/>
                <a:gd name="T30" fmla="*/ 118 w 183"/>
                <a:gd name="T31" fmla="*/ 33 h 35"/>
                <a:gd name="T32" fmla="*/ 109 w 183"/>
                <a:gd name="T33" fmla="*/ 33 h 35"/>
                <a:gd name="T34" fmla="*/ 99 w 183"/>
                <a:gd name="T35" fmla="*/ 34 h 35"/>
                <a:gd name="T36" fmla="*/ 86 w 183"/>
                <a:gd name="T37" fmla="*/ 34 h 35"/>
                <a:gd name="T38" fmla="*/ 75 w 183"/>
                <a:gd name="T39" fmla="*/ 33 h 35"/>
                <a:gd name="T40" fmla="*/ 64 w 183"/>
                <a:gd name="T41" fmla="*/ 33 h 35"/>
                <a:gd name="T42" fmla="*/ 53 w 183"/>
                <a:gd name="T43" fmla="*/ 32 h 35"/>
                <a:gd name="T44" fmla="*/ 45 w 183"/>
                <a:gd name="T45" fmla="*/ 32 h 35"/>
                <a:gd name="T46" fmla="*/ 39 w 183"/>
                <a:gd name="T47" fmla="*/ 31 h 35"/>
                <a:gd name="T48" fmla="*/ 30 w 183"/>
                <a:gd name="T49" fmla="*/ 30 h 35"/>
                <a:gd name="T50" fmla="*/ 23 w 183"/>
                <a:gd name="T51" fmla="*/ 29 h 35"/>
                <a:gd name="T52" fmla="*/ 17 w 183"/>
                <a:gd name="T53" fmla="*/ 28 h 35"/>
                <a:gd name="T54" fmla="*/ 12 w 183"/>
                <a:gd name="T55" fmla="*/ 26 h 35"/>
                <a:gd name="T56" fmla="*/ 8 w 183"/>
                <a:gd name="T57" fmla="*/ 25 h 35"/>
                <a:gd name="T58" fmla="*/ 5 w 183"/>
                <a:gd name="T59" fmla="*/ 24 h 35"/>
                <a:gd name="T60" fmla="*/ 3 w 183"/>
                <a:gd name="T61" fmla="*/ 22 h 35"/>
                <a:gd name="T62" fmla="*/ 1 w 183"/>
                <a:gd name="T63" fmla="*/ 21 h 35"/>
                <a:gd name="T64" fmla="*/ 0 w 183"/>
                <a:gd name="T65" fmla="*/ 19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35"/>
                <a:gd name="T101" fmla="*/ 183 w 183"/>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35">
                  <a:moveTo>
                    <a:pt x="0" y="19"/>
                  </a:moveTo>
                  <a:lnTo>
                    <a:pt x="0" y="0"/>
                  </a:lnTo>
                  <a:lnTo>
                    <a:pt x="182" y="0"/>
                  </a:lnTo>
                  <a:lnTo>
                    <a:pt x="182" y="19"/>
                  </a:lnTo>
                  <a:lnTo>
                    <a:pt x="181" y="21"/>
                  </a:lnTo>
                  <a:lnTo>
                    <a:pt x="179" y="23"/>
                  </a:lnTo>
                  <a:lnTo>
                    <a:pt x="176" y="24"/>
                  </a:lnTo>
                  <a:lnTo>
                    <a:pt x="172" y="26"/>
                  </a:lnTo>
                  <a:lnTo>
                    <a:pt x="167" y="27"/>
                  </a:lnTo>
                  <a:lnTo>
                    <a:pt x="162" y="28"/>
                  </a:lnTo>
                  <a:lnTo>
                    <a:pt x="156" y="29"/>
                  </a:lnTo>
                  <a:lnTo>
                    <a:pt x="149" y="30"/>
                  </a:lnTo>
                  <a:lnTo>
                    <a:pt x="143" y="31"/>
                  </a:lnTo>
                  <a:lnTo>
                    <a:pt x="134" y="32"/>
                  </a:lnTo>
                  <a:lnTo>
                    <a:pt x="126" y="32"/>
                  </a:lnTo>
                  <a:lnTo>
                    <a:pt x="118" y="33"/>
                  </a:lnTo>
                  <a:lnTo>
                    <a:pt x="109" y="33"/>
                  </a:lnTo>
                  <a:lnTo>
                    <a:pt x="99" y="34"/>
                  </a:lnTo>
                  <a:lnTo>
                    <a:pt x="86" y="34"/>
                  </a:lnTo>
                  <a:lnTo>
                    <a:pt x="75" y="33"/>
                  </a:lnTo>
                  <a:lnTo>
                    <a:pt x="64" y="33"/>
                  </a:lnTo>
                  <a:lnTo>
                    <a:pt x="53" y="32"/>
                  </a:lnTo>
                  <a:lnTo>
                    <a:pt x="45" y="32"/>
                  </a:lnTo>
                  <a:lnTo>
                    <a:pt x="39" y="31"/>
                  </a:lnTo>
                  <a:lnTo>
                    <a:pt x="30" y="30"/>
                  </a:lnTo>
                  <a:lnTo>
                    <a:pt x="23" y="29"/>
                  </a:lnTo>
                  <a:lnTo>
                    <a:pt x="17" y="28"/>
                  </a:lnTo>
                  <a:lnTo>
                    <a:pt x="12" y="26"/>
                  </a:lnTo>
                  <a:lnTo>
                    <a:pt x="8" y="25"/>
                  </a:lnTo>
                  <a:lnTo>
                    <a:pt x="5" y="24"/>
                  </a:lnTo>
                  <a:lnTo>
                    <a:pt x="3" y="22"/>
                  </a:lnTo>
                  <a:lnTo>
                    <a:pt x="1" y="21"/>
                  </a:lnTo>
                  <a:lnTo>
                    <a:pt x="0" y="19"/>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grpSp>
          <p:nvGrpSpPr>
            <p:cNvPr id="101951" name="Group 233"/>
            <p:cNvGrpSpPr>
              <a:grpSpLocks/>
            </p:cNvGrpSpPr>
            <p:nvPr/>
          </p:nvGrpSpPr>
          <p:grpSpPr bwMode="auto">
            <a:xfrm>
              <a:off x="4617" y="2924"/>
              <a:ext cx="410" cy="214"/>
              <a:chOff x="4617" y="2924"/>
              <a:chExt cx="410" cy="214"/>
            </a:xfrm>
          </p:grpSpPr>
          <p:sp>
            <p:nvSpPr>
              <p:cNvPr id="101952" name="AutoShape 234"/>
              <p:cNvSpPr>
                <a:spLocks noChangeArrowheads="1"/>
              </p:cNvSpPr>
              <p:nvPr/>
            </p:nvSpPr>
            <p:spPr bwMode="auto">
              <a:xfrm>
                <a:off x="4617" y="2924"/>
                <a:ext cx="410" cy="214"/>
              </a:xfrm>
              <a:prstGeom prst="roundRect">
                <a:avLst>
                  <a:gd name="adj" fmla="val 12167"/>
                </a:avLst>
              </a:prstGeom>
              <a:solidFill>
                <a:srgbClr val="C0C0C0"/>
              </a:solidFill>
              <a:ln w="12700">
                <a:solidFill>
                  <a:srgbClr val="00000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953" name="AutoShape 235"/>
              <p:cNvSpPr>
                <a:spLocks noChangeArrowheads="1"/>
              </p:cNvSpPr>
              <p:nvPr/>
            </p:nvSpPr>
            <p:spPr bwMode="auto">
              <a:xfrm>
                <a:off x="4664" y="2949"/>
                <a:ext cx="315" cy="164"/>
              </a:xfrm>
              <a:prstGeom prst="roundRect">
                <a:avLst>
                  <a:gd name="adj" fmla="val 12218"/>
                </a:avLst>
              </a:prstGeom>
              <a:solidFill>
                <a:srgbClr val="808080"/>
              </a:solidFill>
              <a:ln w="12700">
                <a:solidFill>
                  <a:srgbClr val="00000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954" name="AutoShape 236"/>
              <p:cNvSpPr>
                <a:spLocks noChangeArrowheads="1"/>
              </p:cNvSpPr>
              <p:nvPr/>
            </p:nvSpPr>
            <p:spPr bwMode="auto">
              <a:xfrm>
                <a:off x="4683" y="2959"/>
                <a:ext cx="278" cy="144"/>
              </a:xfrm>
              <a:prstGeom prst="roundRect">
                <a:avLst>
                  <a:gd name="adj" fmla="val 11870"/>
                </a:avLst>
              </a:prstGeom>
              <a:solidFill>
                <a:srgbClr val="00279F"/>
              </a:solidFill>
              <a:ln w="12700">
                <a:solidFill>
                  <a:srgbClr val="00000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sp>
        <p:nvSpPr>
          <p:cNvPr id="101384" name="Rectangle 238" descr="Zig zag"/>
          <p:cNvSpPr>
            <a:spLocks noChangeArrowheads="1"/>
          </p:cNvSpPr>
          <p:nvPr/>
        </p:nvSpPr>
        <p:spPr bwMode="auto">
          <a:xfrm>
            <a:off x="6248400" y="1958975"/>
            <a:ext cx="2667000" cy="21336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85" name="Rectangle 239"/>
          <p:cNvSpPr>
            <a:spLocks noChangeArrowheads="1"/>
          </p:cNvSpPr>
          <p:nvPr/>
        </p:nvSpPr>
        <p:spPr bwMode="auto">
          <a:xfrm>
            <a:off x="6853238" y="3313113"/>
            <a:ext cx="1609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t>Maintenance Data Base</a:t>
            </a:r>
          </a:p>
        </p:txBody>
      </p:sp>
      <p:grpSp>
        <p:nvGrpSpPr>
          <p:cNvPr id="101386" name="Group 241"/>
          <p:cNvGrpSpPr>
            <a:grpSpLocks/>
          </p:cNvGrpSpPr>
          <p:nvPr/>
        </p:nvGrpSpPr>
        <p:grpSpPr bwMode="auto">
          <a:xfrm>
            <a:off x="6907213" y="2432050"/>
            <a:ext cx="1247775" cy="717550"/>
            <a:chOff x="4351" y="1532"/>
            <a:chExt cx="786" cy="452"/>
          </a:xfrm>
        </p:grpSpPr>
        <p:grpSp>
          <p:nvGrpSpPr>
            <p:cNvPr id="101712" name="Group 242"/>
            <p:cNvGrpSpPr>
              <a:grpSpLocks/>
            </p:cNvGrpSpPr>
            <p:nvPr/>
          </p:nvGrpSpPr>
          <p:grpSpPr bwMode="auto">
            <a:xfrm>
              <a:off x="4504" y="1776"/>
              <a:ext cx="499" cy="136"/>
              <a:chOff x="4504" y="1776"/>
              <a:chExt cx="499" cy="136"/>
            </a:xfrm>
          </p:grpSpPr>
          <p:grpSp>
            <p:nvGrpSpPr>
              <p:cNvPr id="101764" name="Group 243"/>
              <p:cNvGrpSpPr>
                <a:grpSpLocks/>
              </p:cNvGrpSpPr>
              <p:nvPr/>
            </p:nvGrpSpPr>
            <p:grpSpPr bwMode="auto">
              <a:xfrm>
                <a:off x="4504" y="1776"/>
                <a:ext cx="499" cy="136"/>
                <a:chOff x="4504" y="1776"/>
                <a:chExt cx="499" cy="136"/>
              </a:xfrm>
            </p:grpSpPr>
            <p:grpSp>
              <p:nvGrpSpPr>
                <p:cNvPr id="101810" name="Group 244"/>
                <p:cNvGrpSpPr>
                  <a:grpSpLocks/>
                </p:cNvGrpSpPr>
                <p:nvPr/>
              </p:nvGrpSpPr>
              <p:grpSpPr bwMode="auto">
                <a:xfrm>
                  <a:off x="4504" y="1776"/>
                  <a:ext cx="499" cy="136"/>
                  <a:chOff x="4504" y="1776"/>
                  <a:chExt cx="499" cy="136"/>
                </a:xfrm>
              </p:grpSpPr>
              <p:grpSp>
                <p:nvGrpSpPr>
                  <p:cNvPr id="101816" name="Group 245"/>
                  <p:cNvGrpSpPr>
                    <a:grpSpLocks/>
                  </p:cNvGrpSpPr>
                  <p:nvPr/>
                </p:nvGrpSpPr>
                <p:grpSpPr bwMode="auto">
                  <a:xfrm>
                    <a:off x="4504" y="1776"/>
                    <a:ext cx="499" cy="136"/>
                    <a:chOff x="4504" y="1776"/>
                    <a:chExt cx="499" cy="136"/>
                  </a:xfrm>
                </p:grpSpPr>
                <p:grpSp>
                  <p:nvGrpSpPr>
                    <p:cNvPr id="101944" name="Group 246"/>
                    <p:cNvGrpSpPr>
                      <a:grpSpLocks/>
                    </p:cNvGrpSpPr>
                    <p:nvPr/>
                  </p:nvGrpSpPr>
                  <p:grpSpPr bwMode="auto">
                    <a:xfrm>
                      <a:off x="4504" y="1776"/>
                      <a:ext cx="499" cy="136"/>
                      <a:chOff x="4504" y="1776"/>
                      <a:chExt cx="499" cy="136"/>
                    </a:xfrm>
                  </p:grpSpPr>
                  <p:sp>
                    <p:nvSpPr>
                      <p:cNvPr id="101946" name="Rectangle 247"/>
                      <p:cNvSpPr>
                        <a:spLocks noChangeArrowheads="1"/>
                      </p:cNvSpPr>
                      <p:nvPr/>
                    </p:nvSpPr>
                    <p:spPr bwMode="auto">
                      <a:xfrm>
                        <a:off x="4506" y="1814"/>
                        <a:ext cx="486" cy="98"/>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947" name="Freeform 248"/>
                      <p:cNvSpPr>
                        <a:spLocks/>
                      </p:cNvSpPr>
                      <p:nvPr/>
                    </p:nvSpPr>
                    <p:spPr bwMode="auto">
                      <a:xfrm>
                        <a:off x="4504" y="1776"/>
                        <a:ext cx="499" cy="35"/>
                      </a:xfrm>
                      <a:custGeom>
                        <a:avLst/>
                        <a:gdLst>
                          <a:gd name="T0" fmla="*/ 0 w 499"/>
                          <a:gd name="T1" fmla="*/ 34 h 35"/>
                          <a:gd name="T2" fmla="*/ 498 w 499"/>
                          <a:gd name="T3" fmla="*/ 34 h 35"/>
                          <a:gd name="T4" fmla="*/ 451 w 499"/>
                          <a:gd name="T5" fmla="*/ 0 h 35"/>
                          <a:gd name="T6" fmla="*/ 53 w 499"/>
                          <a:gd name="T7" fmla="*/ 0 h 35"/>
                          <a:gd name="T8" fmla="*/ 0 w 499"/>
                          <a:gd name="T9" fmla="*/ 34 h 35"/>
                          <a:gd name="T10" fmla="*/ 0 60000 65536"/>
                          <a:gd name="T11" fmla="*/ 0 60000 65536"/>
                          <a:gd name="T12" fmla="*/ 0 60000 65536"/>
                          <a:gd name="T13" fmla="*/ 0 60000 65536"/>
                          <a:gd name="T14" fmla="*/ 0 60000 65536"/>
                          <a:gd name="T15" fmla="*/ 0 w 499"/>
                          <a:gd name="T16" fmla="*/ 0 h 35"/>
                          <a:gd name="T17" fmla="*/ 499 w 499"/>
                          <a:gd name="T18" fmla="*/ 35 h 35"/>
                        </a:gdLst>
                        <a:ahLst/>
                        <a:cxnLst>
                          <a:cxn ang="T10">
                            <a:pos x="T0" y="T1"/>
                          </a:cxn>
                          <a:cxn ang="T11">
                            <a:pos x="T2" y="T3"/>
                          </a:cxn>
                          <a:cxn ang="T12">
                            <a:pos x="T4" y="T5"/>
                          </a:cxn>
                          <a:cxn ang="T13">
                            <a:pos x="T6" y="T7"/>
                          </a:cxn>
                          <a:cxn ang="T14">
                            <a:pos x="T8" y="T9"/>
                          </a:cxn>
                        </a:cxnLst>
                        <a:rect l="T15" t="T16" r="T17" b="T18"/>
                        <a:pathLst>
                          <a:path w="499" h="35">
                            <a:moveTo>
                              <a:pt x="0" y="34"/>
                            </a:moveTo>
                            <a:lnTo>
                              <a:pt x="498" y="34"/>
                            </a:lnTo>
                            <a:lnTo>
                              <a:pt x="451" y="0"/>
                            </a:lnTo>
                            <a:lnTo>
                              <a:pt x="53" y="0"/>
                            </a:lnTo>
                            <a:lnTo>
                              <a:pt x="0" y="34"/>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grpSp>
                <p:sp>
                  <p:nvSpPr>
                    <p:cNvPr id="101945" name="Line 249"/>
                    <p:cNvSpPr>
                      <a:spLocks noChangeShapeType="1"/>
                    </p:cNvSpPr>
                    <p:nvPr/>
                  </p:nvSpPr>
                  <p:spPr bwMode="auto">
                    <a:xfrm>
                      <a:off x="4516" y="1804"/>
                      <a:ext cx="47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817" name="Group 250"/>
                  <p:cNvGrpSpPr>
                    <a:grpSpLocks/>
                  </p:cNvGrpSpPr>
                  <p:nvPr/>
                </p:nvGrpSpPr>
                <p:grpSpPr bwMode="auto">
                  <a:xfrm>
                    <a:off x="4519" y="1894"/>
                    <a:ext cx="471" cy="17"/>
                    <a:chOff x="4519" y="1894"/>
                    <a:chExt cx="471" cy="17"/>
                  </a:xfrm>
                </p:grpSpPr>
                <p:grpSp>
                  <p:nvGrpSpPr>
                    <p:cNvPr id="101818" name="Group 251"/>
                    <p:cNvGrpSpPr>
                      <a:grpSpLocks/>
                    </p:cNvGrpSpPr>
                    <p:nvPr/>
                  </p:nvGrpSpPr>
                  <p:grpSpPr bwMode="auto">
                    <a:xfrm>
                      <a:off x="4519" y="1894"/>
                      <a:ext cx="234" cy="17"/>
                      <a:chOff x="4519" y="1894"/>
                      <a:chExt cx="234" cy="17"/>
                    </a:xfrm>
                  </p:grpSpPr>
                  <p:grpSp>
                    <p:nvGrpSpPr>
                      <p:cNvPr id="101882" name="Group 252"/>
                      <p:cNvGrpSpPr>
                        <a:grpSpLocks/>
                      </p:cNvGrpSpPr>
                      <p:nvPr/>
                    </p:nvGrpSpPr>
                    <p:grpSpPr bwMode="auto">
                      <a:xfrm>
                        <a:off x="4519" y="1894"/>
                        <a:ext cx="116" cy="17"/>
                        <a:chOff x="4519" y="1894"/>
                        <a:chExt cx="116" cy="17"/>
                      </a:xfrm>
                    </p:grpSpPr>
                    <p:grpSp>
                      <p:nvGrpSpPr>
                        <p:cNvPr id="101914" name="Group 253"/>
                        <p:cNvGrpSpPr>
                          <a:grpSpLocks/>
                        </p:cNvGrpSpPr>
                        <p:nvPr/>
                      </p:nvGrpSpPr>
                      <p:grpSpPr bwMode="auto">
                        <a:xfrm>
                          <a:off x="4519" y="1894"/>
                          <a:ext cx="57" cy="17"/>
                          <a:chOff x="4519" y="1894"/>
                          <a:chExt cx="57" cy="17"/>
                        </a:xfrm>
                      </p:grpSpPr>
                      <p:grpSp>
                        <p:nvGrpSpPr>
                          <p:cNvPr id="101930" name="Group 254"/>
                          <p:cNvGrpSpPr>
                            <a:grpSpLocks/>
                          </p:cNvGrpSpPr>
                          <p:nvPr/>
                        </p:nvGrpSpPr>
                        <p:grpSpPr bwMode="auto">
                          <a:xfrm>
                            <a:off x="4519" y="1894"/>
                            <a:ext cx="28" cy="17"/>
                            <a:chOff x="4519" y="1894"/>
                            <a:chExt cx="28" cy="17"/>
                          </a:xfrm>
                        </p:grpSpPr>
                        <p:grpSp>
                          <p:nvGrpSpPr>
                            <p:cNvPr id="101938" name="Group 255"/>
                            <p:cNvGrpSpPr>
                              <a:grpSpLocks/>
                            </p:cNvGrpSpPr>
                            <p:nvPr/>
                          </p:nvGrpSpPr>
                          <p:grpSpPr bwMode="auto">
                            <a:xfrm>
                              <a:off x="4519" y="1894"/>
                              <a:ext cx="13" cy="17"/>
                              <a:chOff x="4519" y="1894"/>
                              <a:chExt cx="13" cy="17"/>
                            </a:xfrm>
                          </p:grpSpPr>
                          <p:sp>
                            <p:nvSpPr>
                              <p:cNvPr id="101942" name="Freeform 256"/>
                              <p:cNvSpPr>
                                <a:spLocks/>
                              </p:cNvSpPr>
                              <p:nvPr/>
                            </p:nvSpPr>
                            <p:spPr bwMode="auto">
                              <a:xfrm>
                                <a:off x="4519"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43" name="Freeform 257"/>
                              <p:cNvSpPr>
                                <a:spLocks/>
                              </p:cNvSpPr>
                              <p:nvPr/>
                            </p:nvSpPr>
                            <p:spPr bwMode="auto">
                              <a:xfrm>
                                <a:off x="4526"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939" name="Group 258"/>
                            <p:cNvGrpSpPr>
                              <a:grpSpLocks/>
                            </p:cNvGrpSpPr>
                            <p:nvPr/>
                          </p:nvGrpSpPr>
                          <p:grpSpPr bwMode="auto">
                            <a:xfrm>
                              <a:off x="4534" y="1894"/>
                              <a:ext cx="13" cy="17"/>
                              <a:chOff x="4534" y="1894"/>
                              <a:chExt cx="13" cy="17"/>
                            </a:xfrm>
                          </p:grpSpPr>
                          <p:sp>
                            <p:nvSpPr>
                              <p:cNvPr id="101940" name="Freeform 259"/>
                              <p:cNvSpPr>
                                <a:spLocks/>
                              </p:cNvSpPr>
                              <p:nvPr/>
                            </p:nvSpPr>
                            <p:spPr bwMode="auto">
                              <a:xfrm>
                                <a:off x="4534"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41" name="Freeform 260"/>
                              <p:cNvSpPr>
                                <a:spLocks/>
                              </p:cNvSpPr>
                              <p:nvPr/>
                            </p:nvSpPr>
                            <p:spPr bwMode="auto">
                              <a:xfrm>
                                <a:off x="4541"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931" name="Group 261"/>
                          <p:cNvGrpSpPr>
                            <a:grpSpLocks/>
                          </p:cNvGrpSpPr>
                          <p:nvPr/>
                        </p:nvGrpSpPr>
                        <p:grpSpPr bwMode="auto">
                          <a:xfrm>
                            <a:off x="4549" y="1894"/>
                            <a:ext cx="27" cy="17"/>
                            <a:chOff x="4549" y="1894"/>
                            <a:chExt cx="27" cy="17"/>
                          </a:xfrm>
                        </p:grpSpPr>
                        <p:grpSp>
                          <p:nvGrpSpPr>
                            <p:cNvPr id="101932" name="Group 262"/>
                            <p:cNvGrpSpPr>
                              <a:grpSpLocks/>
                            </p:cNvGrpSpPr>
                            <p:nvPr/>
                          </p:nvGrpSpPr>
                          <p:grpSpPr bwMode="auto">
                            <a:xfrm>
                              <a:off x="4549" y="1894"/>
                              <a:ext cx="12" cy="17"/>
                              <a:chOff x="4549" y="1894"/>
                              <a:chExt cx="12" cy="17"/>
                            </a:xfrm>
                          </p:grpSpPr>
                          <p:sp>
                            <p:nvSpPr>
                              <p:cNvPr id="101936" name="Freeform 263"/>
                              <p:cNvSpPr>
                                <a:spLocks/>
                              </p:cNvSpPr>
                              <p:nvPr/>
                            </p:nvSpPr>
                            <p:spPr bwMode="auto">
                              <a:xfrm>
                                <a:off x="4549"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37" name="Freeform 264"/>
                              <p:cNvSpPr>
                                <a:spLocks/>
                              </p:cNvSpPr>
                              <p:nvPr/>
                            </p:nvSpPr>
                            <p:spPr bwMode="auto">
                              <a:xfrm>
                                <a:off x="4556"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933" name="Group 265"/>
                            <p:cNvGrpSpPr>
                              <a:grpSpLocks/>
                            </p:cNvGrpSpPr>
                            <p:nvPr/>
                          </p:nvGrpSpPr>
                          <p:grpSpPr bwMode="auto">
                            <a:xfrm>
                              <a:off x="4563" y="1894"/>
                              <a:ext cx="13" cy="17"/>
                              <a:chOff x="4563" y="1894"/>
                              <a:chExt cx="13" cy="17"/>
                            </a:xfrm>
                          </p:grpSpPr>
                          <p:sp>
                            <p:nvSpPr>
                              <p:cNvPr id="101934" name="Freeform 266"/>
                              <p:cNvSpPr>
                                <a:spLocks/>
                              </p:cNvSpPr>
                              <p:nvPr/>
                            </p:nvSpPr>
                            <p:spPr bwMode="auto">
                              <a:xfrm>
                                <a:off x="4563"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35" name="Freeform 267"/>
                              <p:cNvSpPr>
                                <a:spLocks/>
                              </p:cNvSpPr>
                              <p:nvPr/>
                            </p:nvSpPr>
                            <p:spPr bwMode="auto">
                              <a:xfrm>
                                <a:off x="4571"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1915" name="Group 268"/>
                        <p:cNvGrpSpPr>
                          <a:grpSpLocks/>
                        </p:cNvGrpSpPr>
                        <p:nvPr/>
                      </p:nvGrpSpPr>
                      <p:grpSpPr bwMode="auto">
                        <a:xfrm>
                          <a:off x="4578" y="1894"/>
                          <a:ext cx="57" cy="17"/>
                          <a:chOff x="4578" y="1894"/>
                          <a:chExt cx="57" cy="17"/>
                        </a:xfrm>
                      </p:grpSpPr>
                      <p:grpSp>
                        <p:nvGrpSpPr>
                          <p:cNvPr id="101916" name="Group 269"/>
                          <p:cNvGrpSpPr>
                            <a:grpSpLocks/>
                          </p:cNvGrpSpPr>
                          <p:nvPr/>
                        </p:nvGrpSpPr>
                        <p:grpSpPr bwMode="auto">
                          <a:xfrm>
                            <a:off x="4578" y="1894"/>
                            <a:ext cx="28" cy="17"/>
                            <a:chOff x="4578" y="1894"/>
                            <a:chExt cx="28" cy="17"/>
                          </a:xfrm>
                        </p:grpSpPr>
                        <p:grpSp>
                          <p:nvGrpSpPr>
                            <p:cNvPr id="101924" name="Group 270"/>
                            <p:cNvGrpSpPr>
                              <a:grpSpLocks/>
                            </p:cNvGrpSpPr>
                            <p:nvPr/>
                          </p:nvGrpSpPr>
                          <p:grpSpPr bwMode="auto">
                            <a:xfrm>
                              <a:off x="4578" y="1894"/>
                              <a:ext cx="13" cy="17"/>
                              <a:chOff x="4578" y="1894"/>
                              <a:chExt cx="13" cy="17"/>
                            </a:xfrm>
                          </p:grpSpPr>
                          <p:sp>
                            <p:nvSpPr>
                              <p:cNvPr id="101928" name="Freeform 271"/>
                              <p:cNvSpPr>
                                <a:spLocks/>
                              </p:cNvSpPr>
                              <p:nvPr/>
                            </p:nvSpPr>
                            <p:spPr bwMode="auto">
                              <a:xfrm>
                                <a:off x="4578"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29" name="Freeform 272"/>
                              <p:cNvSpPr>
                                <a:spLocks/>
                              </p:cNvSpPr>
                              <p:nvPr/>
                            </p:nvSpPr>
                            <p:spPr bwMode="auto">
                              <a:xfrm>
                                <a:off x="4586"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925" name="Group 273"/>
                            <p:cNvGrpSpPr>
                              <a:grpSpLocks/>
                            </p:cNvGrpSpPr>
                            <p:nvPr/>
                          </p:nvGrpSpPr>
                          <p:grpSpPr bwMode="auto">
                            <a:xfrm>
                              <a:off x="4593" y="1894"/>
                              <a:ext cx="13" cy="17"/>
                              <a:chOff x="4593" y="1894"/>
                              <a:chExt cx="13" cy="17"/>
                            </a:xfrm>
                          </p:grpSpPr>
                          <p:sp>
                            <p:nvSpPr>
                              <p:cNvPr id="101926" name="Freeform 274"/>
                              <p:cNvSpPr>
                                <a:spLocks/>
                              </p:cNvSpPr>
                              <p:nvPr/>
                            </p:nvSpPr>
                            <p:spPr bwMode="auto">
                              <a:xfrm>
                                <a:off x="4593"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27" name="Freeform 275"/>
                              <p:cNvSpPr>
                                <a:spLocks/>
                              </p:cNvSpPr>
                              <p:nvPr/>
                            </p:nvSpPr>
                            <p:spPr bwMode="auto">
                              <a:xfrm>
                                <a:off x="4600"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917" name="Group 276"/>
                          <p:cNvGrpSpPr>
                            <a:grpSpLocks/>
                          </p:cNvGrpSpPr>
                          <p:nvPr/>
                        </p:nvGrpSpPr>
                        <p:grpSpPr bwMode="auto">
                          <a:xfrm>
                            <a:off x="4608" y="1894"/>
                            <a:ext cx="27" cy="17"/>
                            <a:chOff x="4608" y="1894"/>
                            <a:chExt cx="27" cy="17"/>
                          </a:xfrm>
                        </p:grpSpPr>
                        <p:grpSp>
                          <p:nvGrpSpPr>
                            <p:cNvPr id="101918" name="Group 277"/>
                            <p:cNvGrpSpPr>
                              <a:grpSpLocks/>
                            </p:cNvGrpSpPr>
                            <p:nvPr/>
                          </p:nvGrpSpPr>
                          <p:grpSpPr bwMode="auto">
                            <a:xfrm>
                              <a:off x="4608" y="1894"/>
                              <a:ext cx="12" cy="17"/>
                              <a:chOff x="4608" y="1894"/>
                              <a:chExt cx="12" cy="17"/>
                            </a:xfrm>
                          </p:grpSpPr>
                          <p:sp>
                            <p:nvSpPr>
                              <p:cNvPr id="101922" name="Freeform 278"/>
                              <p:cNvSpPr>
                                <a:spLocks/>
                              </p:cNvSpPr>
                              <p:nvPr/>
                            </p:nvSpPr>
                            <p:spPr bwMode="auto">
                              <a:xfrm>
                                <a:off x="4608"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23" name="Freeform 279"/>
                              <p:cNvSpPr>
                                <a:spLocks/>
                              </p:cNvSpPr>
                              <p:nvPr/>
                            </p:nvSpPr>
                            <p:spPr bwMode="auto">
                              <a:xfrm>
                                <a:off x="4615"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919" name="Group 280"/>
                            <p:cNvGrpSpPr>
                              <a:grpSpLocks/>
                            </p:cNvGrpSpPr>
                            <p:nvPr/>
                          </p:nvGrpSpPr>
                          <p:grpSpPr bwMode="auto">
                            <a:xfrm>
                              <a:off x="4623" y="1894"/>
                              <a:ext cx="12" cy="17"/>
                              <a:chOff x="4623" y="1894"/>
                              <a:chExt cx="12" cy="17"/>
                            </a:xfrm>
                          </p:grpSpPr>
                          <p:sp>
                            <p:nvSpPr>
                              <p:cNvPr id="101920" name="Freeform 281"/>
                              <p:cNvSpPr>
                                <a:spLocks/>
                              </p:cNvSpPr>
                              <p:nvPr/>
                            </p:nvSpPr>
                            <p:spPr bwMode="auto">
                              <a:xfrm>
                                <a:off x="4623"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21" name="Freeform 282"/>
                              <p:cNvSpPr>
                                <a:spLocks/>
                              </p:cNvSpPr>
                              <p:nvPr/>
                            </p:nvSpPr>
                            <p:spPr bwMode="auto">
                              <a:xfrm>
                                <a:off x="4630"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nvGrpSpPr>
                      <p:cNvPr id="101883" name="Group 283"/>
                      <p:cNvGrpSpPr>
                        <a:grpSpLocks/>
                      </p:cNvGrpSpPr>
                      <p:nvPr/>
                    </p:nvGrpSpPr>
                    <p:grpSpPr bwMode="auto">
                      <a:xfrm>
                        <a:off x="4637" y="1894"/>
                        <a:ext cx="116" cy="17"/>
                        <a:chOff x="4637" y="1894"/>
                        <a:chExt cx="116" cy="17"/>
                      </a:xfrm>
                    </p:grpSpPr>
                    <p:grpSp>
                      <p:nvGrpSpPr>
                        <p:cNvPr id="101884" name="Group 284"/>
                        <p:cNvGrpSpPr>
                          <a:grpSpLocks/>
                        </p:cNvGrpSpPr>
                        <p:nvPr/>
                      </p:nvGrpSpPr>
                      <p:grpSpPr bwMode="auto">
                        <a:xfrm>
                          <a:off x="4637" y="1894"/>
                          <a:ext cx="57" cy="17"/>
                          <a:chOff x="4637" y="1894"/>
                          <a:chExt cx="57" cy="17"/>
                        </a:xfrm>
                      </p:grpSpPr>
                      <p:grpSp>
                        <p:nvGrpSpPr>
                          <p:cNvPr id="101900" name="Group 285"/>
                          <p:cNvGrpSpPr>
                            <a:grpSpLocks/>
                          </p:cNvGrpSpPr>
                          <p:nvPr/>
                        </p:nvGrpSpPr>
                        <p:grpSpPr bwMode="auto">
                          <a:xfrm>
                            <a:off x="4637" y="1894"/>
                            <a:ext cx="28" cy="17"/>
                            <a:chOff x="4637" y="1894"/>
                            <a:chExt cx="28" cy="17"/>
                          </a:xfrm>
                        </p:grpSpPr>
                        <p:grpSp>
                          <p:nvGrpSpPr>
                            <p:cNvPr id="101908" name="Group 286"/>
                            <p:cNvGrpSpPr>
                              <a:grpSpLocks/>
                            </p:cNvGrpSpPr>
                            <p:nvPr/>
                          </p:nvGrpSpPr>
                          <p:grpSpPr bwMode="auto">
                            <a:xfrm>
                              <a:off x="4637" y="1894"/>
                              <a:ext cx="13" cy="17"/>
                              <a:chOff x="4637" y="1894"/>
                              <a:chExt cx="13" cy="17"/>
                            </a:xfrm>
                          </p:grpSpPr>
                          <p:sp>
                            <p:nvSpPr>
                              <p:cNvPr id="101912" name="Freeform 287"/>
                              <p:cNvSpPr>
                                <a:spLocks/>
                              </p:cNvSpPr>
                              <p:nvPr/>
                            </p:nvSpPr>
                            <p:spPr bwMode="auto">
                              <a:xfrm>
                                <a:off x="4637"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13" name="Freeform 288"/>
                              <p:cNvSpPr>
                                <a:spLocks/>
                              </p:cNvSpPr>
                              <p:nvPr/>
                            </p:nvSpPr>
                            <p:spPr bwMode="auto">
                              <a:xfrm>
                                <a:off x="4645"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909" name="Group 289"/>
                            <p:cNvGrpSpPr>
                              <a:grpSpLocks/>
                            </p:cNvGrpSpPr>
                            <p:nvPr/>
                          </p:nvGrpSpPr>
                          <p:grpSpPr bwMode="auto">
                            <a:xfrm>
                              <a:off x="4652" y="1894"/>
                              <a:ext cx="13" cy="17"/>
                              <a:chOff x="4652" y="1894"/>
                              <a:chExt cx="13" cy="17"/>
                            </a:xfrm>
                          </p:grpSpPr>
                          <p:sp>
                            <p:nvSpPr>
                              <p:cNvPr id="101910" name="Freeform 290"/>
                              <p:cNvSpPr>
                                <a:spLocks/>
                              </p:cNvSpPr>
                              <p:nvPr/>
                            </p:nvSpPr>
                            <p:spPr bwMode="auto">
                              <a:xfrm>
                                <a:off x="4652"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11" name="Freeform 291"/>
                              <p:cNvSpPr>
                                <a:spLocks/>
                              </p:cNvSpPr>
                              <p:nvPr/>
                            </p:nvSpPr>
                            <p:spPr bwMode="auto">
                              <a:xfrm>
                                <a:off x="4659"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901" name="Group 292"/>
                          <p:cNvGrpSpPr>
                            <a:grpSpLocks/>
                          </p:cNvGrpSpPr>
                          <p:nvPr/>
                        </p:nvGrpSpPr>
                        <p:grpSpPr bwMode="auto">
                          <a:xfrm>
                            <a:off x="4667" y="1894"/>
                            <a:ext cx="27" cy="17"/>
                            <a:chOff x="4667" y="1894"/>
                            <a:chExt cx="27" cy="17"/>
                          </a:xfrm>
                        </p:grpSpPr>
                        <p:grpSp>
                          <p:nvGrpSpPr>
                            <p:cNvPr id="101902" name="Group 293"/>
                            <p:cNvGrpSpPr>
                              <a:grpSpLocks/>
                            </p:cNvGrpSpPr>
                            <p:nvPr/>
                          </p:nvGrpSpPr>
                          <p:grpSpPr bwMode="auto">
                            <a:xfrm>
                              <a:off x="4667" y="1894"/>
                              <a:ext cx="13" cy="17"/>
                              <a:chOff x="4667" y="1894"/>
                              <a:chExt cx="13" cy="17"/>
                            </a:xfrm>
                          </p:grpSpPr>
                          <p:sp>
                            <p:nvSpPr>
                              <p:cNvPr id="101906" name="Freeform 294"/>
                              <p:cNvSpPr>
                                <a:spLocks/>
                              </p:cNvSpPr>
                              <p:nvPr/>
                            </p:nvSpPr>
                            <p:spPr bwMode="auto">
                              <a:xfrm>
                                <a:off x="4667"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07" name="Freeform 295"/>
                              <p:cNvSpPr>
                                <a:spLocks/>
                              </p:cNvSpPr>
                              <p:nvPr/>
                            </p:nvSpPr>
                            <p:spPr bwMode="auto">
                              <a:xfrm>
                                <a:off x="4674"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903" name="Group 296"/>
                            <p:cNvGrpSpPr>
                              <a:grpSpLocks/>
                            </p:cNvGrpSpPr>
                            <p:nvPr/>
                          </p:nvGrpSpPr>
                          <p:grpSpPr bwMode="auto">
                            <a:xfrm>
                              <a:off x="4682" y="1894"/>
                              <a:ext cx="12" cy="17"/>
                              <a:chOff x="4682" y="1894"/>
                              <a:chExt cx="12" cy="17"/>
                            </a:xfrm>
                          </p:grpSpPr>
                          <p:sp>
                            <p:nvSpPr>
                              <p:cNvPr id="101904" name="Freeform 297"/>
                              <p:cNvSpPr>
                                <a:spLocks/>
                              </p:cNvSpPr>
                              <p:nvPr/>
                            </p:nvSpPr>
                            <p:spPr bwMode="auto">
                              <a:xfrm>
                                <a:off x="4682"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905" name="Freeform 298"/>
                              <p:cNvSpPr>
                                <a:spLocks/>
                              </p:cNvSpPr>
                              <p:nvPr/>
                            </p:nvSpPr>
                            <p:spPr bwMode="auto">
                              <a:xfrm>
                                <a:off x="4689"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1885" name="Group 299"/>
                        <p:cNvGrpSpPr>
                          <a:grpSpLocks/>
                        </p:cNvGrpSpPr>
                        <p:nvPr/>
                      </p:nvGrpSpPr>
                      <p:grpSpPr bwMode="auto">
                        <a:xfrm>
                          <a:off x="4696" y="1894"/>
                          <a:ext cx="57" cy="17"/>
                          <a:chOff x="4696" y="1894"/>
                          <a:chExt cx="57" cy="17"/>
                        </a:xfrm>
                      </p:grpSpPr>
                      <p:grpSp>
                        <p:nvGrpSpPr>
                          <p:cNvPr id="101886" name="Group 300"/>
                          <p:cNvGrpSpPr>
                            <a:grpSpLocks/>
                          </p:cNvGrpSpPr>
                          <p:nvPr/>
                        </p:nvGrpSpPr>
                        <p:grpSpPr bwMode="auto">
                          <a:xfrm>
                            <a:off x="4696" y="1894"/>
                            <a:ext cx="28" cy="17"/>
                            <a:chOff x="4696" y="1894"/>
                            <a:chExt cx="28" cy="17"/>
                          </a:xfrm>
                        </p:grpSpPr>
                        <p:grpSp>
                          <p:nvGrpSpPr>
                            <p:cNvPr id="101894" name="Group 301"/>
                            <p:cNvGrpSpPr>
                              <a:grpSpLocks/>
                            </p:cNvGrpSpPr>
                            <p:nvPr/>
                          </p:nvGrpSpPr>
                          <p:grpSpPr bwMode="auto">
                            <a:xfrm>
                              <a:off x="4696" y="1894"/>
                              <a:ext cx="13" cy="17"/>
                              <a:chOff x="4696" y="1894"/>
                              <a:chExt cx="13" cy="17"/>
                            </a:xfrm>
                          </p:grpSpPr>
                          <p:sp>
                            <p:nvSpPr>
                              <p:cNvPr id="101898" name="Freeform 302"/>
                              <p:cNvSpPr>
                                <a:spLocks/>
                              </p:cNvSpPr>
                              <p:nvPr/>
                            </p:nvSpPr>
                            <p:spPr bwMode="auto">
                              <a:xfrm>
                                <a:off x="4696"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99" name="Freeform 303"/>
                              <p:cNvSpPr>
                                <a:spLocks/>
                              </p:cNvSpPr>
                              <p:nvPr/>
                            </p:nvSpPr>
                            <p:spPr bwMode="auto">
                              <a:xfrm>
                                <a:off x="4704"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95" name="Group 304"/>
                            <p:cNvGrpSpPr>
                              <a:grpSpLocks/>
                            </p:cNvGrpSpPr>
                            <p:nvPr/>
                          </p:nvGrpSpPr>
                          <p:grpSpPr bwMode="auto">
                            <a:xfrm>
                              <a:off x="4711" y="1894"/>
                              <a:ext cx="13" cy="17"/>
                              <a:chOff x="4711" y="1894"/>
                              <a:chExt cx="13" cy="17"/>
                            </a:xfrm>
                          </p:grpSpPr>
                          <p:sp>
                            <p:nvSpPr>
                              <p:cNvPr id="101896" name="Freeform 305"/>
                              <p:cNvSpPr>
                                <a:spLocks/>
                              </p:cNvSpPr>
                              <p:nvPr/>
                            </p:nvSpPr>
                            <p:spPr bwMode="auto">
                              <a:xfrm>
                                <a:off x="4711"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97" name="Freeform 306"/>
                              <p:cNvSpPr>
                                <a:spLocks/>
                              </p:cNvSpPr>
                              <p:nvPr/>
                            </p:nvSpPr>
                            <p:spPr bwMode="auto">
                              <a:xfrm>
                                <a:off x="4719"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887" name="Group 307"/>
                          <p:cNvGrpSpPr>
                            <a:grpSpLocks/>
                          </p:cNvGrpSpPr>
                          <p:nvPr/>
                        </p:nvGrpSpPr>
                        <p:grpSpPr bwMode="auto">
                          <a:xfrm>
                            <a:off x="4726" y="1894"/>
                            <a:ext cx="27" cy="17"/>
                            <a:chOff x="4726" y="1894"/>
                            <a:chExt cx="27" cy="17"/>
                          </a:xfrm>
                        </p:grpSpPr>
                        <p:grpSp>
                          <p:nvGrpSpPr>
                            <p:cNvPr id="101888" name="Group 308"/>
                            <p:cNvGrpSpPr>
                              <a:grpSpLocks/>
                            </p:cNvGrpSpPr>
                            <p:nvPr/>
                          </p:nvGrpSpPr>
                          <p:grpSpPr bwMode="auto">
                            <a:xfrm>
                              <a:off x="4726" y="1894"/>
                              <a:ext cx="13" cy="17"/>
                              <a:chOff x="4726" y="1894"/>
                              <a:chExt cx="13" cy="17"/>
                            </a:xfrm>
                          </p:grpSpPr>
                          <p:sp>
                            <p:nvSpPr>
                              <p:cNvPr id="101892" name="Freeform 309"/>
                              <p:cNvSpPr>
                                <a:spLocks/>
                              </p:cNvSpPr>
                              <p:nvPr/>
                            </p:nvSpPr>
                            <p:spPr bwMode="auto">
                              <a:xfrm>
                                <a:off x="4726"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93" name="Freeform 310"/>
                              <p:cNvSpPr>
                                <a:spLocks/>
                              </p:cNvSpPr>
                              <p:nvPr/>
                            </p:nvSpPr>
                            <p:spPr bwMode="auto">
                              <a:xfrm>
                                <a:off x="4733"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89" name="Group 311"/>
                            <p:cNvGrpSpPr>
                              <a:grpSpLocks/>
                            </p:cNvGrpSpPr>
                            <p:nvPr/>
                          </p:nvGrpSpPr>
                          <p:grpSpPr bwMode="auto">
                            <a:xfrm>
                              <a:off x="4741" y="1894"/>
                              <a:ext cx="12" cy="17"/>
                              <a:chOff x="4741" y="1894"/>
                              <a:chExt cx="12" cy="17"/>
                            </a:xfrm>
                          </p:grpSpPr>
                          <p:sp>
                            <p:nvSpPr>
                              <p:cNvPr id="101890" name="Freeform 312"/>
                              <p:cNvSpPr>
                                <a:spLocks/>
                              </p:cNvSpPr>
                              <p:nvPr/>
                            </p:nvSpPr>
                            <p:spPr bwMode="auto">
                              <a:xfrm>
                                <a:off x="4741"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91" name="Freeform 313"/>
                              <p:cNvSpPr>
                                <a:spLocks/>
                              </p:cNvSpPr>
                              <p:nvPr/>
                            </p:nvSpPr>
                            <p:spPr bwMode="auto">
                              <a:xfrm>
                                <a:off x="4748"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grpSp>
                  <p:nvGrpSpPr>
                    <p:cNvPr id="101819" name="Group 314"/>
                    <p:cNvGrpSpPr>
                      <a:grpSpLocks/>
                    </p:cNvGrpSpPr>
                    <p:nvPr/>
                  </p:nvGrpSpPr>
                  <p:grpSpPr bwMode="auto">
                    <a:xfrm>
                      <a:off x="4755" y="1894"/>
                      <a:ext cx="235" cy="17"/>
                      <a:chOff x="4755" y="1894"/>
                      <a:chExt cx="235" cy="17"/>
                    </a:xfrm>
                  </p:grpSpPr>
                  <p:grpSp>
                    <p:nvGrpSpPr>
                      <p:cNvPr id="101820" name="Group 315"/>
                      <p:cNvGrpSpPr>
                        <a:grpSpLocks/>
                      </p:cNvGrpSpPr>
                      <p:nvPr/>
                    </p:nvGrpSpPr>
                    <p:grpSpPr bwMode="auto">
                      <a:xfrm>
                        <a:off x="4755" y="1894"/>
                        <a:ext cx="116" cy="17"/>
                        <a:chOff x="4755" y="1894"/>
                        <a:chExt cx="116" cy="17"/>
                      </a:xfrm>
                    </p:grpSpPr>
                    <p:grpSp>
                      <p:nvGrpSpPr>
                        <p:cNvPr id="101852" name="Group 316"/>
                        <p:cNvGrpSpPr>
                          <a:grpSpLocks/>
                        </p:cNvGrpSpPr>
                        <p:nvPr/>
                      </p:nvGrpSpPr>
                      <p:grpSpPr bwMode="auto">
                        <a:xfrm>
                          <a:off x="4755" y="1894"/>
                          <a:ext cx="57" cy="17"/>
                          <a:chOff x="4755" y="1894"/>
                          <a:chExt cx="57" cy="17"/>
                        </a:xfrm>
                      </p:grpSpPr>
                      <p:grpSp>
                        <p:nvGrpSpPr>
                          <p:cNvPr id="101868" name="Group 317"/>
                          <p:cNvGrpSpPr>
                            <a:grpSpLocks/>
                          </p:cNvGrpSpPr>
                          <p:nvPr/>
                        </p:nvGrpSpPr>
                        <p:grpSpPr bwMode="auto">
                          <a:xfrm>
                            <a:off x="4755" y="1894"/>
                            <a:ext cx="28" cy="17"/>
                            <a:chOff x="4755" y="1894"/>
                            <a:chExt cx="28" cy="17"/>
                          </a:xfrm>
                        </p:grpSpPr>
                        <p:grpSp>
                          <p:nvGrpSpPr>
                            <p:cNvPr id="101876" name="Group 318"/>
                            <p:cNvGrpSpPr>
                              <a:grpSpLocks/>
                            </p:cNvGrpSpPr>
                            <p:nvPr/>
                          </p:nvGrpSpPr>
                          <p:grpSpPr bwMode="auto">
                            <a:xfrm>
                              <a:off x="4755" y="1894"/>
                              <a:ext cx="13" cy="17"/>
                              <a:chOff x="4755" y="1894"/>
                              <a:chExt cx="13" cy="17"/>
                            </a:xfrm>
                          </p:grpSpPr>
                          <p:sp>
                            <p:nvSpPr>
                              <p:cNvPr id="101880" name="Freeform 319"/>
                              <p:cNvSpPr>
                                <a:spLocks/>
                              </p:cNvSpPr>
                              <p:nvPr/>
                            </p:nvSpPr>
                            <p:spPr bwMode="auto">
                              <a:xfrm>
                                <a:off x="4755"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81" name="Freeform 320"/>
                              <p:cNvSpPr>
                                <a:spLocks/>
                              </p:cNvSpPr>
                              <p:nvPr/>
                            </p:nvSpPr>
                            <p:spPr bwMode="auto">
                              <a:xfrm>
                                <a:off x="4763"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77" name="Group 321"/>
                            <p:cNvGrpSpPr>
                              <a:grpSpLocks/>
                            </p:cNvGrpSpPr>
                            <p:nvPr/>
                          </p:nvGrpSpPr>
                          <p:grpSpPr bwMode="auto">
                            <a:xfrm>
                              <a:off x="4770" y="1894"/>
                              <a:ext cx="13" cy="17"/>
                              <a:chOff x="4770" y="1894"/>
                              <a:chExt cx="13" cy="17"/>
                            </a:xfrm>
                          </p:grpSpPr>
                          <p:sp>
                            <p:nvSpPr>
                              <p:cNvPr id="101878" name="Freeform 322"/>
                              <p:cNvSpPr>
                                <a:spLocks/>
                              </p:cNvSpPr>
                              <p:nvPr/>
                            </p:nvSpPr>
                            <p:spPr bwMode="auto">
                              <a:xfrm>
                                <a:off x="4770"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79" name="Freeform 323"/>
                              <p:cNvSpPr>
                                <a:spLocks/>
                              </p:cNvSpPr>
                              <p:nvPr/>
                            </p:nvSpPr>
                            <p:spPr bwMode="auto">
                              <a:xfrm>
                                <a:off x="4777"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869" name="Group 324"/>
                          <p:cNvGrpSpPr>
                            <a:grpSpLocks/>
                          </p:cNvGrpSpPr>
                          <p:nvPr/>
                        </p:nvGrpSpPr>
                        <p:grpSpPr bwMode="auto">
                          <a:xfrm>
                            <a:off x="4785" y="1894"/>
                            <a:ext cx="27" cy="17"/>
                            <a:chOff x="4785" y="1894"/>
                            <a:chExt cx="27" cy="17"/>
                          </a:xfrm>
                        </p:grpSpPr>
                        <p:grpSp>
                          <p:nvGrpSpPr>
                            <p:cNvPr id="101870" name="Group 325"/>
                            <p:cNvGrpSpPr>
                              <a:grpSpLocks/>
                            </p:cNvGrpSpPr>
                            <p:nvPr/>
                          </p:nvGrpSpPr>
                          <p:grpSpPr bwMode="auto">
                            <a:xfrm>
                              <a:off x="4785" y="1894"/>
                              <a:ext cx="13" cy="17"/>
                              <a:chOff x="4785" y="1894"/>
                              <a:chExt cx="13" cy="17"/>
                            </a:xfrm>
                          </p:grpSpPr>
                          <p:sp>
                            <p:nvSpPr>
                              <p:cNvPr id="101874" name="Freeform 326"/>
                              <p:cNvSpPr>
                                <a:spLocks/>
                              </p:cNvSpPr>
                              <p:nvPr/>
                            </p:nvSpPr>
                            <p:spPr bwMode="auto">
                              <a:xfrm>
                                <a:off x="4785"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75" name="Freeform 327"/>
                              <p:cNvSpPr>
                                <a:spLocks/>
                              </p:cNvSpPr>
                              <p:nvPr/>
                            </p:nvSpPr>
                            <p:spPr bwMode="auto">
                              <a:xfrm>
                                <a:off x="4792"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71" name="Group 328"/>
                            <p:cNvGrpSpPr>
                              <a:grpSpLocks/>
                            </p:cNvGrpSpPr>
                            <p:nvPr/>
                          </p:nvGrpSpPr>
                          <p:grpSpPr bwMode="auto">
                            <a:xfrm>
                              <a:off x="4800" y="1894"/>
                              <a:ext cx="12" cy="17"/>
                              <a:chOff x="4800" y="1894"/>
                              <a:chExt cx="12" cy="17"/>
                            </a:xfrm>
                          </p:grpSpPr>
                          <p:sp>
                            <p:nvSpPr>
                              <p:cNvPr id="101872" name="Freeform 329"/>
                              <p:cNvSpPr>
                                <a:spLocks/>
                              </p:cNvSpPr>
                              <p:nvPr/>
                            </p:nvSpPr>
                            <p:spPr bwMode="auto">
                              <a:xfrm>
                                <a:off x="4800"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73" name="Freeform 330"/>
                              <p:cNvSpPr>
                                <a:spLocks/>
                              </p:cNvSpPr>
                              <p:nvPr/>
                            </p:nvSpPr>
                            <p:spPr bwMode="auto">
                              <a:xfrm>
                                <a:off x="4807"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1853" name="Group 331"/>
                        <p:cNvGrpSpPr>
                          <a:grpSpLocks/>
                        </p:cNvGrpSpPr>
                        <p:nvPr/>
                      </p:nvGrpSpPr>
                      <p:grpSpPr bwMode="auto">
                        <a:xfrm>
                          <a:off x="4814" y="1894"/>
                          <a:ext cx="57" cy="17"/>
                          <a:chOff x="4814" y="1894"/>
                          <a:chExt cx="57" cy="17"/>
                        </a:xfrm>
                      </p:grpSpPr>
                      <p:grpSp>
                        <p:nvGrpSpPr>
                          <p:cNvPr id="101854" name="Group 332"/>
                          <p:cNvGrpSpPr>
                            <a:grpSpLocks/>
                          </p:cNvGrpSpPr>
                          <p:nvPr/>
                        </p:nvGrpSpPr>
                        <p:grpSpPr bwMode="auto">
                          <a:xfrm>
                            <a:off x="4814" y="1894"/>
                            <a:ext cx="28" cy="17"/>
                            <a:chOff x="4814" y="1894"/>
                            <a:chExt cx="28" cy="17"/>
                          </a:xfrm>
                        </p:grpSpPr>
                        <p:grpSp>
                          <p:nvGrpSpPr>
                            <p:cNvPr id="101862" name="Group 333"/>
                            <p:cNvGrpSpPr>
                              <a:grpSpLocks/>
                            </p:cNvGrpSpPr>
                            <p:nvPr/>
                          </p:nvGrpSpPr>
                          <p:grpSpPr bwMode="auto">
                            <a:xfrm>
                              <a:off x="4814" y="1894"/>
                              <a:ext cx="13" cy="17"/>
                              <a:chOff x="4814" y="1894"/>
                              <a:chExt cx="13" cy="17"/>
                            </a:xfrm>
                          </p:grpSpPr>
                          <p:sp>
                            <p:nvSpPr>
                              <p:cNvPr id="101866" name="Freeform 334"/>
                              <p:cNvSpPr>
                                <a:spLocks/>
                              </p:cNvSpPr>
                              <p:nvPr/>
                            </p:nvSpPr>
                            <p:spPr bwMode="auto">
                              <a:xfrm>
                                <a:off x="4814"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67" name="Freeform 335"/>
                              <p:cNvSpPr>
                                <a:spLocks/>
                              </p:cNvSpPr>
                              <p:nvPr/>
                            </p:nvSpPr>
                            <p:spPr bwMode="auto">
                              <a:xfrm>
                                <a:off x="4822"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63" name="Group 336"/>
                            <p:cNvGrpSpPr>
                              <a:grpSpLocks/>
                            </p:cNvGrpSpPr>
                            <p:nvPr/>
                          </p:nvGrpSpPr>
                          <p:grpSpPr bwMode="auto">
                            <a:xfrm>
                              <a:off x="4829" y="1894"/>
                              <a:ext cx="13" cy="17"/>
                              <a:chOff x="4829" y="1894"/>
                              <a:chExt cx="13" cy="17"/>
                            </a:xfrm>
                          </p:grpSpPr>
                          <p:sp>
                            <p:nvSpPr>
                              <p:cNvPr id="101864" name="Freeform 337"/>
                              <p:cNvSpPr>
                                <a:spLocks/>
                              </p:cNvSpPr>
                              <p:nvPr/>
                            </p:nvSpPr>
                            <p:spPr bwMode="auto">
                              <a:xfrm>
                                <a:off x="4829"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65" name="Freeform 338"/>
                              <p:cNvSpPr>
                                <a:spLocks/>
                              </p:cNvSpPr>
                              <p:nvPr/>
                            </p:nvSpPr>
                            <p:spPr bwMode="auto">
                              <a:xfrm>
                                <a:off x="4836"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855" name="Group 339"/>
                          <p:cNvGrpSpPr>
                            <a:grpSpLocks/>
                          </p:cNvGrpSpPr>
                          <p:nvPr/>
                        </p:nvGrpSpPr>
                        <p:grpSpPr bwMode="auto">
                          <a:xfrm>
                            <a:off x="4844" y="1894"/>
                            <a:ext cx="27" cy="17"/>
                            <a:chOff x="4844" y="1894"/>
                            <a:chExt cx="27" cy="17"/>
                          </a:xfrm>
                        </p:grpSpPr>
                        <p:grpSp>
                          <p:nvGrpSpPr>
                            <p:cNvPr id="101856" name="Group 340"/>
                            <p:cNvGrpSpPr>
                              <a:grpSpLocks/>
                            </p:cNvGrpSpPr>
                            <p:nvPr/>
                          </p:nvGrpSpPr>
                          <p:grpSpPr bwMode="auto">
                            <a:xfrm>
                              <a:off x="4844" y="1894"/>
                              <a:ext cx="13" cy="17"/>
                              <a:chOff x="4844" y="1894"/>
                              <a:chExt cx="13" cy="17"/>
                            </a:xfrm>
                          </p:grpSpPr>
                          <p:sp>
                            <p:nvSpPr>
                              <p:cNvPr id="101860" name="Freeform 341"/>
                              <p:cNvSpPr>
                                <a:spLocks/>
                              </p:cNvSpPr>
                              <p:nvPr/>
                            </p:nvSpPr>
                            <p:spPr bwMode="auto">
                              <a:xfrm>
                                <a:off x="4844"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61" name="Freeform 342"/>
                              <p:cNvSpPr>
                                <a:spLocks/>
                              </p:cNvSpPr>
                              <p:nvPr/>
                            </p:nvSpPr>
                            <p:spPr bwMode="auto">
                              <a:xfrm>
                                <a:off x="4851"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57" name="Group 343"/>
                            <p:cNvGrpSpPr>
                              <a:grpSpLocks/>
                            </p:cNvGrpSpPr>
                            <p:nvPr/>
                          </p:nvGrpSpPr>
                          <p:grpSpPr bwMode="auto">
                            <a:xfrm>
                              <a:off x="4859" y="1894"/>
                              <a:ext cx="12" cy="17"/>
                              <a:chOff x="4859" y="1894"/>
                              <a:chExt cx="12" cy="17"/>
                            </a:xfrm>
                          </p:grpSpPr>
                          <p:sp>
                            <p:nvSpPr>
                              <p:cNvPr id="101858" name="Freeform 344"/>
                              <p:cNvSpPr>
                                <a:spLocks/>
                              </p:cNvSpPr>
                              <p:nvPr/>
                            </p:nvSpPr>
                            <p:spPr bwMode="auto">
                              <a:xfrm>
                                <a:off x="4859"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59" name="Freeform 345"/>
                              <p:cNvSpPr>
                                <a:spLocks/>
                              </p:cNvSpPr>
                              <p:nvPr/>
                            </p:nvSpPr>
                            <p:spPr bwMode="auto">
                              <a:xfrm>
                                <a:off x="4866"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nvGrpSpPr>
                      <p:cNvPr id="101821" name="Group 346"/>
                      <p:cNvGrpSpPr>
                        <a:grpSpLocks/>
                      </p:cNvGrpSpPr>
                      <p:nvPr/>
                    </p:nvGrpSpPr>
                    <p:grpSpPr bwMode="auto">
                      <a:xfrm>
                        <a:off x="4874" y="1894"/>
                        <a:ext cx="116" cy="17"/>
                        <a:chOff x="4874" y="1894"/>
                        <a:chExt cx="116" cy="17"/>
                      </a:xfrm>
                    </p:grpSpPr>
                    <p:grpSp>
                      <p:nvGrpSpPr>
                        <p:cNvPr id="101822" name="Group 347"/>
                        <p:cNvGrpSpPr>
                          <a:grpSpLocks/>
                        </p:cNvGrpSpPr>
                        <p:nvPr/>
                      </p:nvGrpSpPr>
                      <p:grpSpPr bwMode="auto">
                        <a:xfrm>
                          <a:off x="4874" y="1894"/>
                          <a:ext cx="56" cy="17"/>
                          <a:chOff x="4874" y="1894"/>
                          <a:chExt cx="56" cy="17"/>
                        </a:xfrm>
                      </p:grpSpPr>
                      <p:grpSp>
                        <p:nvGrpSpPr>
                          <p:cNvPr id="101838" name="Group 348"/>
                          <p:cNvGrpSpPr>
                            <a:grpSpLocks/>
                          </p:cNvGrpSpPr>
                          <p:nvPr/>
                        </p:nvGrpSpPr>
                        <p:grpSpPr bwMode="auto">
                          <a:xfrm>
                            <a:off x="4874" y="1894"/>
                            <a:ext cx="27" cy="17"/>
                            <a:chOff x="4874" y="1894"/>
                            <a:chExt cx="27" cy="17"/>
                          </a:xfrm>
                        </p:grpSpPr>
                        <p:grpSp>
                          <p:nvGrpSpPr>
                            <p:cNvPr id="101846" name="Group 349"/>
                            <p:cNvGrpSpPr>
                              <a:grpSpLocks/>
                            </p:cNvGrpSpPr>
                            <p:nvPr/>
                          </p:nvGrpSpPr>
                          <p:grpSpPr bwMode="auto">
                            <a:xfrm>
                              <a:off x="4874" y="1894"/>
                              <a:ext cx="12" cy="17"/>
                              <a:chOff x="4874" y="1894"/>
                              <a:chExt cx="12" cy="17"/>
                            </a:xfrm>
                          </p:grpSpPr>
                          <p:sp>
                            <p:nvSpPr>
                              <p:cNvPr id="101850" name="Freeform 350"/>
                              <p:cNvSpPr>
                                <a:spLocks/>
                              </p:cNvSpPr>
                              <p:nvPr/>
                            </p:nvSpPr>
                            <p:spPr bwMode="auto">
                              <a:xfrm>
                                <a:off x="4874"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51" name="Freeform 351"/>
                              <p:cNvSpPr>
                                <a:spLocks/>
                              </p:cNvSpPr>
                              <p:nvPr/>
                            </p:nvSpPr>
                            <p:spPr bwMode="auto">
                              <a:xfrm>
                                <a:off x="4881"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47" name="Group 352"/>
                            <p:cNvGrpSpPr>
                              <a:grpSpLocks/>
                            </p:cNvGrpSpPr>
                            <p:nvPr/>
                          </p:nvGrpSpPr>
                          <p:grpSpPr bwMode="auto">
                            <a:xfrm>
                              <a:off x="4888" y="1894"/>
                              <a:ext cx="13" cy="17"/>
                              <a:chOff x="4888" y="1894"/>
                              <a:chExt cx="13" cy="17"/>
                            </a:xfrm>
                          </p:grpSpPr>
                          <p:sp>
                            <p:nvSpPr>
                              <p:cNvPr id="101848" name="Freeform 353"/>
                              <p:cNvSpPr>
                                <a:spLocks/>
                              </p:cNvSpPr>
                              <p:nvPr/>
                            </p:nvSpPr>
                            <p:spPr bwMode="auto">
                              <a:xfrm>
                                <a:off x="4888"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49" name="Freeform 354"/>
                              <p:cNvSpPr>
                                <a:spLocks/>
                              </p:cNvSpPr>
                              <p:nvPr/>
                            </p:nvSpPr>
                            <p:spPr bwMode="auto">
                              <a:xfrm>
                                <a:off x="4896"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839" name="Group 355"/>
                          <p:cNvGrpSpPr>
                            <a:grpSpLocks/>
                          </p:cNvGrpSpPr>
                          <p:nvPr/>
                        </p:nvGrpSpPr>
                        <p:grpSpPr bwMode="auto">
                          <a:xfrm>
                            <a:off x="4903" y="1894"/>
                            <a:ext cx="27" cy="17"/>
                            <a:chOff x="4903" y="1894"/>
                            <a:chExt cx="27" cy="17"/>
                          </a:xfrm>
                        </p:grpSpPr>
                        <p:grpSp>
                          <p:nvGrpSpPr>
                            <p:cNvPr id="101840" name="Group 356"/>
                            <p:cNvGrpSpPr>
                              <a:grpSpLocks/>
                            </p:cNvGrpSpPr>
                            <p:nvPr/>
                          </p:nvGrpSpPr>
                          <p:grpSpPr bwMode="auto">
                            <a:xfrm>
                              <a:off x="4903" y="1894"/>
                              <a:ext cx="13" cy="17"/>
                              <a:chOff x="4903" y="1894"/>
                              <a:chExt cx="13" cy="17"/>
                            </a:xfrm>
                          </p:grpSpPr>
                          <p:sp>
                            <p:nvSpPr>
                              <p:cNvPr id="101844" name="Freeform 357"/>
                              <p:cNvSpPr>
                                <a:spLocks/>
                              </p:cNvSpPr>
                              <p:nvPr/>
                            </p:nvSpPr>
                            <p:spPr bwMode="auto">
                              <a:xfrm>
                                <a:off x="4903"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45" name="Freeform 358"/>
                              <p:cNvSpPr>
                                <a:spLocks/>
                              </p:cNvSpPr>
                              <p:nvPr/>
                            </p:nvSpPr>
                            <p:spPr bwMode="auto">
                              <a:xfrm>
                                <a:off x="4910"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41" name="Group 359"/>
                            <p:cNvGrpSpPr>
                              <a:grpSpLocks/>
                            </p:cNvGrpSpPr>
                            <p:nvPr/>
                          </p:nvGrpSpPr>
                          <p:grpSpPr bwMode="auto">
                            <a:xfrm>
                              <a:off x="4918" y="1894"/>
                              <a:ext cx="12" cy="17"/>
                              <a:chOff x="4918" y="1894"/>
                              <a:chExt cx="12" cy="17"/>
                            </a:xfrm>
                          </p:grpSpPr>
                          <p:sp>
                            <p:nvSpPr>
                              <p:cNvPr id="101842" name="Freeform 360"/>
                              <p:cNvSpPr>
                                <a:spLocks/>
                              </p:cNvSpPr>
                              <p:nvPr/>
                            </p:nvSpPr>
                            <p:spPr bwMode="auto">
                              <a:xfrm>
                                <a:off x="4918"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43" name="Freeform 361"/>
                              <p:cNvSpPr>
                                <a:spLocks/>
                              </p:cNvSpPr>
                              <p:nvPr/>
                            </p:nvSpPr>
                            <p:spPr bwMode="auto">
                              <a:xfrm>
                                <a:off x="4925"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1823" name="Group 362"/>
                        <p:cNvGrpSpPr>
                          <a:grpSpLocks/>
                        </p:cNvGrpSpPr>
                        <p:nvPr/>
                      </p:nvGrpSpPr>
                      <p:grpSpPr bwMode="auto">
                        <a:xfrm>
                          <a:off x="4932" y="1894"/>
                          <a:ext cx="58" cy="17"/>
                          <a:chOff x="4932" y="1894"/>
                          <a:chExt cx="58" cy="17"/>
                        </a:xfrm>
                      </p:grpSpPr>
                      <p:grpSp>
                        <p:nvGrpSpPr>
                          <p:cNvPr id="101824" name="Group 363"/>
                          <p:cNvGrpSpPr>
                            <a:grpSpLocks/>
                          </p:cNvGrpSpPr>
                          <p:nvPr/>
                        </p:nvGrpSpPr>
                        <p:grpSpPr bwMode="auto">
                          <a:xfrm>
                            <a:off x="4932" y="1894"/>
                            <a:ext cx="28" cy="17"/>
                            <a:chOff x="4932" y="1894"/>
                            <a:chExt cx="28" cy="17"/>
                          </a:xfrm>
                        </p:grpSpPr>
                        <p:grpSp>
                          <p:nvGrpSpPr>
                            <p:cNvPr id="101832" name="Group 364"/>
                            <p:cNvGrpSpPr>
                              <a:grpSpLocks/>
                            </p:cNvGrpSpPr>
                            <p:nvPr/>
                          </p:nvGrpSpPr>
                          <p:grpSpPr bwMode="auto">
                            <a:xfrm>
                              <a:off x="4932" y="1894"/>
                              <a:ext cx="13" cy="17"/>
                              <a:chOff x="4932" y="1894"/>
                              <a:chExt cx="13" cy="17"/>
                            </a:xfrm>
                          </p:grpSpPr>
                          <p:sp>
                            <p:nvSpPr>
                              <p:cNvPr id="101836" name="Freeform 365"/>
                              <p:cNvSpPr>
                                <a:spLocks/>
                              </p:cNvSpPr>
                              <p:nvPr/>
                            </p:nvSpPr>
                            <p:spPr bwMode="auto">
                              <a:xfrm>
                                <a:off x="4932"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37" name="Freeform 366"/>
                              <p:cNvSpPr>
                                <a:spLocks/>
                              </p:cNvSpPr>
                              <p:nvPr/>
                            </p:nvSpPr>
                            <p:spPr bwMode="auto">
                              <a:xfrm>
                                <a:off x="4940"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33" name="Group 367"/>
                            <p:cNvGrpSpPr>
                              <a:grpSpLocks/>
                            </p:cNvGrpSpPr>
                            <p:nvPr/>
                          </p:nvGrpSpPr>
                          <p:grpSpPr bwMode="auto">
                            <a:xfrm>
                              <a:off x="4947" y="1894"/>
                              <a:ext cx="13" cy="17"/>
                              <a:chOff x="4947" y="1894"/>
                              <a:chExt cx="13" cy="17"/>
                            </a:xfrm>
                          </p:grpSpPr>
                          <p:sp>
                            <p:nvSpPr>
                              <p:cNvPr id="101834" name="Freeform 368"/>
                              <p:cNvSpPr>
                                <a:spLocks/>
                              </p:cNvSpPr>
                              <p:nvPr/>
                            </p:nvSpPr>
                            <p:spPr bwMode="auto">
                              <a:xfrm>
                                <a:off x="4947"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35" name="Freeform 369"/>
                              <p:cNvSpPr>
                                <a:spLocks/>
                              </p:cNvSpPr>
                              <p:nvPr/>
                            </p:nvSpPr>
                            <p:spPr bwMode="auto">
                              <a:xfrm>
                                <a:off x="4955"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825" name="Group 370"/>
                          <p:cNvGrpSpPr>
                            <a:grpSpLocks/>
                          </p:cNvGrpSpPr>
                          <p:nvPr/>
                        </p:nvGrpSpPr>
                        <p:grpSpPr bwMode="auto">
                          <a:xfrm>
                            <a:off x="4962" y="1894"/>
                            <a:ext cx="28" cy="17"/>
                            <a:chOff x="4962" y="1894"/>
                            <a:chExt cx="28" cy="17"/>
                          </a:xfrm>
                        </p:grpSpPr>
                        <p:grpSp>
                          <p:nvGrpSpPr>
                            <p:cNvPr id="101826" name="Group 371"/>
                            <p:cNvGrpSpPr>
                              <a:grpSpLocks/>
                            </p:cNvGrpSpPr>
                            <p:nvPr/>
                          </p:nvGrpSpPr>
                          <p:grpSpPr bwMode="auto">
                            <a:xfrm>
                              <a:off x="4962" y="1894"/>
                              <a:ext cx="13" cy="17"/>
                              <a:chOff x="4962" y="1894"/>
                              <a:chExt cx="13" cy="17"/>
                            </a:xfrm>
                          </p:grpSpPr>
                          <p:sp>
                            <p:nvSpPr>
                              <p:cNvPr id="101830" name="Freeform 372"/>
                              <p:cNvSpPr>
                                <a:spLocks/>
                              </p:cNvSpPr>
                              <p:nvPr/>
                            </p:nvSpPr>
                            <p:spPr bwMode="auto">
                              <a:xfrm>
                                <a:off x="4962"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31" name="Freeform 373"/>
                              <p:cNvSpPr>
                                <a:spLocks/>
                              </p:cNvSpPr>
                              <p:nvPr/>
                            </p:nvSpPr>
                            <p:spPr bwMode="auto">
                              <a:xfrm>
                                <a:off x="4970"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827" name="Group 374"/>
                            <p:cNvGrpSpPr>
                              <a:grpSpLocks/>
                            </p:cNvGrpSpPr>
                            <p:nvPr/>
                          </p:nvGrpSpPr>
                          <p:grpSpPr bwMode="auto">
                            <a:xfrm>
                              <a:off x="4977" y="1894"/>
                              <a:ext cx="13" cy="17"/>
                              <a:chOff x="4977" y="1894"/>
                              <a:chExt cx="13" cy="17"/>
                            </a:xfrm>
                          </p:grpSpPr>
                          <p:sp>
                            <p:nvSpPr>
                              <p:cNvPr id="101828" name="Freeform 375"/>
                              <p:cNvSpPr>
                                <a:spLocks/>
                              </p:cNvSpPr>
                              <p:nvPr/>
                            </p:nvSpPr>
                            <p:spPr bwMode="auto">
                              <a:xfrm>
                                <a:off x="4977" y="1894"/>
                                <a:ext cx="5" cy="17"/>
                              </a:xfrm>
                              <a:custGeom>
                                <a:avLst/>
                                <a:gdLst>
                                  <a:gd name="T0" fmla="*/ 4 w 5"/>
                                  <a:gd name="T1" fmla="*/ 0 h 17"/>
                                  <a:gd name="T2" fmla="*/ 0 w 5"/>
                                  <a:gd name="T3" fmla="*/ 0 h 17"/>
                                  <a:gd name="T4" fmla="*/ 0 w 5"/>
                                  <a:gd name="T5" fmla="*/ 16 h 17"/>
                                  <a:gd name="T6" fmla="*/ 4 w 5"/>
                                  <a:gd name="T7" fmla="*/ 16 h 17"/>
                                  <a:gd name="T8" fmla="*/ 4 w 5"/>
                                  <a:gd name="T9" fmla="*/ 0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4" y="0"/>
                                    </a:moveTo>
                                    <a:lnTo>
                                      <a:pt x="0" y="0"/>
                                    </a:lnTo>
                                    <a:lnTo>
                                      <a:pt x="0" y="16"/>
                                    </a:lnTo>
                                    <a:lnTo>
                                      <a:pt x="4" y="16"/>
                                    </a:lnTo>
                                    <a:lnTo>
                                      <a:pt x="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829" name="Freeform 376"/>
                              <p:cNvSpPr>
                                <a:spLocks/>
                              </p:cNvSpPr>
                              <p:nvPr/>
                            </p:nvSpPr>
                            <p:spPr bwMode="auto">
                              <a:xfrm>
                                <a:off x="4984" y="1894"/>
                                <a:ext cx="6" cy="17"/>
                              </a:xfrm>
                              <a:custGeom>
                                <a:avLst/>
                                <a:gdLst>
                                  <a:gd name="T0" fmla="*/ 5 w 6"/>
                                  <a:gd name="T1" fmla="*/ 0 h 17"/>
                                  <a:gd name="T2" fmla="*/ 0 w 6"/>
                                  <a:gd name="T3" fmla="*/ 0 h 17"/>
                                  <a:gd name="T4" fmla="*/ 0 w 6"/>
                                  <a:gd name="T5" fmla="*/ 16 h 17"/>
                                  <a:gd name="T6" fmla="*/ 5 w 6"/>
                                  <a:gd name="T7" fmla="*/ 16 h 17"/>
                                  <a:gd name="T8" fmla="*/ 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5" y="0"/>
                                    </a:moveTo>
                                    <a:lnTo>
                                      <a:pt x="0" y="0"/>
                                    </a:lnTo>
                                    <a:lnTo>
                                      <a:pt x="0" y="16"/>
                                    </a:lnTo>
                                    <a:lnTo>
                                      <a:pt x="5" y="16"/>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grpSp>
              </p:grpSp>
            </p:grpSp>
            <p:grpSp>
              <p:nvGrpSpPr>
                <p:cNvPr id="101811" name="Group 377"/>
                <p:cNvGrpSpPr>
                  <a:grpSpLocks/>
                </p:cNvGrpSpPr>
                <p:nvPr/>
              </p:nvGrpSpPr>
              <p:grpSpPr bwMode="auto">
                <a:xfrm>
                  <a:off x="4519" y="1823"/>
                  <a:ext cx="460" cy="43"/>
                  <a:chOff x="4519" y="1823"/>
                  <a:chExt cx="460" cy="43"/>
                </a:xfrm>
              </p:grpSpPr>
              <p:sp>
                <p:nvSpPr>
                  <p:cNvPr id="101812" name="Rectangle 378"/>
                  <p:cNvSpPr>
                    <a:spLocks noChangeArrowheads="1"/>
                  </p:cNvSpPr>
                  <p:nvPr/>
                </p:nvSpPr>
                <p:spPr bwMode="auto">
                  <a:xfrm>
                    <a:off x="4519" y="1823"/>
                    <a:ext cx="90"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13" name="Rectangle 379"/>
                  <p:cNvSpPr>
                    <a:spLocks noChangeArrowheads="1"/>
                  </p:cNvSpPr>
                  <p:nvPr/>
                </p:nvSpPr>
                <p:spPr bwMode="auto">
                  <a:xfrm>
                    <a:off x="4622" y="1823"/>
                    <a:ext cx="132"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14" name="Rectangle 380"/>
                  <p:cNvSpPr>
                    <a:spLocks noChangeArrowheads="1"/>
                  </p:cNvSpPr>
                  <p:nvPr/>
                </p:nvSpPr>
                <p:spPr bwMode="auto">
                  <a:xfrm>
                    <a:off x="4767" y="1823"/>
                    <a:ext cx="144"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15" name="Rectangle 381"/>
                  <p:cNvSpPr>
                    <a:spLocks noChangeArrowheads="1"/>
                  </p:cNvSpPr>
                  <p:nvPr/>
                </p:nvSpPr>
                <p:spPr bwMode="auto">
                  <a:xfrm>
                    <a:off x="4925" y="1823"/>
                    <a:ext cx="54" cy="4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grpSp>
            <p:nvGrpSpPr>
              <p:cNvPr id="101765" name="Group 382"/>
              <p:cNvGrpSpPr>
                <a:grpSpLocks/>
              </p:cNvGrpSpPr>
              <p:nvPr/>
            </p:nvGrpSpPr>
            <p:grpSpPr bwMode="auto">
              <a:xfrm>
                <a:off x="4928" y="1820"/>
                <a:ext cx="37" cy="27"/>
                <a:chOff x="4928" y="1820"/>
                <a:chExt cx="37" cy="27"/>
              </a:xfrm>
            </p:grpSpPr>
            <p:sp>
              <p:nvSpPr>
                <p:cNvPr id="101805" name="Rectangle 383"/>
                <p:cNvSpPr>
                  <a:spLocks noChangeArrowheads="1"/>
                </p:cNvSpPr>
                <p:nvPr/>
              </p:nvSpPr>
              <p:spPr bwMode="auto">
                <a:xfrm>
                  <a:off x="4953" y="1829"/>
                  <a:ext cx="12" cy="14"/>
                </a:xfrm>
                <a:prstGeom prst="rect">
                  <a:avLst/>
                </a:prstGeom>
                <a:solidFill>
                  <a:srgbClr val="000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06" name="Rectangle 384"/>
                <p:cNvSpPr>
                  <a:spLocks noChangeArrowheads="1"/>
                </p:cNvSpPr>
                <p:nvPr/>
              </p:nvSpPr>
              <p:spPr bwMode="auto">
                <a:xfrm flipV="1">
                  <a:off x="4956" y="1828"/>
                  <a:ext cx="6" cy="10"/>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nvGrpSpPr>
                <p:cNvPr id="101807" name="Group 385"/>
                <p:cNvGrpSpPr>
                  <a:grpSpLocks/>
                </p:cNvGrpSpPr>
                <p:nvPr/>
              </p:nvGrpSpPr>
              <p:grpSpPr bwMode="auto">
                <a:xfrm>
                  <a:off x="4928" y="1820"/>
                  <a:ext cx="5" cy="27"/>
                  <a:chOff x="4928" y="1820"/>
                  <a:chExt cx="5" cy="27"/>
                </a:xfrm>
              </p:grpSpPr>
              <p:sp>
                <p:nvSpPr>
                  <p:cNvPr id="101808" name="Rectangle 386"/>
                  <p:cNvSpPr>
                    <a:spLocks noChangeArrowheads="1"/>
                  </p:cNvSpPr>
                  <p:nvPr/>
                </p:nvSpPr>
                <p:spPr bwMode="auto">
                  <a:xfrm flipV="1">
                    <a:off x="4928" y="1820"/>
                    <a:ext cx="5" cy="12"/>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09" name="Rectangle 387"/>
                  <p:cNvSpPr>
                    <a:spLocks noChangeArrowheads="1"/>
                  </p:cNvSpPr>
                  <p:nvPr/>
                </p:nvSpPr>
                <p:spPr bwMode="auto">
                  <a:xfrm flipV="1">
                    <a:off x="4928" y="1836"/>
                    <a:ext cx="5" cy="11"/>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grpSp>
            <p:nvGrpSpPr>
              <p:cNvPr id="101766" name="Group 388"/>
              <p:cNvGrpSpPr>
                <a:grpSpLocks/>
              </p:cNvGrpSpPr>
              <p:nvPr/>
            </p:nvGrpSpPr>
            <p:grpSpPr bwMode="auto">
              <a:xfrm>
                <a:off x="4623" y="1819"/>
                <a:ext cx="126" cy="39"/>
                <a:chOff x="4623" y="1819"/>
                <a:chExt cx="126" cy="39"/>
              </a:xfrm>
            </p:grpSpPr>
            <p:grpSp>
              <p:nvGrpSpPr>
                <p:cNvPr id="101799" name="Group 389"/>
                <p:cNvGrpSpPr>
                  <a:grpSpLocks/>
                </p:cNvGrpSpPr>
                <p:nvPr/>
              </p:nvGrpSpPr>
              <p:grpSpPr bwMode="auto">
                <a:xfrm>
                  <a:off x="4628" y="1830"/>
                  <a:ext cx="121" cy="11"/>
                  <a:chOff x="4628" y="1830"/>
                  <a:chExt cx="121" cy="11"/>
                </a:xfrm>
              </p:grpSpPr>
              <p:sp>
                <p:nvSpPr>
                  <p:cNvPr id="101802" name="Rectangle 390"/>
                  <p:cNvSpPr>
                    <a:spLocks noChangeArrowheads="1"/>
                  </p:cNvSpPr>
                  <p:nvPr/>
                </p:nvSpPr>
                <p:spPr bwMode="auto">
                  <a:xfrm>
                    <a:off x="4670" y="1830"/>
                    <a:ext cx="37" cy="7"/>
                  </a:xfrm>
                  <a:prstGeom prst="rect">
                    <a:avLst/>
                  </a:prstGeom>
                  <a:solidFill>
                    <a:srgbClr val="80808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03" name="Rectangle 391"/>
                  <p:cNvSpPr>
                    <a:spLocks noChangeArrowheads="1"/>
                  </p:cNvSpPr>
                  <p:nvPr/>
                </p:nvSpPr>
                <p:spPr bwMode="auto">
                  <a:xfrm>
                    <a:off x="4670" y="1836"/>
                    <a:ext cx="37" cy="5"/>
                  </a:xfrm>
                  <a:prstGeom prst="rect">
                    <a:avLst/>
                  </a:prstGeom>
                  <a:solidFill>
                    <a:srgbClr val="000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04" name="Rectangle 392"/>
                  <p:cNvSpPr>
                    <a:spLocks noChangeArrowheads="1"/>
                  </p:cNvSpPr>
                  <p:nvPr/>
                </p:nvSpPr>
                <p:spPr bwMode="auto">
                  <a:xfrm flipV="1">
                    <a:off x="4628" y="1835"/>
                    <a:ext cx="121" cy="2"/>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sp>
              <p:nvSpPr>
                <p:cNvPr id="101800" name="Rectangle 393"/>
                <p:cNvSpPr>
                  <a:spLocks noChangeArrowheads="1"/>
                </p:cNvSpPr>
                <p:nvPr/>
              </p:nvSpPr>
              <p:spPr bwMode="auto">
                <a:xfrm flipV="1">
                  <a:off x="4623" y="1819"/>
                  <a:ext cx="7" cy="12"/>
                </a:xfrm>
                <a:prstGeom prst="rect">
                  <a:avLst/>
                </a:prstGeom>
                <a:solidFill>
                  <a:srgbClr val="008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801" name="Rectangle 394"/>
                <p:cNvSpPr>
                  <a:spLocks noChangeArrowheads="1"/>
                </p:cNvSpPr>
                <p:nvPr/>
              </p:nvSpPr>
              <p:spPr bwMode="auto">
                <a:xfrm>
                  <a:off x="4735" y="1854"/>
                  <a:ext cx="2" cy="4"/>
                </a:xfrm>
                <a:prstGeom prst="rect">
                  <a:avLst/>
                </a:prstGeom>
                <a:solidFill>
                  <a:srgbClr val="000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nvGrpSpPr>
              <p:cNvPr id="101767" name="Group 395"/>
              <p:cNvGrpSpPr>
                <a:grpSpLocks/>
              </p:cNvGrpSpPr>
              <p:nvPr/>
            </p:nvGrpSpPr>
            <p:grpSpPr bwMode="auto">
              <a:xfrm>
                <a:off x="4519" y="1861"/>
                <a:ext cx="91" cy="6"/>
                <a:chOff x="4519" y="1861"/>
                <a:chExt cx="91" cy="6"/>
              </a:xfrm>
            </p:grpSpPr>
            <p:grpSp>
              <p:nvGrpSpPr>
                <p:cNvPr id="101769" name="Group 396"/>
                <p:cNvGrpSpPr>
                  <a:grpSpLocks/>
                </p:cNvGrpSpPr>
                <p:nvPr/>
              </p:nvGrpSpPr>
              <p:grpSpPr bwMode="auto">
                <a:xfrm>
                  <a:off x="4519" y="1861"/>
                  <a:ext cx="46" cy="6"/>
                  <a:chOff x="4519" y="1861"/>
                  <a:chExt cx="46" cy="6"/>
                </a:xfrm>
              </p:grpSpPr>
              <p:grpSp>
                <p:nvGrpSpPr>
                  <p:cNvPr id="101785" name="Group 397"/>
                  <p:cNvGrpSpPr>
                    <a:grpSpLocks/>
                  </p:cNvGrpSpPr>
                  <p:nvPr/>
                </p:nvGrpSpPr>
                <p:grpSpPr bwMode="auto">
                  <a:xfrm>
                    <a:off x="4519" y="1861"/>
                    <a:ext cx="23" cy="6"/>
                    <a:chOff x="4519" y="1861"/>
                    <a:chExt cx="23" cy="6"/>
                  </a:xfrm>
                </p:grpSpPr>
                <p:grpSp>
                  <p:nvGrpSpPr>
                    <p:cNvPr id="101793" name="Group 398"/>
                    <p:cNvGrpSpPr>
                      <a:grpSpLocks/>
                    </p:cNvGrpSpPr>
                    <p:nvPr/>
                  </p:nvGrpSpPr>
                  <p:grpSpPr bwMode="auto">
                    <a:xfrm>
                      <a:off x="4519" y="1861"/>
                      <a:ext cx="12" cy="6"/>
                      <a:chOff x="4519" y="1861"/>
                      <a:chExt cx="12" cy="6"/>
                    </a:xfrm>
                  </p:grpSpPr>
                  <p:sp>
                    <p:nvSpPr>
                      <p:cNvPr id="101797" name="Freeform 399"/>
                      <p:cNvSpPr>
                        <a:spLocks/>
                      </p:cNvSpPr>
                      <p:nvPr/>
                    </p:nvSpPr>
                    <p:spPr bwMode="auto">
                      <a:xfrm>
                        <a:off x="4519" y="1861"/>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98" name="Freeform 400"/>
                      <p:cNvSpPr>
                        <a:spLocks/>
                      </p:cNvSpPr>
                      <p:nvPr/>
                    </p:nvSpPr>
                    <p:spPr bwMode="auto">
                      <a:xfrm>
                        <a:off x="4525"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794" name="Group 401"/>
                    <p:cNvGrpSpPr>
                      <a:grpSpLocks/>
                    </p:cNvGrpSpPr>
                    <p:nvPr/>
                  </p:nvGrpSpPr>
                  <p:grpSpPr bwMode="auto">
                    <a:xfrm>
                      <a:off x="4530" y="1861"/>
                      <a:ext cx="12" cy="6"/>
                      <a:chOff x="4530" y="1861"/>
                      <a:chExt cx="12" cy="6"/>
                    </a:xfrm>
                  </p:grpSpPr>
                  <p:sp>
                    <p:nvSpPr>
                      <p:cNvPr id="101795" name="Freeform 402"/>
                      <p:cNvSpPr>
                        <a:spLocks/>
                      </p:cNvSpPr>
                      <p:nvPr/>
                    </p:nvSpPr>
                    <p:spPr bwMode="auto">
                      <a:xfrm>
                        <a:off x="4530" y="1861"/>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96" name="Freeform 403"/>
                      <p:cNvSpPr>
                        <a:spLocks/>
                      </p:cNvSpPr>
                      <p:nvPr/>
                    </p:nvSpPr>
                    <p:spPr bwMode="auto">
                      <a:xfrm>
                        <a:off x="4536"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786" name="Group 404"/>
                  <p:cNvGrpSpPr>
                    <a:grpSpLocks/>
                  </p:cNvGrpSpPr>
                  <p:nvPr/>
                </p:nvGrpSpPr>
                <p:grpSpPr bwMode="auto">
                  <a:xfrm>
                    <a:off x="4542" y="1861"/>
                    <a:ext cx="23" cy="6"/>
                    <a:chOff x="4542" y="1861"/>
                    <a:chExt cx="23" cy="6"/>
                  </a:xfrm>
                </p:grpSpPr>
                <p:grpSp>
                  <p:nvGrpSpPr>
                    <p:cNvPr id="101787" name="Group 405"/>
                    <p:cNvGrpSpPr>
                      <a:grpSpLocks/>
                    </p:cNvGrpSpPr>
                    <p:nvPr/>
                  </p:nvGrpSpPr>
                  <p:grpSpPr bwMode="auto">
                    <a:xfrm>
                      <a:off x="4542" y="1861"/>
                      <a:ext cx="12" cy="6"/>
                      <a:chOff x="4542" y="1861"/>
                      <a:chExt cx="12" cy="6"/>
                    </a:xfrm>
                  </p:grpSpPr>
                  <p:sp>
                    <p:nvSpPr>
                      <p:cNvPr id="101791" name="Freeform 406"/>
                      <p:cNvSpPr>
                        <a:spLocks/>
                      </p:cNvSpPr>
                      <p:nvPr/>
                    </p:nvSpPr>
                    <p:spPr bwMode="auto">
                      <a:xfrm>
                        <a:off x="4542"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92" name="Freeform 407"/>
                      <p:cNvSpPr>
                        <a:spLocks/>
                      </p:cNvSpPr>
                      <p:nvPr/>
                    </p:nvSpPr>
                    <p:spPr bwMode="auto">
                      <a:xfrm>
                        <a:off x="4547" y="1861"/>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788" name="Group 408"/>
                    <p:cNvGrpSpPr>
                      <a:grpSpLocks/>
                    </p:cNvGrpSpPr>
                    <p:nvPr/>
                  </p:nvGrpSpPr>
                  <p:grpSpPr bwMode="auto">
                    <a:xfrm>
                      <a:off x="4553" y="1861"/>
                      <a:ext cx="12" cy="6"/>
                      <a:chOff x="4553" y="1861"/>
                      <a:chExt cx="12" cy="6"/>
                    </a:xfrm>
                  </p:grpSpPr>
                  <p:sp>
                    <p:nvSpPr>
                      <p:cNvPr id="101789" name="Freeform 409"/>
                      <p:cNvSpPr>
                        <a:spLocks/>
                      </p:cNvSpPr>
                      <p:nvPr/>
                    </p:nvSpPr>
                    <p:spPr bwMode="auto">
                      <a:xfrm>
                        <a:off x="4553"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90" name="Freeform 410"/>
                      <p:cNvSpPr>
                        <a:spLocks/>
                      </p:cNvSpPr>
                      <p:nvPr/>
                    </p:nvSpPr>
                    <p:spPr bwMode="auto">
                      <a:xfrm>
                        <a:off x="4559"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nvGrpSpPr>
                <p:cNvPr id="101770" name="Group 411"/>
                <p:cNvGrpSpPr>
                  <a:grpSpLocks/>
                </p:cNvGrpSpPr>
                <p:nvPr/>
              </p:nvGrpSpPr>
              <p:grpSpPr bwMode="auto">
                <a:xfrm>
                  <a:off x="4564" y="1861"/>
                  <a:ext cx="46" cy="6"/>
                  <a:chOff x="4564" y="1861"/>
                  <a:chExt cx="46" cy="6"/>
                </a:xfrm>
              </p:grpSpPr>
              <p:grpSp>
                <p:nvGrpSpPr>
                  <p:cNvPr id="101771" name="Group 412"/>
                  <p:cNvGrpSpPr>
                    <a:grpSpLocks/>
                  </p:cNvGrpSpPr>
                  <p:nvPr/>
                </p:nvGrpSpPr>
                <p:grpSpPr bwMode="auto">
                  <a:xfrm>
                    <a:off x="4564" y="1861"/>
                    <a:ext cx="23" cy="6"/>
                    <a:chOff x="4564" y="1861"/>
                    <a:chExt cx="23" cy="6"/>
                  </a:xfrm>
                </p:grpSpPr>
                <p:grpSp>
                  <p:nvGrpSpPr>
                    <p:cNvPr id="101779" name="Group 413"/>
                    <p:cNvGrpSpPr>
                      <a:grpSpLocks/>
                    </p:cNvGrpSpPr>
                    <p:nvPr/>
                  </p:nvGrpSpPr>
                  <p:grpSpPr bwMode="auto">
                    <a:xfrm>
                      <a:off x="4564" y="1861"/>
                      <a:ext cx="12" cy="6"/>
                      <a:chOff x="4564" y="1861"/>
                      <a:chExt cx="12" cy="6"/>
                    </a:xfrm>
                  </p:grpSpPr>
                  <p:sp>
                    <p:nvSpPr>
                      <p:cNvPr id="101783" name="Freeform 414"/>
                      <p:cNvSpPr>
                        <a:spLocks/>
                      </p:cNvSpPr>
                      <p:nvPr/>
                    </p:nvSpPr>
                    <p:spPr bwMode="auto">
                      <a:xfrm>
                        <a:off x="4564" y="1861"/>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84" name="Freeform 415"/>
                      <p:cNvSpPr>
                        <a:spLocks/>
                      </p:cNvSpPr>
                      <p:nvPr/>
                    </p:nvSpPr>
                    <p:spPr bwMode="auto">
                      <a:xfrm>
                        <a:off x="4570"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780" name="Group 416"/>
                    <p:cNvGrpSpPr>
                      <a:grpSpLocks/>
                    </p:cNvGrpSpPr>
                    <p:nvPr/>
                  </p:nvGrpSpPr>
                  <p:grpSpPr bwMode="auto">
                    <a:xfrm>
                      <a:off x="4576" y="1861"/>
                      <a:ext cx="11" cy="6"/>
                      <a:chOff x="4576" y="1861"/>
                      <a:chExt cx="11" cy="6"/>
                    </a:xfrm>
                  </p:grpSpPr>
                  <p:sp>
                    <p:nvSpPr>
                      <p:cNvPr id="101781" name="Freeform 417"/>
                      <p:cNvSpPr>
                        <a:spLocks/>
                      </p:cNvSpPr>
                      <p:nvPr/>
                    </p:nvSpPr>
                    <p:spPr bwMode="auto">
                      <a:xfrm>
                        <a:off x="4576"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82" name="Freeform 418"/>
                      <p:cNvSpPr>
                        <a:spLocks/>
                      </p:cNvSpPr>
                      <p:nvPr/>
                    </p:nvSpPr>
                    <p:spPr bwMode="auto">
                      <a:xfrm>
                        <a:off x="4581"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1772" name="Group 419"/>
                  <p:cNvGrpSpPr>
                    <a:grpSpLocks/>
                  </p:cNvGrpSpPr>
                  <p:nvPr/>
                </p:nvGrpSpPr>
                <p:grpSpPr bwMode="auto">
                  <a:xfrm>
                    <a:off x="4587" y="1861"/>
                    <a:ext cx="23" cy="6"/>
                    <a:chOff x="4587" y="1861"/>
                    <a:chExt cx="23" cy="6"/>
                  </a:xfrm>
                </p:grpSpPr>
                <p:grpSp>
                  <p:nvGrpSpPr>
                    <p:cNvPr id="101773" name="Group 420"/>
                    <p:cNvGrpSpPr>
                      <a:grpSpLocks/>
                    </p:cNvGrpSpPr>
                    <p:nvPr/>
                  </p:nvGrpSpPr>
                  <p:grpSpPr bwMode="auto">
                    <a:xfrm>
                      <a:off x="4587" y="1861"/>
                      <a:ext cx="11" cy="6"/>
                      <a:chOff x="4587" y="1861"/>
                      <a:chExt cx="11" cy="6"/>
                    </a:xfrm>
                  </p:grpSpPr>
                  <p:sp>
                    <p:nvSpPr>
                      <p:cNvPr id="101777" name="Freeform 421"/>
                      <p:cNvSpPr>
                        <a:spLocks/>
                      </p:cNvSpPr>
                      <p:nvPr/>
                    </p:nvSpPr>
                    <p:spPr bwMode="auto">
                      <a:xfrm>
                        <a:off x="4587"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78" name="Freeform 422"/>
                      <p:cNvSpPr>
                        <a:spLocks/>
                      </p:cNvSpPr>
                      <p:nvPr/>
                    </p:nvSpPr>
                    <p:spPr bwMode="auto">
                      <a:xfrm>
                        <a:off x="4592"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774" name="Group 423"/>
                    <p:cNvGrpSpPr>
                      <a:grpSpLocks/>
                    </p:cNvGrpSpPr>
                    <p:nvPr/>
                  </p:nvGrpSpPr>
                  <p:grpSpPr bwMode="auto">
                    <a:xfrm>
                      <a:off x="4598" y="1861"/>
                      <a:ext cx="12" cy="6"/>
                      <a:chOff x="4598" y="1861"/>
                      <a:chExt cx="12" cy="6"/>
                    </a:xfrm>
                  </p:grpSpPr>
                  <p:sp>
                    <p:nvSpPr>
                      <p:cNvPr id="101775" name="Freeform 424"/>
                      <p:cNvSpPr>
                        <a:spLocks/>
                      </p:cNvSpPr>
                      <p:nvPr/>
                    </p:nvSpPr>
                    <p:spPr bwMode="auto">
                      <a:xfrm>
                        <a:off x="4598" y="1861"/>
                        <a:ext cx="6" cy="6"/>
                      </a:xfrm>
                      <a:custGeom>
                        <a:avLst/>
                        <a:gdLst>
                          <a:gd name="T0" fmla="*/ 5 w 6"/>
                          <a:gd name="T1" fmla="*/ 0 h 6"/>
                          <a:gd name="T2" fmla="*/ 0 w 6"/>
                          <a:gd name="T3" fmla="*/ 0 h 6"/>
                          <a:gd name="T4" fmla="*/ 0 w 6"/>
                          <a:gd name="T5" fmla="*/ 5 h 6"/>
                          <a:gd name="T6" fmla="*/ 5 w 6"/>
                          <a:gd name="T7" fmla="*/ 5 h 6"/>
                          <a:gd name="T8" fmla="*/ 5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0" y="0"/>
                            </a:lnTo>
                            <a:lnTo>
                              <a:pt x="0" y="5"/>
                            </a:lnTo>
                            <a:lnTo>
                              <a:pt x="5" y="5"/>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776" name="Freeform 425"/>
                      <p:cNvSpPr>
                        <a:spLocks/>
                      </p:cNvSpPr>
                      <p:nvPr/>
                    </p:nvSpPr>
                    <p:spPr bwMode="auto">
                      <a:xfrm>
                        <a:off x="4603" y="1861"/>
                        <a:ext cx="7" cy="6"/>
                      </a:xfrm>
                      <a:custGeom>
                        <a:avLst/>
                        <a:gdLst>
                          <a:gd name="T0" fmla="*/ 6 w 7"/>
                          <a:gd name="T1" fmla="*/ 0 h 6"/>
                          <a:gd name="T2" fmla="*/ 0 w 7"/>
                          <a:gd name="T3" fmla="*/ 0 h 6"/>
                          <a:gd name="T4" fmla="*/ 0 w 7"/>
                          <a:gd name="T5" fmla="*/ 5 h 6"/>
                          <a:gd name="T6" fmla="*/ 6 w 7"/>
                          <a:gd name="T7" fmla="*/ 5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0" y="0"/>
                            </a:lnTo>
                            <a:lnTo>
                              <a:pt x="0" y="5"/>
                            </a:lnTo>
                            <a:lnTo>
                              <a:pt x="6" y="5"/>
                            </a:lnTo>
                            <a:lnTo>
                              <a:pt x="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grpSp>
          <p:sp>
            <p:nvSpPr>
              <p:cNvPr id="101768" name="Freeform 426"/>
              <p:cNvSpPr>
                <a:spLocks/>
              </p:cNvSpPr>
              <p:nvPr/>
            </p:nvSpPr>
            <p:spPr bwMode="auto">
              <a:xfrm>
                <a:off x="4517" y="1851"/>
                <a:ext cx="474" cy="10"/>
              </a:xfrm>
              <a:custGeom>
                <a:avLst/>
                <a:gdLst>
                  <a:gd name="T0" fmla="*/ 0 w 474"/>
                  <a:gd name="T1" fmla="*/ 7 h 10"/>
                  <a:gd name="T2" fmla="*/ 208 w 474"/>
                  <a:gd name="T3" fmla="*/ 7 h 10"/>
                  <a:gd name="T4" fmla="*/ 208 w 474"/>
                  <a:gd name="T5" fmla="*/ 0 h 10"/>
                  <a:gd name="T6" fmla="*/ 240 w 474"/>
                  <a:gd name="T7" fmla="*/ 0 h 10"/>
                  <a:gd name="T8" fmla="*/ 240 w 474"/>
                  <a:gd name="T9" fmla="*/ 9 h 10"/>
                  <a:gd name="T10" fmla="*/ 473 w 474"/>
                  <a:gd name="T11" fmla="*/ 9 h 10"/>
                  <a:gd name="T12" fmla="*/ 0 60000 65536"/>
                  <a:gd name="T13" fmla="*/ 0 60000 65536"/>
                  <a:gd name="T14" fmla="*/ 0 60000 65536"/>
                  <a:gd name="T15" fmla="*/ 0 60000 65536"/>
                  <a:gd name="T16" fmla="*/ 0 60000 65536"/>
                  <a:gd name="T17" fmla="*/ 0 60000 65536"/>
                  <a:gd name="T18" fmla="*/ 0 w 474"/>
                  <a:gd name="T19" fmla="*/ 0 h 10"/>
                  <a:gd name="T20" fmla="*/ 474 w 47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74" h="10">
                    <a:moveTo>
                      <a:pt x="0" y="7"/>
                    </a:moveTo>
                    <a:lnTo>
                      <a:pt x="208" y="7"/>
                    </a:lnTo>
                    <a:lnTo>
                      <a:pt x="208" y="0"/>
                    </a:lnTo>
                    <a:lnTo>
                      <a:pt x="240" y="0"/>
                    </a:lnTo>
                    <a:lnTo>
                      <a:pt x="240" y="9"/>
                    </a:lnTo>
                    <a:lnTo>
                      <a:pt x="473"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1713" name="Group 427"/>
            <p:cNvGrpSpPr>
              <a:grpSpLocks/>
            </p:cNvGrpSpPr>
            <p:nvPr/>
          </p:nvGrpSpPr>
          <p:grpSpPr bwMode="auto">
            <a:xfrm>
              <a:off x="4351" y="1914"/>
              <a:ext cx="786" cy="70"/>
              <a:chOff x="4351" y="1914"/>
              <a:chExt cx="786" cy="70"/>
            </a:xfrm>
          </p:grpSpPr>
          <p:grpSp>
            <p:nvGrpSpPr>
              <p:cNvPr id="101725" name="Group 428"/>
              <p:cNvGrpSpPr>
                <a:grpSpLocks/>
              </p:cNvGrpSpPr>
              <p:nvPr/>
            </p:nvGrpSpPr>
            <p:grpSpPr bwMode="auto">
              <a:xfrm>
                <a:off x="4351" y="1914"/>
                <a:ext cx="786" cy="70"/>
                <a:chOff x="4351" y="1914"/>
                <a:chExt cx="786" cy="70"/>
              </a:xfrm>
            </p:grpSpPr>
            <p:sp>
              <p:nvSpPr>
                <p:cNvPr id="101761" name="Rectangle 429"/>
                <p:cNvSpPr>
                  <a:spLocks noChangeArrowheads="1"/>
                </p:cNvSpPr>
                <p:nvPr/>
              </p:nvSpPr>
              <p:spPr bwMode="auto">
                <a:xfrm>
                  <a:off x="4355" y="1982"/>
                  <a:ext cx="770" cy="2"/>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762" name="Freeform 430"/>
                <p:cNvSpPr>
                  <a:spLocks/>
                </p:cNvSpPr>
                <p:nvPr/>
              </p:nvSpPr>
              <p:spPr bwMode="auto">
                <a:xfrm>
                  <a:off x="4351" y="1914"/>
                  <a:ext cx="786" cy="66"/>
                </a:xfrm>
                <a:custGeom>
                  <a:avLst/>
                  <a:gdLst>
                    <a:gd name="T0" fmla="*/ 0 w 786"/>
                    <a:gd name="T1" fmla="*/ 65 h 66"/>
                    <a:gd name="T2" fmla="*/ 785 w 786"/>
                    <a:gd name="T3" fmla="*/ 65 h 66"/>
                    <a:gd name="T4" fmla="*/ 739 w 786"/>
                    <a:gd name="T5" fmla="*/ 1 h 66"/>
                    <a:gd name="T6" fmla="*/ 57 w 786"/>
                    <a:gd name="T7" fmla="*/ 0 h 66"/>
                    <a:gd name="T8" fmla="*/ 0 w 786"/>
                    <a:gd name="T9" fmla="*/ 65 h 66"/>
                    <a:gd name="T10" fmla="*/ 0 60000 65536"/>
                    <a:gd name="T11" fmla="*/ 0 60000 65536"/>
                    <a:gd name="T12" fmla="*/ 0 60000 65536"/>
                    <a:gd name="T13" fmla="*/ 0 60000 65536"/>
                    <a:gd name="T14" fmla="*/ 0 60000 65536"/>
                    <a:gd name="T15" fmla="*/ 0 w 786"/>
                    <a:gd name="T16" fmla="*/ 0 h 66"/>
                    <a:gd name="T17" fmla="*/ 786 w 786"/>
                    <a:gd name="T18" fmla="*/ 66 h 66"/>
                  </a:gdLst>
                  <a:ahLst/>
                  <a:cxnLst>
                    <a:cxn ang="T10">
                      <a:pos x="T0" y="T1"/>
                    </a:cxn>
                    <a:cxn ang="T11">
                      <a:pos x="T2" y="T3"/>
                    </a:cxn>
                    <a:cxn ang="T12">
                      <a:pos x="T4" y="T5"/>
                    </a:cxn>
                    <a:cxn ang="T13">
                      <a:pos x="T6" y="T7"/>
                    </a:cxn>
                    <a:cxn ang="T14">
                      <a:pos x="T8" y="T9"/>
                    </a:cxn>
                  </a:cxnLst>
                  <a:rect l="T15" t="T16" r="T17" b="T18"/>
                  <a:pathLst>
                    <a:path w="786" h="66">
                      <a:moveTo>
                        <a:pt x="0" y="65"/>
                      </a:moveTo>
                      <a:lnTo>
                        <a:pt x="785" y="65"/>
                      </a:lnTo>
                      <a:lnTo>
                        <a:pt x="739" y="1"/>
                      </a:lnTo>
                      <a:lnTo>
                        <a:pt x="57" y="0"/>
                      </a:lnTo>
                      <a:lnTo>
                        <a:pt x="0" y="65"/>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101763" name="Freeform 431"/>
                <p:cNvSpPr>
                  <a:spLocks/>
                </p:cNvSpPr>
                <p:nvPr/>
              </p:nvSpPr>
              <p:spPr bwMode="auto">
                <a:xfrm>
                  <a:off x="4374" y="1922"/>
                  <a:ext cx="737" cy="51"/>
                </a:xfrm>
                <a:custGeom>
                  <a:avLst/>
                  <a:gdLst>
                    <a:gd name="T0" fmla="*/ 42 w 737"/>
                    <a:gd name="T1" fmla="*/ 0 h 51"/>
                    <a:gd name="T2" fmla="*/ 0 w 737"/>
                    <a:gd name="T3" fmla="*/ 50 h 51"/>
                    <a:gd name="T4" fmla="*/ 736 w 737"/>
                    <a:gd name="T5" fmla="*/ 50 h 51"/>
                    <a:gd name="T6" fmla="*/ 702 w 737"/>
                    <a:gd name="T7" fmla="*/ 0 h 51"/>
                    <a:gd name="T8" fmla="*/ 0 60000 65536"/>
                    <a:gd name="T9" fmla="*/ 0 60000 65536"/>
                    <a:gd name="T10" fmla="*/ 0 60000 65536"/>
                    <a:gd name="T11" fmla="*/ 0 60000 65536"/>
                    <a:gd name="T12" fmla="*/ 0 w 737"/>
                    <a:gd name="T13" fmla="*/ 0 h 51"/>
                    <a:gd name="T14" fmla="*/ 737 w 737"/>
                    <a:gd name="T15" fmla="*/ 51 h 51"/>
                  </a:gdLst>
                  <a:ahLst/>
                  <a:cxnLst>
                    <a:cxn ang="T8">
                      <a:pos x="T0" y="T1"/>
                    </a:cxn>
                    <a:cxn ang="T9">
                      <a:pos x="T2" y="T3"/>
                    </a:cxn>
                    <a:cxn ang="T10">
                      <a:pos x="T4" y="T5"/>
                    </a:cxn>
                    <a:cxn ang="T11">
                      <a:pos x="T6" y="T7"/>
                    </a:cxn>
                  </a:cxnLst>
                  <a:rect l="T12" t="T13" r="T14" b="T15"/>
                  <a:pathLst>
                    <a:path w="737" h="51">
                      <a:moveTo>
                        <a:pt x="42" y="0"/>
                      </a:moveTo>
                      <a:lnTo>
                        <a:pt x="0" y="50"/>
                      </a:lnTo>
                      <a:lnTo>
                        <a:pt x="736" y="50"/>
                      </a:lnTo>
                      <a:lnTo>
                        <a:pt x="70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1726" name="Group 432"/>
              <p:cNvGrpSpPr>
                <a:grpSpLocks/>
              </p:cNvGrpSpPr>
              <p:nvPr/>
            </p:nvGrpSpPr>
            <p:grpSpPr bwMode="auto">
              <a:xfrm>
                <a:off x="4438" y="1920"/>
                <a:ext cx="619" cy="16"/>
                <a:chOff x="4438" y="1920"/>
                <a:chExt cx="619" cy="16"/>
              </a:xfrm>
            </p:grpSpPr>
            <p:sp>
              <p:nvSpPr>
                <p:cNvPr id="101755" name="Freeform 433"/>
                <p:cNvSpPr>
                  <a:spLocks/>
                </p:cNvSpPr>
                <p:nvPr/>
              </p:nvSpPr>
              <p:spPr bwMode="auto">
                <a:xfrm>
                  <a:off x="4438" y="1920"/>
                  <a:ext cx="25" cy="11"/>
                </a:xfrm>
                <a:custGeom>
                  <a:avLst/>
                  <a:gdLst>
                    <a:gd name="T0" fmla="*/ 7 w 25"/>
                    <a:gd name="T1" fmla="*/ 0 h 11"/>
                    <a:gd name="T2" fmla="*/ 24 w 25"/>
                    <a:gd name="T3" fmla="*/ 0 h 11"/>
                    <a:gd name="T4" fmla="*/ 19 w 25"/>
                    <a:gd name="T5" fmla="*/ 10 h 11"/>
                    <a:gd name="T6" fmla="*/ 0 w 25"/>
                    <a:gd name="T7" fmla="*/ 10 h 11"/>
                    <a:gd name="T8" fmla="*/ 7 w 25"/>
                    <a:gd name="T9" fmla="*/ 0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7" y="0"/>
                      </a:moveTo>
                      <a:lnTo>
                        <a:pt x="24" y="0"/>
                      </a:lnTo>
                      <a:lnTo>
                        <a:pt x="19" y="10"/>
                      </a:lnTo>
                      <a:lnTo>
                        <a:pt x="0" y="10"/>
                      </a:lnTo>
                      <a:lnTo>
                        <a:pt x="7"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756" name="Freeform 434"/>
                <p:cNvSpPr>
                  <a:spLocks/>
                </p:cNvSpPr>
                <p:nvPr/>
              </p:nvSpPr>
              <p:spPr bwMode="auto">
                <a:xfrm>
                  <a:off x="4498" y="1920"/>
                  <a:ext cx="98" cy="10"/>
                </a:xfrm>
                <a:custGeom>
                  <a:avLst/>
                  <a:gdLst>
                    <a:gd name="T0" fmla="*/ 4 w 98"/>
                    <a:gd name="T1" fmla="*/ 0 h 10"/>
                    <a:gd name="T2" fmla="*/ 97 w 98"/>
                    <a:gd name="T3" fmla="*/ 0 h 10"/>
                    <a:gd name="T4" fmla="*/ 94 w 98"/>
                    <a:gd name="T5" fmla="*/ 9 h 10"/>
                    <a:gd name="T6" fmla="*/ 0 w 98"/>
                    <a:gd name="T7" fmla="*/ 9 h 10"/>
                    <a:gd name="T8" fmla="*/ 4 w 98"/>
                    <a:gd name="T9" fmla="*/ 0 h 10"/>
                    <a:gd name="T10" fmla="*/ 0 60000 65536"/>
                    <a:gd name="T11" fmla="*/ 0 60000 65536"/>
                    <a:gd name="T12" fmla="*/ 0 60000 65536"/>
                    <a:gd name="T13" fmla="*/ 0 60000 65536"/>
                    <a:gd name="T14" fmla="*/ 0 60000 65536"/>
                    <a:gd name="T15" fmla="*/ 0 w 98"/>
                    <a:gd name="T16" fmla="*/ 0 h 10"/>
                    <a:gd name="T17" fmla="*/ 98 w 98"/>
                    <a:gd name="T18" fmla="*/ 10 h 10"/>
                  </a:gdLst>
                  <a:ahLst/>
                  <a:cxnLst>
                    <a:cxn ang="T10">
                      <a:pos x="T0" y="T1"/>
                    </a:cxn>
                    <a:cxn ang="T11">
                      <a:pos x="T2" y="T3"/>
                    </a:cxn>
                    <a:cxn ang="T12">
                      <a:pos x="T4" y="T5"/>
                    </a:cxn>
                    <a:cxn ang="T13">
                      <a:pos x="T6" y="T7"/>
                    </a:cxn>
                    <a:cxn ang="T14">
                      <a:pos x="T8" y="T9"/>
                    </a:cxn>
                  </a:cxnLst>
                  <a:rect l="T15" t="T16" r="T17" b="T18"/>
                  <a:pathLst>
                    <a:path w="98" h="10">
                      <a:moveTo>
                        <a:pt x="4" y="0"/>
                      </a:moveTo>
                      <a:lnTo>
                        <a:pt x="97" y="0"/>
                      </a:lnTo>
                      <a:lnTo>
                        <a:pt x="94" y="9"/>
                      </a:lnTo>
                      <a:lnTo>
                        <a:pt x="0" y="9"/>
                      </a:lnTo>
                      <a:lnTo>
                        <a:pt x="4"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757" name="Freeform 435"/>
                <p:cNvSpPr>
                  <a:spLocks/>
                </p:cNvSpPr>
                <p:nvPr/>
              </p:nvSpPr>
              <p:spPr bwMode="auto">
                <a:xfrm>
                  <a:off x="4623" y="1920"/>
                  <a:ext cx="94" cy="11"/>
                </a:xfrm>
                <a:custGeom>
                  <a:avLst/>
                  <a:gdLst>
                    <a:gd name="T0" fmla="*/ 4 w 94"/>
                    <a:gd name="T1" fmla="*/ 0 h 11"/>
                    <a:gd name="T2" fmla="*/ 93 w 94"/>
                    <a:gd name="T3" fmla="*/ 0 h 11"/>
                    <a:gd name="T4" fmla="*/ 92 w 94"/>
                    <a:gd name="T5" fmla="*/ 10 h 11"/>
                    <a:gd name="T6" fmla="*/ 0 w 94"/>
                    <a:gd name="T7" fmla="*/ 10 h 11"/>
                    <a:gd name="T8" fmla="*/ 4 w 94"/>
                    <a:gd name="T9" fmla="*/ 0 h 11"/>
                    <a:gd name="T10" fmla="*/ 0 60000 65536"/>
                    <a:gd name="T11" fmla="*/ 0 60000 65536"/>
                    <a:gd name="T12" fmla="*/ 0 60000 65536"/>
                    <a:gd name="T13" fmla="*/ 0 60000 65536"/>
                    <a:gd name="T14" fmla="*/ 0 60000 65536"/>
                    <a:gd name="T15" fmla="*/ 0 w 94"/>
                    <a:gd name="T16" fmla="*/ 0 h 11"/>
                    <a:gd name="T17" fmla="*/ 94 w 94"/>
                    <a:gd name="T18" fmla="*/ 11 h 11"/>
                  </a:gdLst>
                  <a:ahLst/>
                  <a:cxnLst>
                    <a:cxn ang="T10">
                      <a:pos x="T0" y="T1"/>
                    </a:cxn>
                    <a:cxn ang="T11">
                      <a:pos x="T2" y="T3"/>
                    </a:cxn>
                    <a:cxn ang="T12">
                      <a:pos x="T4" y="T5"/>
                    </a:cxn>
                    <a:cxn ang="T13">
                      <a:pos x="T6" y="T7"/>
                    </a:cxn>
                    <a:cxn ang="T14">
                      <a:pos x="T8" y="T9"/>
                    </a:cxn>
                  </a:cxnLst>
                  <a:rect l="T15" t="T16" r="T17" b="T18"/>
                  <a:pathLst>
                    <a:path w="94" h="11">
                      <a:moveTo>
                        <a:pt x="4" y="0"/>
                      </a:moveTo>
                      <a:lnTo>
                        <a:pt x="93" y="0"/>
                      </a:lnTo>
                      <a:lnTo>
                        <a:pt x="92" y="10"/>
                      </a:lnTo>
                      <a:lnTo>
                        <a:pt x="0" y="10"/>
                      </a:lnTo>
                      <a:lnTo>
                        <a:pt x="4"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758" name="Freeform 436"/>
                <p:cNvSpPr>
                  <a:spLocks/>
                </p:cNvSpPr>
                <p:nvPr/>
              </p:nvSpPr>
              <p:spPr bwMode="auto">
                <a:xfrm>
                  <a:off x="4735" y="1920"/>
                  <a:ext cx="95" cy="11"/>
                </a:xfrm>
                <a:custGeom>
                  <a:avLst/>
                  <a:gdLst>
                    <a:gd name="T0" fmla="*/ 0 w 95"/>
                    <a:gd name="T1" fmla="*/ 0 h 11"/>
                    <a:gd name="T2" fmla="*/ 94 w 95"/>
                    <a:gd name="T3" fmla="*/ 0 h 11"/>
                    <a:gd name="T4" fmla="*/ 94 w 95"/>
                    <a:gd name="T5" fmla="*/ 10 h 11"/>
                    <a:gd name="T6" fmla="*/ 0 w 95"/>
                    <a:gd name="T7" fmla="*/ 10 h 11"/>
                    <a:gd name="T8" fmla="*/ 0 w 95"/>
                    <a:gd name="T9" fmla="*/ 0 h 11"/>
                    <a:gd name="T10" fmla="*/ 0 60000 65536"/>
                    <a:gd name="T11" fmla="*/ 0 60000 65536"/>
                    <a:gd name="T12" fmla="*/ 0 60000 65536"/>
                    <a:gd name="T13" fmla="*/ 0 60000 65536"/>
                    <a:gd name="T14" fmla="*/ 0 60000 65536"/>
                    <a:gd name="T15" fmla="*/ 0 w 95"/>
                    <a:gd name="T16" fmla="*/ 0 h 11"/>
                    <a:gd name="T17" fmla="*/ 95 w 95"/>
                    <a:gd name="T18" fmla="*/ 11 h 11"/>
                  </a:gdLst>
                  <a:ahLst/>
                  <a:cxnLst>
                    <a:cxn ang="T10">
                      <a:pos x="T0" y="T1"/>
                    </a:cxn>
                    <a:cxn ang="T11">
                      <a:pos x="T2" y="T3"/>
                    </a:cxn>
                    <a:cxn ang="T12">
                      <a:pos x="T4" y="T5"/>
                    </a:cxn>
                    <a:cxn ang="T13">
                      <a:pos x="T6" y="T7"/>
                    </a:cxn>
                    <a:cxn ang="T14">
                      <a:pos x="T8" y="T9"/>
                    </a:cxn>
                  </a:cxnLst>
                  <a:rect l="T15" t="T16" r="T17" b="T18"/>
                  <a:pathLst>
                    <a:path w="95" h="11">
                      <a:moveTo>
                        <a:pt x="0" y="0"/>
                      </a:moveTo>
                      <a:lnTo>
                        <a:pt x="94" y="0"/>
                      </a:lnTo>
                      <a:lnTo>
                        <a:pt x="94" y="10"/>
                      </a:lnTo>
                      <a:lnTo>
                        <a:pt x="0" y="10"/>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759" name="Freeform 437"/>
                <p:cNvSpPr>
                  <a:spLocks/>
                </p:cNvSpPr>
                <p:nvPr/>
              </p:nvSpPr>
              <p:spPr bwMode="auto">
                <a:xfrm>
                  <a:off x="4850" y="1920"/>
                  <a:ext cx="84" cy="11"/>
                </a:xfrm>
                <a:custGeom>
                  <a:avLst/>
                  <a:gdLst>
                    <a:gd name="T0" fmla="*/ 0 w 84"/>
                    <a:gd name="T1" fmla="*/ 0 h 11"/>
                    <a:gd name="T2" fmla="*/ 81 w 84"/>
                    <a:gd name="T3" fmla="*/ 0 h 11"/>
                    <a:gd name="T4" fmla="*/ 83 w 84"/>
                    <a:gd name="T5" fmla="*/ 10 h 11"/>
                    <a:gd name="T6" fmla="*/ 0 w 84"/>
                    <a:gd name="T7" fmla="*/ 10 h 11"/>
                    <a:gd name="T8" fmla="*/ 0 w 84"/>
                    <a:gd name="T9" fmla="*/ 0 h 11"/>
                    <a:gd name="T10" fmla="*/ 0 60000 65536"/>
                    <a:gd name="T11" fmla="*/ 0 60000 65536"/>
                    <a:gd name="T12" fmla="*/ 0 60000 65536"/>
                    <a:gd name="T13" fmla="*/ 0 60000 65536"/>
                    <a:gd name="T14" fmla="*/ 0 60000 65536"/>
                    <a:gd name="T15" fmla="*/ 0 w 84"/>
                    <a:gd name="T16" fmla="*/ 0 h 11"/>
                    <a:gd name="T17" fmla="*/ 84 w 84"/>
                    <a:gd name="T18" fmla="*/ 11 h 11"/>
                  </a:gdLst>
                  <a:ahLst/>
                  <a:cxnLst>
                    <a:cxn ang="T10">
                      <a:pos x="T0" y="T1"/>
                    </a:cxn>
                    <a:cxn ang="T11">
                      <a:pos x="T2" y="T3"/>
                    </a:cxn>
                    <a:cxn ang="T12">
                      <a:pos x="T4" y="T5"/>
                    </a:cxn>
                    <a:cxn ang="T13">
                      <a:pos x="T6" y="T7"/>
                    </a:cxn>
                    <a:cxn ang="T14">
                      <a:pos x="T8" y="T9"/>
                    </a:cxn>
                  </a:cxnLst>
                  <a:rect l="T15" t="T16" r="T17" b="T18"/>
                  <a:pathLst>
                    <a:path w="84" h="11">
                      <a:moveTo>
                        <a:pt x="0" y="0"/>
                      </a:moveTo>
                      <a:lnTo>
                        <a:pt x="81" y="0"/>
                      </a:lnTo>
                      <a:lnTo>
                        <a:pt x="83" y="10"/>
                      </a:lnTo>
                      <a:lnTo>
                        <a:pt x="0" y="10"/>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01760" name="Freeform 438"/>
                <p:cNvSpPr>
                  <a:spLocks/>
                </p:cNvSpPr>
                <p:nvPr/>
              </p:nvSpPr>
              <p:spPr bwMode="auto">
                <a:xfrm>
                  <a:off x="4953" y="1926"/>
                  <a:ext cx="104" cy="10"/>
                </a:xfrm>
                <a:custGeom>
                  <a:avLst/>
                  <a:gdLst>
                    <a:gd name="T0" fmla="*/ 0 w 104"/>
                    <a:gd name="T1" fmla="*/ 0 h 10"/>
                    <a:gd name="T2" fmla="*/ 94 w 104"/>
                    <a:gd name="T3" fmla="*/ 0 h 10"/>
                    <a:gd name="T4" fmla="*/ 103 w 104"/>
                    <a:gd name="T5" fmla="*/ 9 h 10"/>
                    <a:gd name="T6" fmla="*/ 4 w 104"/>
                    <a:gd name="T7" fmla="*/ 9 h 10"/>
                    <a:gd name="T8" fmla="*/ 0 w 104"/>
                    <a:gd name="T9" fmla="*/ 0 h 10"/>
                    <a:gd name="T10" fmla="*/ 0 60000 65536"/>
                    <a:gd name="T11" fmla="*/ 0 60000 65536"/>
                    <a:gd name="T12" fmla="*/ 0 60000 65536"/>
                    <a:gd name="T13" fmla="*/ 0 60000 65536"/>
                    <a:gd name="T14" fmla="*/ 0 60000 65536"/>
                    <a:gd name="T15" fmla="*/ 0 w 104"/>
                    <a:gd name="T16" fmla="*/ 0 h 10"/>
                    <a:gd name="T17" fmla="*/ 104 w 104"/>
                    <a:gd name="T18" fmla="*/ 10 h 10"/>
                  </a:gdLst>
                  <a:ahLst/>
                  <a:cxnLst>
                    <a:cxn ang="T10">
                      <a:pos x="T0" y="T1"/>
                    </a:cxn>
                    <a:cxn ang="T11">
                      <a:pos x="T2" y="T3"/>
                    </a:cxn>
                    <a:cxn ang="T12">
                      <a:pos x="T4" y="T5"/>
                    </a:cxn>
                    <a:cxn ang="T13">
                      <a:pos x="T6" y="T7"/>
                    </a:cxn>
                    <a:cxn ang="T14">
                      <a:pos x="T8" y="T9"/>
                    </a:cxn>
                  </a:cxnLst>
                  <a:rect l="T15" t="T16" r="T17" b="T18"/>
                  <a:pathLst>
                    <a:path w="104" h="10">
                      <a:moveTo>
                        <a:pt x="0" y="0"/>
                      </a:moveTo>
                      <a:lnTo>
                        <a:pt x="94" y="0"/>
                      </a:lnTo>
                      <a:lnTo>
                        <a:pt x="103" y="9"/>
                      </a:lnTo>
                      <a:lnTo>
                        <a:pt x="4" y="9"/>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grpSp>
          <p:grpSp>
            <p:nvGrpSpPr>
              <p:cNvPr id="101727" name="Group 439"/>
              <p:cNvGrpSpPr>
                <a:grpSpLocks/>
              </p:cNvGrpSpPr>
              <p:nvPr/>
            </p:nvGrpSpPr>
            <p:grpSpPr bwMode="auto">
              <a:xfrm>
                <a:off x="4418" y="1938"/>
                <a:ext cx="642" cy="26"/>
                <a:chOff x="4418" y="1938"/>
                <a:chExt cx="642" cy="26"/>
              </a:xfrm>
            </p:grpSpPr>
            <p:grpSp>
              <p:nvGrpSpPr>
                <p:cNvPr id="101728" name="Group 440"/>
                <p:cNvGrpSpPr>
                  <a:grpSpLocks/>
                </p:cNvGrpSpPr>
                <p:nvPr/>
              </p:nvGrpSpPr>
              <p:grpSpPr bwMode="auto">
                <a:xfrm>
                  <a:off x="4474" y="1939"/>
                  <a:ext cx="313" cy="23"/>
                  <a:chOff x="4474" y="1939"/>
                  <a:chExt cx="313" cy="23"/>
                </a:xfrm>
              </p:grpSpPr>
              <p:sp>
                <p:nvSpPr>
                  <p:cNvPr id="101751" name="Line 441"/>
                  <p:cNvSpPr>
                    <a:spLocks noChangeShapeType="1"/>
                  </p:cNvSpPr>
                  <p:nvPr/>
                </p:nvSpPr>
                <p:spPr bwMode="auto">
                  <a:xfrm>
                    <a:off x="4474" y="1939"/>
                    <a:ext cx="2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52" name="Line 442"/>
                  <p:cNvSpPr>
                    <a:spLocks noChangeShapeType="1"/>
                  </p:cNvSpPr>
                  <p:nvPr/>
                </p:nvSpPr>
                <p:spPr bwMode="auto">
                  <a:xfrm>
                    <a:off x="4487" y="1946"/>
                    <a:ext cx="3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53" name="Line 443"/>
                  <p:cNvSpPr>
                    <a:spLocks noChangeShapeType="1"/>
                  </p:cNvSpPr>
                  <p:nvPr/>
                </p:nvSpPr>
                <p:spPr bwMode="auto">
                  <a:xfrm>
                    <a:off x="4490" y="1953"/>
                    <a:ext cx="26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54" name="Line 444"/>
                  <p:cNvSpPr>
                    <a:spLocks noChangeShapeType="1"/>
                  </p:cNvSpPr>
                  <p:nvPr/>
                </p:nvSpPr>
                <p:spPr bwMode="auto">
                  <a:xfrm>
                    <a:off x="4497" y="1962"/>
                    <a:ext cx="2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729" name="Group 445"/>
                <p:cNvGrpSpPr>
                  <a:grpSpLocks/>
                </p:cNvGrpSpPr>
                <p:nvPr/>
              </p:nvGrpSpPr>
              <p:grpSpPr bwMode="auto">
                <a:xfrm>
                  <a:off x="4418" y="1942"/>
                  <a:ext cx="46" cy="15"/>
                  <a:chOff x="4418" y="1942"/>
                  <a:chExt cx="46" cy="15"/>
                </a:xfrm>
              </p:grpSpPr>
              <p:sp>
                <p:nvSpPr>
                  <p:cNvPr id="101748" name="Line 446"/>
                  <p:cNvSpPr>
                    <a:spLocks noChangeShapeType="1"/>
                  </p:cNvSpPr>
                  <p:nvPr/>
                </p:nvSpPr>
                <p:spPr bwMode="auto">
                  <a:xfrm>
                    <a:off x="4431" y="194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9" name="Line 447"/>
                  <p:cNvSpPr>
                    <a:spLocks noChangeShapeType="1"/>
                  </p:cNvSpPr>
                  <p:nvPr/>
                </p:nvSpPr>
                <p:spPr bwMode="auto">
                  <a:xfrm>
                    <a:off x="4426" y="1950"/>
                    <a:ext cx="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50" name="Line 448"/>
                  <p:cNvSpPr>
                    <a:spLocks noChangeShapeType="1"/>
                  </p:cNvSpPr>
                  <p:nvPr/>
                </p:nvSpPr>
                <p:spPr bwMode="auto">
                  <a:xfrm>
                    <a:off x="4418" y="1957"/>
                    <a:ext cx="4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730" name="Group 449"/>
                <p:cNvGrpSpPr>
                  <a:grpSpLocks/>
                </p:cNvGrpSpPr>
                <p:nvPr/>
              </p:nvGrpSpPr>
              <p:grpSpPr bwMode="auto">
                <a:xfrm>
                  <a:off x="4543" y="1938"/>
                  <a:ext cx="287" cy="24"/>
                  <a:chOff x="4543" y="1938"/>
                  <a:chExt cx="287" cy="24"/>
                </a:xfrm>
              </p:grpSpPr>
              <p:sp>
                <p:nvSpPr>
                  <p:cNvPr id="101742" name="Line 450"/>
                  <p:cNvSpPr>
                    <a:spLocks noChangeShapeType="1"/>
                  </p:cNvSpPr>
                  <p:nvPr/>
                </p:nvSpPr>
                <p:spPr bwMode="auto">
                  <a:xfrm>
                    <a:off x="4543" y="1962"/>
                    <a:ext cx="1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3" name="Line 451"/>
                  <p:cNvSpPr>
                    <a:spLocks noChangeShapeType="1"/>
                  </p:cNvSpPr>
                  <p:nvPr/>
                </p:nvSpPr>
                <p:spPr bwMode="auto">
                  <a:xfrm>
                    <a:off x="4793" y="1938"/>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4" name="Line 452"/>
                  <p:cNvSpPr>
                    <a:spLocks noChangeShapeType="1"/>
                  </p:cNvSpPr>
                  <p:nvPr/>
                </p:nvSpPr>
                <p:spPr bwMode="auto">
                  <a:xfrm>
                    <a:off x="4804" y="1946"/>
                    <a:ext cx="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5" name="Line 453"/>
                  <p:cNvSpPr>
                    <a:spLocks noChangeShapeType="1"/>
                  </p:cNvSpPr>
                  <p:nvPr/>
                </p:nvSpPr>
                <p:spPr bwMode="auto">
                  <a:xfrm>
                    <a:off x="4781" y="1954"/>
                    <a:ext cx="4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6" name="Line 454"/>
                  <p:cNvSpPr>
                    <a:spLocks noChangeShapeType="1"/>
                  </p:cNvSpPr>
                  <p:nvPr/>
                </p:nvSpPr>
                <p:spPr bwMode="auto">
                  <a:xfrm>
                    <a:off x="4734" y="1962"/>
                    <a:ext cx="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7" name="Line 455"/>
                  <p:cNvSpPr>
                    <a:spLocks noChangeShapeType="1"/>
                  </p:cNvSpPr>
                  <p:nvPr/>
                </p:nvSpPr>
                <p:spPr bwMode="auto">
                  <a:xfrm>
                    <a:off x="4772" y="1962"/>
                    <a:ext cx="5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731" name="Group 456"/>
                <p:cNvGrpSpPr>
                  <a:grpSpLocks/>
                </p:cNvGrpSpPr>
                <p:nvPr/>
              </p:nvGrpSpPr>
              <p:grpSpPr bwMode="auto">
                <a:xfrm>
                  <a:off x="4852" y="1942"/>
                  <a:ext cx="84" cy="21"/>
                  <a:chOff x="4852" y="1942"/>
                  <a:chExt cx="84" cy="21"/>
                </a:xfrm>
              </p:grpSpPr>
              <p:sp>
                <p:nvSpPr>
                  <p:cNvPr id="101739" name="Line 457"/>
                  <p:cNvSpPr>
                    <a:spLocks noChangeShapeType="1"/>
                  </p:cNvSpPr>
                  <p:nvPr/>
                </p:nvSpPr>
                <p:spPr bwMode="auto">
                  <a:xfrm>
                    <a:off x="4852" y="1942"/>
                    <a:ext cx="7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0" name="Line 458"/>
                  <p:cNvSpPr>
                    <a:spLocks noChangeShapeType="1"/>
                  </p:cNvSpPr>
                  <p:nvPr/>
                </p:nvSpPr>
                <p:spPr bwMode="auto">
                  <a:xfrm>
                    <a:off x="4864" y="1951"/>
                    <a:ext cx="6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41" name="Line 459"/>
                  <p:cNvSpPr>
                    <a:spLocks noChangeShapeType="1"/>
                  </p:cNvSpPr>
                  <p:nvPr/>
                </p:nvSpPr>
                <p:spPr bwMode="auto">
                  <a:xfrm>
                    <a:off x="4866" y="1963"/>
                    <a:ext cx="7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732" name="Group 460"/>
                <p:cNvGrpSpPr>
                  <a:grpSpLocks/>
                </p:cNvGrpSpPr>
                <p:nvPr/>
              </p:nvGrpSpPr>
              <p:grpSpPr bwMode="auto">
                <a:xfrm>
                  <a:off x="4959" y="1942"/>
                  <a:ext cx="101" cy="22"/>
                  <a:chOff x="4959" y="1942"/>
                  <a:chExt cx="101" cy="22"/>
                </a:xfrm>
              </p:grpSpPr>
              <p:sp>
                <p:nvSpPr>
                  <p:cNvPr id="101733" name="Line 461"/>
                  <p:cNvSpPr>
                    <a:spLocks noChangeShapeType="1"/>
                  </p:cNvSpPr>
                  <p:nvPr/>
                </p:nvSpPr>
                <p:spPr bwMode="auto">
                  <a:xfrm>
                    <a:off x="4967" y="1942"/>
                    <a:ext cx="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34" name="Line 462"/>
                  <p:cNvSpPr>
                    <a:spLocks noChangeShapeType="1"/>
                  </p:cNvSpPr>
                  <p:nvPr/>
                </p:nvSpPr>
                <p:spPr bwMode="auto">
                  <a:xfrm>
                    <a:off x="4959" y="1950"/>
                    <a:ext cx="5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35" name="Line 463"/>
                  <p:cNvSpPr>
                    <a:spLocks noChangeShapeType="1"/>
                  </p:cNvSpPr>
                  <p:nvPr/>
                </p:nvSpPr>
                <p:spPr bwMode="auto">
                  <a:xfrm>
                    <a:off x="4967" y="1957"/>
                    <a:ext cx="5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36" name="Line 464"/>
                  <p:cNvSpPr>
                    <a:spLocks noChangeShapeType="1"/>
                  </p:cNvSpPr>
                  <p:nvPr/>
                </p:nvSpPr>
                <p:spPr bwMode="auto">
                  <a:xfrm>
                    <a:off x="4965" y="1964"/>
                    <a:ext cx="6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37" name="Line 465"/>
                  <p:cNvSpPr>
                    <a:spLocks noChangeShapeType="1"/>
                  </p:cNvSpPr>
                  <p:nvPr/>
                </p:nvSpPr>
                <p:spPr bwMode="auto">
                  <a:xfrm>
                    <a:off x="5040" y="1951"/>
                    <a:ext cx="1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38" name="Line 466"/>
                  <p:cNvSpPr>
                    <a:spLocks noChangeShapeType="1"/>
                  </p:cNvSpPr>
                  <p:nvPr/>
                </p:nvSpPr>
                <p:spPr bwMode="auto">
                  <a:xfrm>
                    <a:off x="5048" y="1960"/>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101714" name="Group 467"/>
            <p:cNvGrpSpPr>
              <a:grpSpLocks/>
            </p:cNvGrpSpPr>
            <p:nvPr/>
          </p:nvGrpSpPr>
          <p:grpSpPr bwMode="auto">
            <a:xfrm>
              <a:off x="4583" y="1750"/>
              <a:ext cx="341" cy="40"/>
              <a:chOff x="4583" y="1750"/>
              <a:chExt cx="341" cy="40"/>
            </a:xfrm>
          </p:grpSpPr>
          <p:grpSp>
            <p:nvGrpSpPr>
              <p:cNvPr id="101721" name="Group 468"/>
              <p:cNvGrpSpPr>
                <a:grpSpLocks/>
              </p:cNvGrpSpPr>
              <p:nvPr/>
            </p:nvGrpSpPr>
            <p:grpSpPr bwMode="auto">
              <a:xfrm>
                <a:off x="4583" y="1766"/>
                <a:ext cx="341" cy="24"/>
                <a:chOff x="4583" y="1766"/>
                <a:chExt cx="341" cy="24"/>
              </a:xfrm>
            </p:grpSpPr>
            <p:sp>
              <p:nvSpPr>
                <p:cNvPr id="101723" name="Freeform 469"/>
                <p:cNvSpPr>
                  <a:spLocks/>
                </p:cNvSpPr>
                <p:nvPr/>
              </p:nvSpPr>
              <p:spPr bwMode="auto">
                <a:xfrm>
                  <a:off x="4583" y="1766"/>
                  <a:ext cx="341" cy="19"/>
                </a:xfrm>
                <a:custGeom>
                  <a:avLst/>
                  <a:gdLst>
                    <a:gd name="T0" fmla="*/ 0 w 341"/>
                    <a:gd name="T1" fmla="*/ 18 h 19"/>
                    <a:gd name="T2" fmla="*/ 340 w 341"/>
                    <a:gd name="T3" fmla="*/ 18 h 19"/>
                    <a:gd name="T4" fmla="*/ 321 w 341"/>
                    <a:gd name="T5" fmla="*/ 0 h 19"/>
                    <a:gd name="T6" fmla="*/ 20 w 341"/>
                    <a:gd name="T7" fmla="*/ 0 h 19"/>
                    <a:gd name="T8" fmla="*/ 0 w 341"/>
                    <a:gd name="T9" fmla="*/ 18 h 19"/>
                    <a:gd name="T10" fmla="*/ 0 60000 65536"/>
                    <a:gd name="T11" fmla="*/ 0 60000 65536"/>
                    <a:gd name="T12" fmla="*/ 0 60000 65536"/>
                    <a:gd name="T13" fmla="*/ 0 60000 65536"/>
                    <a:gd name="T14" fmla="*/ 0 60000 65536"/>
                    <a:gd name="T15" fmla="*/ 0 w 341"/>
                    <a:gd name="T16" fmla="*/ 0 h 19"/>
                    <a:gd name="T17" fmla="*/ 341 w 341"/>
                    <a:gd name="T18" fmla="*/ 19 h 19"/>
                  </a:gdLst>
                  <a:ahLst/>
                  <a:cxnLst>
                    <a:cxn ang="T10">
                      <a:pos x="T0" y="T1"/>
                    </a:cxn>
                    <a:cxn ang="T11">
                      <a:pos x="T2" y="T3"/>
                    </a:cxn>
                    <a:cxn ang="T12">
                      <a:pos x="T4" y="T5"/>
                    </a:cxn>
                    <a:cxn ang="T13">
                      <a:pos x="T6" y="T7"/>
                    </a:cxn>
                    <a:cxn ang="T14">
                      <a:pos x="T8" y="T9"/>
                    </a:cxn>
                  </a:cxnLst>
                  <a:rect l="T15" t="T16" r="T17" b="T18"/>
                  <a:pathLst>
                    <a:path w="341" h="19">
                      <a:moveTo>
                        <a:pt x="0" y="18"/>
                      </a:moveTo>
                      <a:lnTo>
                        <a:pt x="340" y="18"/>
                      </a:lnTo>
                      <a:lnTo>
                        <a:pt x="321" y="0"/>
                      </a:lnTo>
                      <a:lnTo>
                        <a:pt x="20" y="0"/>
                      </a:lnTo>
                      <a:lnTo>
                        <a:pt x="0" y="18"/>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101724" name="Rectangle 470"/>
                <p:cNvSpPr>
                  <a:spLocks noChangeArrowheads="1"/>
                </p:cNvSpPr>
                <p:nvPr/>
              </p:nvSpPr>
              <p:spPr bwMode="auto">
                <a:xfrm>
                  <a:off x="4586" y="1787"/>
                  <a:ext cx="326" cy="3"/>
                </a:xfrm>
                <a:prstGeom prst="rect">
                  <a:avLst/>
                </a:prstGeom>
                <a:solidFill>
                  <a:srgbClr val="C0C0C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sp>
            <p:nvSpPr>
              <p:cNvPr id="101722" name="Freeform 471"/>
              <p:cNvSpPr>
                <a:spLocks/>
              </p:cNvSpPr>
              <p:nvPr/>
            </p:nvSpPr>
            <p:spPr bwMode="auto">
              <a:xfrm>
                <a:off x="4661" y="1750"/>
                <a:ext cx="183" cy="35"/>
              </a:xfrm>
              <a:custGeom>
                <a:avLst/>
                <a:gdLst>
                  <a:gd name="T0" fmla="*/ 0 w 183"/>
                  <a:gd name="T1" fmla="*/ 19 h 35"/>
                  <a:gd name="T2" fmla="*/ 0 w 183"/>
                  <a:gd name="T3" fmla="*/ 0 h 35"/>
                  <a:gd name="T4" fmla="*/ 182 w 183"/>
                  <a:gd name="T5" fmla="*/ 0 h 35"/>
                  <a:gd name="T6" fmla="*/ 182 w 183"/>
                  <a:gd name="T7" fmla="*/ 19 h 35"/>
                  <a:gd name="T8" fmla="*/ 181 w 183"/>
                  <a:gd name="T9" fmla="*/ 21 h 35"/>
                  <a:gd name="T10" fmla="*/ 179 w 183"/>
                  <a:gd name="T11" fmla="*/ 23 h 35"/>
                  <a:gd name="T12" fmla="*/ 176 w 183"/>
                  <a:gd name="T13" fmla="*/ 24 h 35"/>
                  <a:gd name="T14" fmla="*/ 172 w 183"/>
                  <a:gd name="T15" fmla="*/ 26 h 35"/>
                  <a:gd name="T16" fmla="*/ 167 w 183"/>
                  <a:gd name="T17" fmla="*/ 27 h 35"/>
                  <a:gd name="T18" fmla="*/ 162 w 183"/>
                  <a:gd name="T19" fmla="*/ 28 h 35"/>
                  <a:gd name="T20" fmla="*/ 156 w 183"/>
                  <a:gd name="T21" fmla="*/ 29 h 35"/>
                  <a:gd name="T22" fmla="*/ 149 w 183"/>
                  <a:gd name="T23" fmla="*/ 30 h 35"/>
                  <a:gd name="T24" fmla="*/ 143 w 183"/>
                  <a:gd name="T25" fmla="*/ 31 h 35"/>
                  <a:gd name="T26" fmla="*/ 134 w 183"/>
                  <a:gd name="T27" fmla="*/ 32 h 35"/>
                  <a:gd name="T28" fmla="*/ 126 w 183"/>
                  <a:gd name="T29" fmla="*/ 32 h 35"/>
                  <a:gd name="T30" fmla="*/ 118 w 183"/>
                  <a:gd name="T31" fmla="*/ 33 h 35"/>
                  <a:gd name="T32" fmla="*/ 109 w 183"/>
                  <a:gd name="T33" fmla="*/ 33 h 35"/>
                  <a:gd name="T34" fmla="*/ 99 w 183"/>
                  <a:gd name="T35" fmla="*/ 34 h 35"/>
                  <a:gd name="T36" fmla="*/ 86 w 183"/>
                  <a:gd name="T37" fmla="*/ 34 h 35"/>
                  <a:gd name="T38" fmla="*/ 75 w 183"/>
                  <a:gd name="T39" fmla="*/ 33 h 35"/>
                  <a:gd name="T40" fmla="*/ 64 w 183"/>
                  <a:gd name="T41" fmla="*/ 33 h 35"/>
                  <a:gd name="T42" fmla="*/ 53 w 183"/>
                  <a:gd name="T43" fmla="*/ 32 h 35"/>
                  <a:gd name="T44" fmla="*/ 45 w 183"/>
                  <a:gd name="T45" fmla="*/ 32 h 35"/>
                  <a:gd name="T46" fmla="*/ 39 w 183"/>
                  <a:gd name="T47" fmla="*/ 31 h 35"/>
                  <a:gd name="T48" fmla="*/ 30 w 183"/>
                  <a:gd name="T49" fmla="*/ 30 h 35"/>
                  <a:gd name="T50" fmla="*/ 23 w 183"/>
                  <a:gd name="T51" fmla="*/ 29 h 35"/>
                  <a:gd name="T52" fmla="*/ 17 w 183"/>
                  <a:gd name="T53" fmla="*/ 28 h 35"/>
                  <a:gd name="T54" fmla="*/ 12 w 183"/>
                  <a:gd name="T55" fmla="*/ 26 h 35"/>
                  <a:gd name="T56" fmla="*/ 8 w 183"/>
                  <a:gd name="T57" fmla="*/ 25 h 35"/>
                  <a:gd name="T58" fmla="*/ 5 w 183"/>
                  <a:gd name="T59" fmla="*/ 24 h 35"/>
                  <a:gd name="T60" fmla="*/ 3 w 183"/>
                  <a:gd name="T61" fmla="*/ 22 h 35"/>
                  <a:gd name="T62" fmla="*/ 1 w 183"/>
                  <a:gd name="T63" fmla="*/ 21 h 35"/>
                  <a:gd name="T64" fmla="*/ 0 w 183"/>
                  <a:gd name="T65" fmla="*/ 19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35"/>
                  <a:gd name="T101" fmla="*/ 183 w 183"/>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35">
                    <a:moveTo>
                      <a:pt x="0" y="19"/>
                    </a:moveTo>
                    <a:lnTo>
                      <a:pt x="0" y="0"/>
                    </a:lnTo>
                    <a:lnTo>
                      <a:pt x="182" y="0"/>
                    </a:lnTo>
                    <a:lnTo>
                      <a:pt x="182" y="19"/>
                    </a:lnTo>
                    <a:lnTo>
                      <a:pt x="181" y="21"/>
                    </a:lnTo>
                    <a:lnTo>
                      <a:pt x="179" y="23"/>
                    </a:lnTo>
                    <a:lnTo>
                      <a:pt x="176" y="24"/>
                    </a:lnTo>
                    <a:lnTo>
                      <a:pt x="172" y="26"/>
                    </a:lnTo>
                    <a:lnTo>
                      <a:pt x="167" y="27"/>
                    </a:lnTo>
                    <a:lnTo>
                      <a:pt x="162" y="28"/>
                    </a:lnTo>
                    <a:lnTo>
                      <a:pt x="156" y="29"/>
                    </a:lnTo>
                    <a:lnTo>
                      <a:pt x="149" y="30"/>
                    </a:lnTo>
                    <a:lnTo>
                      <a:pt x="143" y="31"/>
                    </a:lnTo>
                    <a:lnTo>
                      <a:pt x="134" y="32"/>
                    </a:lnTo>
                    <a:lnTo>
                      <a:pt x="126" y="32"/>
                    </a:lnTo>
                    <a:lnTo>
                      <a:pt x="118" y="33"/>
                    </a:lnTo>
                    <a:lnTo>
                      <a:pt x="109" y="33"/>
                    </a:lnTo>
                    <a:lnTo>
                      <a:pt x="99" y="34"/>
                    </a:lnTo>
                    <a:lnTo>
                      <a:pt x="86" y="34"/>
                    </a:lnTo>
                    <a:lnTo>
                      <a:pt x="75" y="33"/>
                    </a:lnTo>
                    <a:lnTo>
                      <a:pt x="64" y="33"/>
                    </a:lnTo>
                    <a:lnTo>
                      <a:pt x="53" y="32"/>
                    </a:lnTo>
                    <a:lnTo>
                      <a:pt x="45" y="32"/>
                    </a:lnTo>
                    <a:lnTo>
                      <a:pt x="39" y="31"/>
                    </a:lnTo>
                    <a:lnTo>
                      <a:pt x="30" y="30"/>
                    </a:lnTo>
                    <a:lnTo>
                      <a:pt x="23" y="29"/>
                    </a:lnTo>
                    <a:lnTo>
                      <a:pt x="17" y="28"/>
                    </a:lnTo>
                    <a:lnTo>
                      <a:pt x="12" y="26"/>
                    </a:lnTo>
                    <a:lnTo>
                      <a:pt x="8" y="25"/>
                    </a:lnTo>
                    <a:lnTo>
                      <a:pt x="5" y="24"/>
                    </a:lnTo>
                    <a:lnTo>
                      <a:pt x="3" y="22"/>
                    </a:lnTo>
                    <a:lnTo>
                      <a:pt x="1" y="21"/>
                    </a:lnTo>
                    <a:lnTo>
                      <a:pt x="0" y="19"/>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grpSp>
        <p:grpSp>
          <p:nvGrpSpPr>
            <p:cNvPr id="101715" name="Group 472"/>
            <p:cNvGrpSpPr>
              <a:grpSpLocks/>
            </p:cNvGrpSpPr>
            <p:nvPr/>
          </p:nvGrpSpPr>
          <p:grpSpPr bwMode="auto">
            <a:xfrm>
              <a:off x="4544" y="1532"/>
              <a:ext cx="410" cy="215"/>
              <a:chOff x="4544" y="1532"/>
              <a:chExt cx="410" cy="215"/>
            </a:xfrm>
          </p:grpSpPr>
          <p:grpSp>
            <p:nvGrpSpPr>
              <p:cNvPr id="101716" name="Group 473"/>
              <p:cNvGrpSpPr>
                <a:grpSpLocks/>
              </p:cNvGrpSpPr>
              <p:nvPr/>
            </p:nvGrpSpPr>
            <p:grpSpPr bwMode="auto">
              <a:xfrm>
                <a:off x="4544" y="1532"/>
                <a:ext cx="410" cy="214"/>
                <a:chOff x="4544" y="1532"/>
                <a:chExt cx="410" cy="214"/>
              </a:xfrm>
            </p:grpSpPr>
            <p:sp>
              <p:nvSpPr>
                <p:cNvPr id="101718" name="AutoShape 474"/>
                <p:cNvSpPr>
                  <a:spLocks noChangeArrowheads="1"/>
                </p:cNvSpPr>
                <p:nvPr/>
              </p:nvSpPr>
              <p:spPr bwMode="auto">
                <a:xfrm>
                  <a:off x="4544" y="1532"/>
                  <a:ext cx="410" cy="214"/>
                </a:xfrm>
                <a:prstGeom prst="roundRect">
                  <a:avLst>
                    <a:gd name="adj" fmla="val 12167"/>
                  </a:avLst>
                </a:prstGeom>
                <a:solidFill>
                  <a:srgbClr val="C0C0C0"/>
                </a:solidFill>
                <a:ln w="12700">
                  <a:solidFill>
                    <a:srgbClr val="00000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719" name="AutoShape 475"/>
                <p:cNvSpPr>
                  <a:spLocks noChangeArrowheads="1"/>
                </p:cNvSpPr>
                <p:nvPr/>
              </p:nvSpPr>
              <p:spPr bwMode="auto">
                <a:xfrm>
                  <a:off x="4591" y="1557"/>
                  <a:ext cx="315" cy="164"/>
                </a:xfrm>
                <a:prstGeom prst="roundRect">
                  <a:avLst>
                    <a:gd name="adj" fmla="val 12218"/>
                  </a:avLst>
                </a:prstGeom>
                <a:solidFill>
                  <a:srgbClr val="808080"/>
                </a:solidFill>
                <a:ln w="12700">
                  <a:solidFill>
                    <a:srgbClr val="00000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720" name="AutoShape 476"/>
                <p:cNvSpPr>
                  <a:spLocks noChangeArrowheads="1"/>
                </p:cNvSpPr>
                <p:nvPr/>
              </p:nvSpPr>
              <p:spPr bwMode="auto">
                <a:xfrm>
                  <a:off x="4610" y="1567"/>
                  <a:ext cx="278" cy="144"/>
                </a:xfrm>
                <a:prstGeom prst="roundRect">
                  <a:avLst>
                    <a:gd name="adj" fmla="val 11870"/>
                  </a:avLst>
                </a:prstGeom>
                <a:solidFill>
                  <a:srgbClr val="00279F"/>
                </a:solidFill>
                <a:ln w="12700">
                  <a:solidFill>
                    <a:srgbClr val="00000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sp>
            <p:nvSpPr>
              <p:cNvPr id="101717" name="Rectangle 477"/>
              <p:cNvSpPr>
                <a:spLocks noChangeArrowheads="1"/>
              </p:cNvSpPr>
              <p:nvPr/>
            </p:nvSpPr>
            <p:spPr bwMode="auto">
              <a:xfrm flipV="1">
                <a:off x="4894" y="1735"/>
                <a:ext cx="6" cy="12"/>
              </a:xfrm>
              <a:prstGeom prst="rect">
                <a:avLst/>
              </a:prstGeom>
              <a:solidFill>
                <a:srgbClr val="008000"/>
              </a:solidFill>
              <a:ln w="12700">
                <a:solidFill>
                  <a:srgbClr val="00000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grpSp>
      </p:grpSp>
      <p:sp>
        <p:nvSpPr>
          <p:cNvPr id="101387" name="Rectangle 478" descr="25%"/>
          <p:cNvSpPr>
            <a:spLocks noChangeArrowheads="1"/>
          </p:cNvSpPr>
          <p:nvPr/>
        </p:nvSpPr>
        <p:spPr bwMode="auto">
          <a:xfrm>
            <a:off x="228600" y="1981200"/>
            <a:ext cx="5867400" cy="457200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88" name="Rectangle 479"/>
          <p:cNvSpPr>
            <a:spLocks noChangeArrowheads="1"/>
          </p:cNvSpPr>
          <p:nvPr/>
        </p:nvSpPr>
        <p:spPr bwMode="auto">
          <a:xfrm>
            <a:off x="896938" y="3195638"/>
            <a:ext cx="17748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t>Own Unit Support</a:t>
            </a:r>
          </a:p>
        </p:txBody>
      </p:sp>
      <p:sp>
        <p:nvSpPr>
          <p:cNvPr id="101389" name="Rectangle 480"/>
          <p:cNvSpPr>
            <a:spLocks noChangeArrowheads="1"/>
          </p:cNvSpPr>
          <p:nvPr/>
        </p:nvSpPr>
        <p:spPr bwMode="auto">
          <a:xfrm>
            <a:off x="668338" y="5634038"/>
            <a:ext cx="17748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t>Watch Station Standards</a:t>
            </a:r>
          </a:p>
        </p:txBody>
      </p:sp>
      <p:sp>
        <p:nvSpPr>
          <p:cNvPr id="101390" name="Rectangle 481"/>
          <p:cNvSpPr>
            <a:spLocks noChangeArrowheads="1"/>
          </p:cNvSpPr>
          <p:nvPr/>
        </p:nvSpPr>
        <p:spPr bwMode="auto">
          <a:xfrm>
            <a:off x="234950" y="2482850"/>
            <a:ext cx="9683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200"/>
              <a:t>TERMINAL</a:t>
            </a:r>
          </a:p>
        </p:txBody>
      </p:sp>
      <p:sp>
        <p:nvSpPr>
          <p:cNvPr id="101391" name="Rectangle 482"/>
          <p:cNvSpPr>
            <a:spLocks noChangeArrowheads="1"/>
          </p:cNvSpPr>
          <p:nvPr/>
        </p:nvSpPr>
        <p:spPr bwMode="auto">
          <a:xfrm>
            <a:off x="227013" y="4862513"/>
            <a:ext cx="9683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200"/>
              <a:t>TERMINAL</a:t>
            </a:r>
          </a:p>
        </p:txBody>
      </p:sp>
      <p:graphicFrame>
        <p:nvGraphicFramePr>
          <p:cNvPr id="101392" name="Object 1024">
            <a:hlinkClick r:id="" action="ppaction://ole?verb=0"/>
          </p:cNvPr>
          <p:cNvGraphicFramePr>
            <a:graphicFrameLocks/>
          </p:cNvGraphicFramePr>
          <p:nvPr/>
        </p:nvGraphicFramePr>
        <p:xfrm>
          <a:off x="4665663" y="2667000"/>
          <a:ext cx="1125537" cy="3048000"/>
        </p:xfrm>
        <a:graphic>
          <a:graphicData uri="http://schemas.openxmlformats.org/presentationml/2006/ole">
            <mc:AlternateContent xmlns:mc="http://schemas.openxmlformats.org/markup-compatibility/2006">
              <mc:Choice xmlns:v="urn:schemas-microsoft-com:vml" Requires="v">
                <p:oleObj name="Clip" r:id="rId6" imgW="1363663" imgH="3589338" progId="MS_ClipArt_Gallery.2">
                  <p:embed/>
                </p:oleObj>
              </mc:Choice>
              <mc:Fallback>
                <p:oleObj name="Clip" r:id="rId6" imgW="1363663" imgH="3589338" progId="MS_ClipArt_Gallery.2">
                  <p:embed/>
                  <p:pic>
                    <p:nvPicPr>
                      <p:cNvPr id="101392" name="Object 1024">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2667000"/>
                        <a:ext cx="11255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1393" name="Group 484"/>
          <p:cNvGrpSpPr>
            <a:grpSpLocks/>
          </p:cNvGrpSpPr>
          <p:nvPr/>
        </p:nvGrpSpPr>
        <p:grpSpPr bwMode="auto">
          <a:xfrm>
            <a:off x="3403600" y="4740275"/>
            <a:ext cx="1187450" cy="552450"/>
            <a:chOff x="2144" y="2986"/>
            <a:chExt cx="748" cy="348"/>
          </a:xfrm>
        </p:grpSpPr>
        <p:sp>
          <p:nvSpPr>
            <p:cNvPr id="101709" name="Freeform 485"/>
            <p:cNvSpPr>
              <a:spLocks/>
            </p:cNvSpPr>
            <p:nvPr/>
          </p:nvSpPr>
          <p:spPr bwMode="auto">
            <a:xfrm>
              <a:off x="2144" y="2986"/>
              <a:ext cx="104" cy="347"/>
            </a:xfrm>
            <a:custGeom>
              <a:avLst/>
              <a:gdLst>
                <a:gd name="T0" fmla="*/ 103 w 104"/>
                <a:gd name="T1" fmla="*/ 246 h 347"/>
                <a:gd name="T2" fmla="*/ 9 w 104"/>
                <a:gd name="T3" fmla="*/ 0 h 347"/>
                <a:gd name="T4" fmla="*/ 0 w 104"/>
                <a:gd name="T5" fmla="*/ 45 h 347"/>
                <a:gd name="T6" fmla="*/ 85 w 104"/>
                <a:gd name="T7" fmla="*/ 346 h 347"/>
                <a:gd name="T8" fmla="*/ 103 w 104"/>
                <a:gd name="T9" fmla="*/ 246 h 347"/>
                <a:gd name="T10" fmla="*/ 0 60000 65536"/>
                <a:gd name="T11" fmla="*/ 0 60000 65536"/>
                <a:gd name="T12" fmla="*/ 0 60000 65536"/>
                <a:gd name="T13" fmla="*/ 0 60000 65536"/>
                <a:gd name="T14" fmla="*/ 0 60000 65536"/>
                <a:gd name="T15" fmla="*/ 0 w 104"/>
                <a:gd name="T16" fmla="*/ 0 h 347"/>
                <a:gd name="T17" fmla="*/ 104 w 104"/>
                <a:gd name="T18" fmla="*/ 347 h 347"/>
              </a:gdLst>
              <a:ahLst/>
              <a:cxnLst>
                <a:cxn ang="T10">
                  <a:pos x="T0" y="T1"/>
                </a:cxn>
                <a:cxn ang="T11">
                  <a:pos x="T2" y="T3"/>
                </a:cxn>
                <a:cxn ang="T12">
                  <a:pos x="T4" y="T5"/>
                </a:cxn>
                <a:cxn ang="T13">
                  <a:pos x="T6" y="T7"/>
                </a:cxn>
                <a:cxn ang="T14">
                  <a:pos x="T8" y="T9"/>
                </a:cxn>
              </a:cxnLst>
              <a:rect l="T15" t="T16" r="T17" b="T18"/>
              <a:pathLst>
                <a:path w="104" h="347">
                  <a:moveTo>
                    <a:pt x="103" y="246"/>
                  </a:moveTo>
                  <a:lnTo>
                    <a:pt x="9" y="0"/>
                  </a:lnTo>
                  <a:lnTo>
                    <a:pt x="0" y="45"/>
                  </a:lnTo>
                  <a:lnTo>
                    <a:pt x="85" y="346"/>
                  </a:lnTo>
                  <a:lnTo>
                    <a:pt x="103" y="246"/>
                  </a:lnTo>
                </a:path>
              </a:pathLst>
            </a:custGeom>
            <a:solidFill>
              <a:srgbClr val="E0E0E0"/>
            </a:solidFill>
            <a:ln w="12700" cap="rnd" cmpd="sng">
              <a:solidFill>
                <a:srgbClr val="808080"/>
              </a:solidFill>
              <a:prstDash val="solid"/>
              <a:round/>
              <a:headEnd type="none" w="med" len="med"/>
              <a:tailEnd type="none" w="med" len="med"/>
            </a:ln>
          </p:spPr>
          <p:txBody>
            <a:bodyPr/>
            <a:lstStyle/>
            <a:p>
              <a:endParaRPr lang="en-US"/>
            </a:p>
          </p:txBody>
        </p:sp>
        <p:sp>
          <p:nvSpPr>
            <p:cNvPr id="101710" name="Freeform 486"/>
            <p:cNvSpPr>
              <a:spLocks/>
            </p:cNvSpPr>
            <p:nvPr/>
          </p:nvSpPr>
          <p:spPr bwMode="auto">
            <a:xfrm>
              <a:off x="2166" y="2993"/>
              <a:ext cx="701" cy="241"/>
            </a:xfrm>
            <a:custGeom>
              <a:avLst/>
              <a:gdLst>
                <a:gd name="T0" fmla="*/ 0 w 701"/>
                <a:gd name="T1" fmla="*/ 25 h 241"/>
                <a:gd name="T2" fmla="*/ 82 w 701"/>
                <a:gd name="T3" fmla="*/ 240 h 241"/>
                <a:gd name="T4" fmla="*/ 700 w 701"/>
                <a:gd name="T5" fmla="*/ 240 h 241"/>
                <a:gd name="T6" fmla="*/ 583 w 701"/>
                <a:gd name="T7" fmla="*/ 0 h 241"/>
                <a:gd name="T8" fmla="*/ 0 w 701"/>
                <a:gd name="T9" fmla="*/ 25 h 241"/>
                <a:gd name="T10" fmla="*/ 0 60000 65536"/>
                <a:gd name="T11" fmla="*/ 0 60000 65536"/>
                <a:gd name="T12" fmla="*/ 0 60000 65536"/>
                <a:gd name="T13" fmla="*/ 0 60000 65536"/>
                <a:gd name="T14" fmla="*/ 0 60000 65536"/>
                <a:gd name="T15" fmla="*/ 0 w 701"/>
                <a:gd name="T16" fmla="*/ 0 h 241"/>
                <a:gd name="T17" fmla="*/ 701 w 701"/>
                <a:gd name="T18" fmla="*/ 241 h 241"/>
              </a:gdLst>
              <a:ahLst/>
              <a:cxnLst>
                <a:cxn ang="T10">
                  <a:pos x="T0" y="T1"/>
                </a:cxn>
                <a:cxn ang="T11">
                  <a:pos x="T2" y="T3"/>
                </a:cxn>
                <a:cxn ang="T12">
                  <a:pos x="T4" y="T5"/>
                </a:cxn>
                <a:cxn ang="T13">
                  <a:pos x="T6" y="T7"/>
                </a:cxn>
                <a:cxn ang="T14">
                  <a:pos x="T8" y="T9"/>
                </a:cxn>
              </a:cxnLst>
              <a:rect l="T15" t="T16" r="T17" b="T18"/>
              <a:pathLst>
                <a:path w="701" h="241">
                  <a:moveTo>
                    <a:pt x="0" y="25"/>
                  </a:moveTo>
                  <a:lnTo>
                    <a:pt x="82" y="240"/>
                  </a:lnTo>
                  <a:lnTo>
                    <a:pt x="700" y="240"/>
                  </a:lnTo>
                  <a:lnTo>
                    <a:pt x="583" y="0"/>
                  </a:lnTo>
                  <a:lnTo>
                    <a:pt x="0" y="25"/>
                  </a:lnTo>
                </a:path>
              </a:pathLst>
            </a:custGeom>
            <a:solidFill>
              <a:srgbClr val="A0A0A0"/>
            </a:solidFill>
            <a:ln w="12700" cap="rnd" cmpd="sng">
              <a:solidFill>
                <a:srgbClr val="808080"/>
              </a:solidFill>
              <a:prstDash val="solid"/>
              <a:round/>
              <a:headEnd type="none" w="med" len="med"/>
              <a:tailEnd type="none" w="med" len="med"/>
            </a:ln>
          </p:spPr>
          <p:txBody>
            <a:bodyPr/>
            <a:lstStyle/>
            <a:p>
              <a:endParaRPr lang="en-US"/>
            </a:p>
          </p:txBody>
        </p:sp>
        <p:sp>
          <p:nvSpPr>
            <p:cNvPr id="101711" name="Freeform 487"/>
            <p:cNvSpPr>
              <a:spLocks/>
            </p:cNvSpPr>
            <p:nvPr/>
          </p:nvSpPr>
          <p:spPr bwMode="auto">
            <a:xfrm>
              <a:off x="2229" y="3233"/>
              <a:ext cx="663" cy="101"/>
            </a:xfrm>
            <a:custGeom>
              <a:avLst/>
              <a:gdLst>
                <a:gd name="T0" fmla="*/ 0 w 663"/>
                <a:gd name="T1" fmla="*/ 100 h 101"/>
                <a:gd name="T2" fmla="*/ 17 w 663"/>
                <a:gd name="T3" fmla="*/ 0 h 101"/>
                <a:gd name="T4" fmla="*/ 637 w 663"/>
                <a:gd name="T5" fmla="*/ 0 h 101"/>
                <a:gd name="T6" fmla="*/ 662 w 663"/>
                <a:gd name="T7" fmla="*/ 100 h 101"/>
                <a:gd name="T8" fmla="*/ 0 w 663"/>
                <a:gd name="T9" fmla="*/ 100 h 101"/>
                <a:gd name="T10" fmla="*/ 0 60000 65536"/>
                <a:gd name="T11" fmla="*/ 0 60000 65536"/>
                <a:gd name="T12" fmla="*/ 0 60000 65536"/>
                <a:gd name="T13" fmla="*/ 0 60000 65536"/>
                <a:gd name="T14" fmla="*/ 0 60000 65536"/>
                <a:gd name="T15" fmla="*/ 0 w 663"/>
                <a:gd name="T16" fmla="*/ 0 h 101"/>
                <a:gd name="T17" fmla="*/ 663 w 663"/>
                <a:gd name="T18" fmla="*/ 101 h 101"/>
              </a:gdLst>
              <a:ahLst/>
              <a:cxnLst>
                <a:cxn ang="T10">
                  <a:pos x="T0" y="T1"/>
                </a:cxn>
                <a:cxn ang="T11">
                  <a:pos x="T2" y="T3"/>
                </a:cxn>
                <a:cxn ang="T12">
                  <a:pos x="T4" y="T5"/>
                </a:cxn>
                <a:cxn ang="T13">
                  <a:pos x="T6" y="T7"/>
                </a:cxn>
                <a:cxn ang="T14">
                  <a:pos x="T8" y="T9"/>
                </a:cxn>
              </a:cxnLst>
              <a:rect l="T15" t="T16" r="T17" b="T18"/>
              <a:pathLst>
                <a:path w="663" h="101">
                  <a:moveTo>
                    <a:pt x="0" y="100"/>
                  </a:moveTo>
                  <a:lnTo>
                    <a:pt x="17" y="0"/>
                  </a:lnTo>
                  <a:lnTo>
                    <a:pt x="637" y="0"/>
                  </a:lnTo>
                  <a:lnTo>
                    <a:pt x="662" y="100"/>
                  </a:lnTo>
                  <a:lnTo>
                    <a:pt x="0" y="100"/>
                  </a:lnTo>
                </a:path>
              </a:pathLst>
            </a:custGeom>
            <a:solidFill>
              <a:srgbClr val="C0C0C0"/>
            </a:solidFill>
            <a:ln w="12700" cap="rnd" cmpd="sng">
              <a:solidFill>
                <a:srgbClr val="808080"/>
              </a:solidFill>
              <a:prstDash val="solid"/>
              <a:round/>
              <a:headEnd type="none" w="med" len="med"/>
              <a:tailEnd type="none" w="med" len="med"/>
            </a:ln>
          </p:spPr>
          <p:txBody>
            <a:bodyPr/>
            <a:lstStyle/>
            <a:p>
              <a:endParaRPr lang="en-US"/>
            </a:p>
          </p:txBody>
        </p:sp>
      </p:grpSp>
      <p:grpSp>
        <p:nvGrpSpPr>
          <p:cNvPr id="101394" name="Group 488"/>
          <p:cNvGrpSpPr>
            <a:grpSpLocks/>
          </p:cNvGrpSpPr>
          <p:nvPr/>
        </p:nvGrpSpPr>
        <p:grpSpPr bwMode="auto">
          <a:xfrm>
            <a:off x="3683000" y="4746625"/>
            <a:ext cx="571500" cy="282575"/>
            <a:chOff x="2320" y="2990"/>
            <a:chExt cx="360" cy="178"/>
          </a:xfrm>
        </p:grpSpPr>
        <p:grpSp>
          <p:nvGrpSpPr>
            <p:cNvPr id="101701" name="Group 489"/>
            <p:cNvGrpSpPr>
              <a:grpSpLocks/>
            </p:cNvGrpSpPr>
            <p:nvPr/>
          </p:nvGrpSpPr>
          <p:grpSpPr bwMode="auto">
            <a:xfrm>
              <a:off x="2320" y="3034"/>
              <a:ext cx="359" cy="134"/>
              <a:chOff x="2320" y="3034"/>
              <a:chExt cx="359" cy="134"/>
            </a:xfrm>
          </p:grpSpPr>
          <p:sp>
            <p:nvSpPr>
              <p:cNvPr id="101706" name="Oval 490"/>
              <p:cNvSpPr>
                <a:spLocks noChangeArrowheads="1"/>
              </p:cNvSpPr>
              <p:nvPr/>
            </p:nvSpPr>
            <p:spPr bwMode="auto">
              <a:xfrm>
                <a:off x="2320" y="3034"/>
                <a:ext cx="359" cy="134"/>
              </a:xfrm>
              <a:prstGeom prst="ellipse">
                <a:avLst/>
              </a:prstGeom>
              <a:solidFill>
                <a:srgbClr val="A0A0A0"/>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707" name="Rectangle 491"/>
              <p:cNvSpPr>
                <a:spLocks noChangeArrowheads="1"/>
              </p:cNvSpPr>
              <p:nvPr/>
            </p:nvSpPr>
            <p:spPr bwMode="auto">
              <a:xfrm>
                <a:off x="2320" y="3047"/>
                <a:ext cx="359" cy="46"/>
              </a:xfrm>
              <a:prstGeom prst="rect">
                <a:avLst/>
              </a:prstGeom>
              <a:solidFill>
                <a:srgbClr val="A0A0A0"/>
              </a:solidFill>
              <a:ln w="12700">
                <a:solidFill>
                  <a:srgbClr val="80808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708" name="Freeform 492"/>
              <p:cNvSpPr>
                <a:spLocks/>
              </p:cNvSpPr>
              <p:nvPr/>
            </p:nvSpPr>
            <p:spPr bwMode="auto">
              <a:xfrm>
                <a:off x="2321" y="3095"/>
                <a:ext cx="356" cy="23"/>
              </a:xfrm>
              <a:custGeom>
                <a:avLst/>
                <a:gdLst>
                  <a:gd name="T0" fmla="*/ 0 w 356"/>
                  <a:gd name="T1" fmla="*/ 1 h 23"/>
                  <a:gd name="T2" fmla="*/ 0 w 356"/>
                  <a:gd name="T3" fmla="*/ 9 h 23"/>
                  <a:gd name="T4" fmla="*/ 78 w 356"/>
                  <a:gd name="T5" fmla="*/ 18 h 23"/>
                  <a:gd name="T6" fmla="*/ 294 w 356"/>
                  <a:gd name="T7" fmla="*/ 22 h 23"/>
                  <a:gd name="T8" fmla="*/ 355 w 356"/>
                  <a:gd name="T9" fmla="*/ 10 h 23"/>
                  <a:gd name="T10" fmla="*/ 355 w 356"/>
                  <a:gd name="T11" fmla="*/ 0 h 23"/>
                  <a:gd name="T12" fmla="*/ 0 w 356"/>
                  <a:gd name="T13" fmla="*/ 1 h 23"/>
                  <a:gd name="T14" fmla="*/ 0 60000 65536"/>
                  <a:gd name="T15" fmla="*/ 0 60000 65536"/>
                  <a:gd name="T16" fmla="*/ 0 60000 65536"/>
                  <a:gd name="T17" fmla="*/ 0 60000 65536"/>
                  <a:gd name="T18" fmla="*/ 0 60000 65536"/>
                  <a:gd name="T19" fmla="*/ 0 60000 65536"/>
                  <a:gd name="T20" fmla="*/ 0 60000 65536"/>
                  <a:gd name="T21" fmla="*/ 0 w 356"/>
                  <a:gd name="T22" fmla="*/ 0 h 23"/>
                  <a:gd name="T23" fmla="*/ 356 w 35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23">
                    <a:moveTo>
                      <a:pt x="0" y="1"/>
                    </a:moveTo>
                    <a:lnTo>
                      <a:pt x="0" y="9"/>
                    </a:lnTo>
                    <a:lnTo>
                      <a:pt x="78" y="18"/>
                    </a:lnTo>
                    <a:lnTo>
                      <a:pt x="294" y="22"/>
                    </a:lnTo>
                    <a:lnTo>
                      <a:pt x="355" y="10"/>
                    </a:lnTo>
                    <a:lnTo>
                      <a:pt x="355" y="0"/>
                    </a:lnTo>
                    <a:lnTo>
                      <a:pt x="0" y="1"/>
                    </a:lnTo>
                  </a:path>
                </a:pathLst>
              </a:custGeom>
              <a:solidFill>
                <a:srgbClr val="A0A0A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702" name="Group 493"/>
            <p:cNvGrpSpPr>
              <a:grpSpLocks/>
            </p:cNvGrpSpPr>
            <p:nvPr/>
          </p:nvGrpSpPr>
          <p:grpSpPr bwMode="auto">
            <a:xfrm>
              <a:off x="2320" y="2990"/>
              <a:ext cx="360" cy="134"/>
              <a:chOff x="2320" y="2990"/>
              <a:chExt cx="360" cy="134"/>
            </a:xfrm>
          </p:grpSpPr>
          <p:sp>
            <p:nvSpPr>
              <p:cNvPr id="101703" name="Oval 494"/>
              <p:cNvSpPr>
                <a:spLocks noChangeArrowheads="1"/>
              </p:cNvSpPr>
              <p:nvPr/>
            </p:nvSpPr>
            <p:spPr bwMode="auto">
              <a:xfrm>
                <a:off x="2320" y="2990"/>
                <a:ext cx="360" cy="134"/>
              </a:xfrm>
              <a:prstGeom prst="ellipse">
                <a:avLst/>
              </a:prstGeom>
              <a:solidFill>
                <a:srgbClr val="A0A0A0"/>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704" name="Rectangle 495"/>
              <p:cNvSpPr>
                <a:spLocks noChangeArrowheads="1"/>
              </p:cNvSpPr>
              <p:nvPr/>
            </p:nvSpPr>
            <p:spPr bwMode="auto">
              <a:xfrm>
                <a:off x="2320" y="3002"/>
                <a:ext cx="360" cy="49"/>
              </a:xfrm>
              <a:prstGeom prst="rect">
                <a:avLst/>
              </a:prstGeom>
              <a:solidFill>
                <a:srgbClr val="A0A0A0"/>
              </a:solidFill>
              <a:ln w="12700">
                <a:solidFill>
                  <a:srgbClr val="808080"/>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705" name="Freeform 496"/>
              <p:cNvSpPr>
                <a:spLocks/>
              </p:cNvSpPr>
              <p:nvPr/>
            </p:nvSpPr>
            <p:spPr bwMode="auto">
              <a:xfrm>
                <a:off x="2321" y="3052"/>
                <a:ext cx="356" cy="23"/>
              </a:xfrm>
              <a:custGeom>
                <a:avLst/>
                <a:gdLst>
                  <a:gd name="T0" fmla="*/ 0 w 356"/>
                  <a:gd name="T1" fmla="*/ 0 h 23"/>
                  <a:gd name="T2" fmla="*/ 0 w 356"/>
                  <a:gd name="T3" fmla="*/ 9 h 23"/>
                  <a:gd name="T4" fmla="*/ 78 w 356"/>
                  <a:gd name="T5" fmla="*/ 18 h 23"/>
                  <a:gd name="T6" fmla="*/ 294 w 356"/>
                  <a:gd name="T7" fmla="*/ 22 h 23"/>
                  <a:gd name="T8" fmla="*/ 355 w 356"/>
                  <a:gd name="T9" fmla="*/ 9 h 23"/>
                  <a:gd name="T10" fmla="*/ 355 w 356"/>
                  <a:gd name="T11" fmla="*/ 0 h 23"/>
                  <a:gd name="T12" fmla="*/ 0 w 356"/>
                  <a:gd name="T13" fmla="*/ 0 h 23"/>
                  <a:gd name="T14" fmla="*/ 0 60000 65536"/>
                  <a:gd name="T15" fmla="*/ 0 60000 65536"/>
                  <a:gd name="T16" fmla="*/ 0 60000 65536"/>
                  <a:gd name="T17" fmla="*/ 0 60000 65536"/>
                  <a:gd name="T18" fmla="*/ 0 60000 65536"/>
                  <a:gd name="T19" fmla="*/ 0 60000 65536"/>
                  <a:gd name="T20" fmla="*/ 0 60000 65536"/>
                  <a:gd name="T21" fmla="*/ 0 w 356"/>
                  <a:gd name="T22" fmla="*/ 0 h 23"/>
                  <a:gd name="T23" fmla="*/ 356 w 35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23">
                    <a:moveTo>
                      <a:pt x="0" y="0"/>
                    </a:moveTo>
                    <a:lnTo>
                      <a:pt x="0" y="9"/>
                    </a:lnTo>
                    <a:lnTo>
                      <a:pt x="78" y="18"/>
                    </a:lnTo>
                    <a:lnTo>
                      <a:pt x="294" y="22"/>
                    </a:lnTo>
                    <a:lnTo>
                      <a:pt x="355" y="9"/>
                    </a:lnTo>
                    <a:lnTo>
                      <a:pt x="355" y="0"/>
                    </a:lnTo>
                    <a:lnTo>
                      <a:pt x="0" y="0"/>
                    </a:lnTo>
                  </a:path>
                </a:pathLst>
              </a:custGeom>
              <a:solidFill>
                <a:srgbClr val="A0A0A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sp>
        <p:nvSpPr>
          <p:cNvPr id="101395" name="AutoShape 497"/>
          <p:cNvSpPr>
            <a:spLocks noChangeArrowheads="1"/>
          </p:cNvSpPr>
          <p:nvPr/>
        </p:nvSpPr>
        <p:spPr bwMode="auto">
          <a:xfrm>
            <a:off x="3284538" y="2936875"/>
            <a:ext cx="1335087" cy="1927225"/>
          </a:xfrm>
          <a:prstGeom prst="roundRect">
            <a:avLst>
              <a:gd name="adj" fmla="val 12014"/>
            </a:avLst>
          </a:prstGeom>
          <a:solidFill>
            <a:srgbClr val="E0E0E0"/>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96" name="AutoShape 498"/>
          <p:cNvSpPr>
            <a:spLocks noChangeArrowheads="1"/>
          </p:cNvSpPr>
          <p:nvPr/>
        </p:nvSpPr>
        <p:spPr bwMode="auto">
          <a:xfrm>
            <a:off x="3338513" y="2967038"/>
            <a:ext cx="1312862" cy="1893887"/>
          </a:xfrm>
          <a:prstGeom prst="roundRect">
            <a:avLst>
              <a:gd name="adj" fmla="val 12329"/>
            </a:avLst>
          </a:prstGeom>
          <a:solidFill>
            <a:srgbClr val="C0C0C0"/>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97" name="AutoShape 499"/>
          <p:cNvSpPr>
            <a:spLocks noChangeArrowheads="1"/>
          </p:cNvSpPr>
          <p:nvPr/>
        </p:nvSpPr>
        <p:spPr bwMode="auto">
          <a:xfrm>
            <a:off x="3462338" y="3178175"/>
            <a:ext cx="998537" cy="1444625"/>
          </a:xfrm>
          <a:prstGeom prst="roundRect">
            <a:avLst>
              <a:gd name="adj" fmla="val 12241"/>
            </a:avLst>
          </a:prstGeom>
          <a:solidFill>
            <a:srgbClr val="E0E0E0"/>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98" name="AutoShape 500"/>
          <p:cNvSpPr>
            <a:spLocks noChangeArrowheads="1"/>
          </p:cNvSpPr>
          <p:nvPr/>
        </p:nvSpPr>
        <p:spPr bwMode="auto">
          <a:xfrm>
            <a:off x="3541713" y="3178175"/>
            <a:ext cx="998537" cy="1444625"/>
          </a:xfrm>
          <a:prstGeom prst="roundRect">
            <a:avLst>
              <a:gd name="adj" fmla="val 12241"/>
            </a:avLst>
          </a:prstGeom>
          <a:solidFill>
            <a:srgbClr val="A0A0A0"/>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399" name="AutoShape 501"/>
          <p:cNvSpPr>
            <a:spLocks noChangeArrowheads="1"/>
          </p:cNvSpPr>
          <p:nvPr/>
        </p:nvSpPr>
        <p:spPr bwMode="auto">
          <a:xfrm>
            <a:off x="3486150" y="3205163"/>
            <a:ext cx="1001713" cy="1379537"/>
          </a:xfrm>
          <a:prstGeom prst="roundRect">
            <a:avLst>
              <a:gd name="adj" fmla="val 11741"/>
            </a:avLst>
          </a:prstGeom>
          <a:solidFill>
            <a:srgbClr val="C1CEFF"/>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400" name="Freeform 502"/>
          <p:cNvSpPr>
            <a:spLocks/>
          </p:cNvSpPr>
          <p:nvPr/>
        </p:nvSpPr>
        <p:spPr bwMode="auto">
          <a:xfrm>
            <a:off x="3563938" y="3181350"/>
            <a:ext cx="87312" cy="4763"/>
          </a:xfrm>
          <a:custGeom>
            <a:avLst/>
            <a:gdLst>
              <a:gd name="T0" fmla="*/ 2147483646 w 55"/>
              <a:gd name="T1" fmla="*/ 2147483646 h 3"/>
              <a:gd name="T2" fmla="*/ 2147483646 w 55"/>
              <a:gd name="T3" fmla="*/ 2147483646 h 3"/>
              <a:gd name="T4" fmla="*/ 2147483646 w 55"/>
              <a:gd name="T5" fmla="*/ 2147483646 h 3"/>
              <a:gd name="T6" fmla="*/ 2147483646 w 55"/>
              <a:gd name="T7" fmla="*/ 0 h 3"/>
              <a:gd name="T8" fmla="*/ 2147483646 w 55"/>
              <a:gd name="T9" fmla="*/ 0 h 3"/>
              <a:gd name="T10" fmla="*/ 2147483646 w 55"/>
              <a:gd name="T11" fmla="*/ 0 h 3"/>
              <a:gd name="T12" fmla="*/ 2147483646 w 55"/>
              <a:gd name="T13" fmla="*/ 0 h 3"/>
              <a:gd name="T14" fmla="*/ 0 w 55"/>
              <a:gd name="T15" fmla="*/ 0 h 3"/>
              <a:gd name="T16" fmla="*/ 2147483646 w 55"/>
              <a:gd name="T17" fmla="*/ 2147483646 h 3"/>
              <a:gd name="T18" fmla="*/ 2147483646 w 55"/>
              <a:gd name="T19" fmla="*/ 2147483646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
              <a:gd name="T32" fmla="*/ 55 w 5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
                <a:moveTo>
                  <a:pt x="10" y="2"/>
                </a:moveTo>
                <a:lnTo>
                  <a:pt x="27" y="2"/>
                </a:lnTo>
                <a:lnTo>
                  <a:pt x="45" y="1"/>
                </a:lnTo>
                <a:lnTo>
                  <a:pt x="54" y="0"/>
                </a:lnTo>
                <a:lnTo>
                  <a:pt x="36" y="0"/>
                </a:lnTo>
                <a:lnTo>
                  <a:pt x="24" y="0"/>
                </a:lnTo>
                <a:lnTo>
                  <a:pt x="9" y="0"/>
                </a:lnTo>
                <a:lnTo>
                  <a:pt x="0" y="0"/>
                </a:lnTo>
                <a:lnTo>
                  <a:pt x="2" y="1"/>
                </a:lnTo>
                <a:lnTo>
                  <a:pt x="10" y="2"/>
                </a:lnTo>
              </a:path>
            </a:pathLst>
          </a:custGeom>
          <a:solidFill>
            <a:srgbClr val="A0A0A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1" name="Freeform 503"/>
          <p:cNvSpPr>
            <a:spLocks/>
          </p:cNvSpPr>
          <p:nvPr/>
        </p:nvSpPr>
        <p:spPr bwMode="auto">
          <a:xfrm>
            <a:off x="3559175" y="4594225"/>
            <a:ext cx="928688" cy="25400"/>
          </a:xfrm>
          <a:custGeom>
            <a:avLst/>
            <a:gdLst>
              <a:gd name="T0" fmla="*/ 0 w 585"/>
              <a:gd name="T1" fmla="*/ 2147483646 h 16"/>
              <a:gd name="T2" fmla="*/ 2147483646 w 585"/>
              <a:gd name="T3" fmla="*/ 2147483646 h 16"/>
              <a:gd name="T4" fmla="*/ 2147483646 w 585"/>
              <a:gd name="T5" fmla="*/ 2147483646 h 16"/>
              <a:gd name="T6" fmla="*/ 2147483646 w 585"/>
              <a:gd name="T7" fmla="*/ 2147483646 h 16"/>
              <a:gd name="T8" fmla="*/ 2147483646 w 585"/>
              <a:gd name="T9" fmla="*/ 2147483646 h 16"/>
              <a:gd name="T10" fmla="*/ 2147483646 w 585"/>
              <a:gd name="T11" fmla="*/ 2147483646 h 16"/>
              <a:gd name="T12" fmla="*/ 2147483646 w 585"/>
              <a:gd name="T13" fmla="*/ 2147483646 h 16"/>
              <a:gd name="T14" fmla="*/ 2147483646 w 585"/>
              <a:gd name="T15" fmla="*/ 0 h 16"/>
              <a:gd name="T16" fmla="*/ 2147483646 w 585"/>
              <a:gd name="T17" fmla="*/ 2147483646 h 16"/>
              <a:gd name="T18" fmla="*/ 2147483646 w 585"/>
              <a:gd name="T19" fmla="*/ 2147483646 h 16"/>
              <a:gd name="T20" fmla="*/ 2147483646 w 585"/>
              <a:gd name="T21" fmla="*/ 2147483646 h 16"/>
              <a:gd name="T22" fmla="*/ 2147483646 w 585"/>
              <a:gd name="T23" fmla="*/ 2147483646 h 16"/>
              <a:gd name="T24" fmla="*/ 2147483646 w 585"/>
              <a:gd name="T25" fmla="*/ 2147483646 h 16"/>
              <a:gd name="T26" fmla="*/ 2147483646 w 585"/>
              <a:gd name="T27" fmla="*/ 2147483646 h 16"/>
              <a:gd name="T28" fmla="*/ 2147483646 w 585"/>
              <a:gd name="T29" fmla="*/ 2147483646 h 16"/>
              <a:gd name="T30" fmla="*/ 2147483646 w 585"/>
              <a:gd name="T31" fmla="*/ 2147483646 h 16"/>
              <a:gd name="T32" fmla="*/ 0 w 585"/>
              <a:gd name="T33" fmla="*/ 214748364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5"/>
              <a:gd name="T52" fmla="*/ 0 h 16"/>
              <a:gd name="T53" fmla="*/ 585 w 58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5" h="16">
                <a:moveTo>
                  <a:pt x="0" y="2"/>
                </a:moveTo>
                <a:lnTo>
                  <a:pt x="10" y="3"/>
                </a:lnTo>
                <a:lnTo>
                  <a:pt x="28" y="4"/>
                </a:lnTo>
                <a:lnTo>
                  <a:pt x="61" y="5"/>
                </a:lnTo>
                <a:lnTo>
                  <a:pt x="491" y="5"/>
                </a:lnTo>
                <a:lnTo>
                  <a:pt x="517" y="4"/>
                </a:lnTo>
                <a:lnTo>
                  <a:pt x="532" y="3"/>
                </a:lnTo>
                <a:lnTo>
                  <a:pt x="544" y="0"/>
                </a:lnTo>
                <a:lnTo>
                  <a:pt x="584" y="7"/>
                </a:lnTo>
                <a:lnTo>
                  <a:pt x="571" y="12"/>
                </a:lnTo>
                <a:lnTo>
                  <a:pt x="561" y="13"/>
                </a:lnTo>
                <a:lnTo>
                  <a:pt x="549" y="15"/>
                </a:lnTo>
                <a:lnTo>
                  <a:pt x="504" y="15"/>
                </a:lnTo>
                <a:lnTo>
                  <a:pt x="93" y="15"/>
                </a:lnTo>
                <a:lnTo>
                  <a:pt x="28" y="15"/>
                </a:lnTo>
                <a:lnTo>
                  <a:pt x="3" y="10"/>
                </a:lnTo>
                <a:lnTo>
                  <a:pt x="0" y="2"/>
                </a:lnTo>
              </a:path>
            </a:pathLst>
          </a:custGeom>
          <a:solidFill>
            <a:srgbClr val="E0E0E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2" name="Freeform 504"/>
          <p:cNvSpPr>
            <a:spLocks/>
          </p:cNvSpPr>
          <p:nvPr/>
        </p:nvSpPr>
        <p:spPr bwMode="auto">
          <a:xfrm>
            <a:off x="3606800" y="5030788"/>
            <a:ext cx="179388" cy="85725"/>
          </a:xfrm>
          <a:custGeom>
            <a:avLst/>
            <a:gdLst>
              <a:gd name="T0" fmla="*/ 0 w 113"/>
              <a:gd name="T1" fmla="*/ 0 h 54"/>
              <a:gd name="T2" fmla="*/ 2147483646 w 113"/>
              <a:gd name="T3" fmla="*/ 2147483646 h 54"/>
              <a:gd name="T4" fmla="*/ 2147483646 w 113"/>
              <a:gd name="T5" fmla="*/ 2147483646 h 54"/>
              <a:gd name="T6" fmla="*/ 2147483646 w 113"/>
              <a:gd name="T7" fmla="*/ 0 h 54"/>
              <a:gd name="T8" fmla="*/ 0 w 113"/>
              <a:gd name="T9" fmla="*/ 0 h 54"/>
              <a:gd name="T10" fmla="*/ 0 60000 65536"/>
              <a:gd name="T11" fmla="*/ 0 60000 65536"/>
              <a:gd name="T12" fmla="*/ 0 60000 65536"/>
              <a:gd name="T13" fmla="*/ 0 60000 65536"/>
              <a:gd name="T14" fmla="*/ 0 60000 65536"/>
              <a:gd name="T15" fmla="*/ 0 w 113"/>
              <a:gd name="T16" fmla="*/ 0 h 54"/>
              <a:gd name="T17" fmla="*/ 113 w 113"/>
              <a:gd name="T18" fmla="*/ 54 h 54"/>
            </a:gdLst>
            <a:ahLst/>
            <a:cxnLst>
              <a:cxn ang="T10">
                <a:pos x="T0" y="T1"/>
              </a:cxn>
              <a:cxn ang="T11">
                <a:pos x="T2" y="T3"/>
              </a:cxn>
              <a:cxn ang="T12">
                <a:pos x="T4" y="T5"/>
              </a:cxn>
              <a:cxn ang="T13">
                <a:pos x="T6" y="T7"/>
              </a:cxn>
              <a:cxn ang="T14">
                <a:pos x="T8" y="T9"/>
              </a:cxn>
            </a:cxnLst>
            <a:rect l="T15" t="T16" r="T17" b="T18"/>
            <a:pathLst>
              <a:path w="113" h="54">
                <a:moveTo>
                  <a:pt x="0" y="0"/>
                </a:moveTo>
                <a:lnTo>
                  <a:pt x="18" y="53"/>
                </a:lnTo>
                <a:lnTo>
                  <a:pt x="112" y="53"/>
                </a:lnTo>
                <a:lnTo>
                  <a:pt x="78" y="0"/>
                </a:lnTo>
                <a:lnTo>
                  <a:pt x="0" y="0"/>
                </a:lnTo>
              </a:path>
            </a:pathLst>
          </a:custGeom>
          <a:solidFill>
            <a:srgbClr val="606060"/>
          </a:solidFill>
          <a:ln w="12700" cap="rnd" cmpd="sng">
            <a:solidFill>
              <a:srgbClr val="808080"/>
            </a:solidFill>
            <a:prstDash val="solid"/>
            <a:round/>
            <a:headEnd type="none" w="med" len="med"/>
            <a:tailEnd type="none" w="med" len="med"/>
          </a:ln>
        </p:spPr>
        <p:txBody>
          <a:bodyPr/>
          <a:lstStyle/>
          <a:p>
            <a:endParaRPr lang="en-US"/>
          </a:p>
        </p:txBody>
      </p:sp>
      <p:sp>
        <p:nvSpPr>
          <p:cNvPr id="101403" name="Freeform 505"/>
          <p:cNvSpPr>
            <a:spLocks/>
          </p:cNvSpPr>
          <p:nvPr/>
        </p:nvSpPr>
        <p:spPr bwMode="auto">
          <a:xfrm>
            <a:off x="3611563" y="5165725"/>
            <a:ext cx="236537" cy="46038"/>
          </a:xfrm>
          <a:custGeom>
            <a:avLst/>
            <a:gdLst>
              <a:gd name="T0" fmla="*/ 0 w 149"/>
              <a:gd name="T1" fmla="*/ 0 h 29"/>
              <a:gd name="T2" fmla="*/ 0 w 149"/>
              <a:gd name="T3" fmla="*/ 2147483646 h 29"/>
              <a:gd name="T4" fmla="*/ 2147483646 w 149"/>
              <a:gd name="T5" fmla="*/ 2147483646 h 29"/>
              <a:gd name="T6" fmla="*/ 2147483646 w 149"/>
              <a:gd name="T7" fmla="*/ 0 h 29"/>
              <a:gd name="T8" fmla="*/ 0 w 149"/>
              <a:gd name="T9" fmla="*/ 0 h 29"/>
              <a:gd name="T10" fmla="*/ 0 60000 65536"/>
              <a:gd name="T11" fmla="*/ 0 60000 65536"/>
              <a:gd name="T12" fmla="*/ 0 60000 65536"/>
              <a:gd name="T13" fmla="*/ 0 60000 65536"/>
              <a:gd name="T14" fmla="*/ 0 60000 65536"/>
              <a:gd name="T15" fmla="*/ 0 w 149"/>
              <a:gd name="T16" fmla="*/ 0 h 29"/>
              <a:gd name="T17" fmla="*/ 149 w 149"/>
              <a:gd name="T18" fmla="*/ 29 h 29"/>
            </a:gdLst>
            <a:ahLst/>
            <a:cxnLst>
              <a:cxn ang="T10">
                <a:pos x="T0" y="T1"/>
              </a:cxn>
              <a:cxn ang="T11">
                <a:pos x="T2" y="T3"/>
              </a:cxn>
              <a:cxn ang="T12">
                <a:pos x="T4" y="T5"/>
              </a:cxn>
              <a:cxn ang="T13">
                <a:pos x="T6" y="T7"/>
              </a:cxn>
              <a:cxn ang="T14">
                <a:pos x="T8" y="T9"/>
              </a:cxn>
            </a:cxnLst>
            <a:rect l="T15" t="T16" r="T17" b="T18"/>
            <a:pathLst>
              <a:path w="149" h="29">
                <a:moveTo>
                  <a:pt x="0" y="0"/>
                </a:moveTo>
                <a:lnTo>
                  <a:pt x="0" y="28"/>
                </a:lnTo>
                <a:lnTo>
                  <a:pt x="148" y="28"/>
                </a:lnTo>
                <a:lnTo>
                  <a:pt x="147" y="0"/>
                </a:lnTo>
                <a:lnTo>
                  <a:pt x="0" y="0"/>
                </a:lnTo>
              </a:path>
            </a:pathLst>
          </a:custGeom>
          <a:solidFill>
            <a:srgbClr val="606060"/>
          </a:solidFill>
          <a:ln w="12700" cap="rnd" cmpd="sng">
            <a:solidFill>
              <a:srgbClr val="808080"/>
            </a:solidFill>
            <a:prstDash val="solid"/>
            <a:round/>
            <a:headEnd type="none" w="med" len="med"/>
            <a:tailEnd type="none" w="med" len="med"/>
          </a:ln>
        </p:spPr>
        <p:txBody>
          <a:bodyPr/>
          <a:lstStyle/>
          <a:p>
            <a:endParaRPr lang="en-US"/>
          </a:p>
        </p:txBody>
      </p:sp>
      <p:sp>
        <p:nvSpPr>
          <p:cNvPr id="101404" name="Freeform 506"/>
          <p:cNvSpPr>
            <a:spLocks/>
          </p:cNvSpPr>
          <p:nvPr/>
        </p:nvSpPr>
        <p:spPr bwMode="auto">
          <a:xfrm>
            <a:off x="4581525" y="3214688"/>
            <a:ext cx="69850" cy="93662"/>
          </a:xfrm>
          <a:custGeom>
            <a:avLst/>
            <a:gdLst>
              <a:gd name="T0" fmla="*/ 2147483646 w 44"/>
              <a:gd name="T1" fmla="*/ 0 h 59"/>
              <a:gd name="T2" fmla="*/ 0 w 44"/>
              <a:gd name="T3" fmla="*/ 0 h 59"/>
              <a:gd name="T4" fmla="*/ 2147483646 w 44"/>
              <a:gd name="T5" fmla="*/ 2147483646 h 59"/>
              <a:gd name="T6" fmla="*/ 2147483646 w 44"/>
              <a:gd name="T7" fmla="*/ 2147483646 h 59"/>
              <a:gd name="T8" fmla="*/ 2147483646 w 44"/>
              <a:gd name="T9" fmla="*/ 0 h 59"/>
              <a:gd name="T10" fmla="*/ 0 60000 65536"/>
              <a:gd name="T11" fmla="*/ 0 60000 65536"/>
              <a:gd name="T12" fmla="*/ 0 60000 65536"/>
              <a:gd name="T13" fmla="*/ 0 60000 65536"/>
              <a:gd name="T14" fmla="*/ 0 60000 65536"/>
              <a:gd name="T15" fmla="*/ 0 w 44"/>
              <a:gd name="T16" fmla="*/ 0 h 59"/>
              <a:gd name="T17" fmla="*/ 44 w 44"/>
              <a:gd name="T18" fmla="*/ 59 h 59"/>
            </a:gdLst>
            <a:ahLst/>
            <a:cxnLst>
              <a:cxn ang="T10">
                <a:pos x="T0" y="T1"/>
              </a:cxn>
              <a:cxn ang="T11">
                <a:pos x="T2" y="T3"/>
              </a:cxn>
              <a:cxn ang="T12">
                <a:pos x="T4" y="T5"/>
              </a:cxn>
              <a:cxn ang="T13">
                <a:pos x="T6" y="T7"/>
              </a:cxn>
              <a:cxn ang="T14">
                <a:pos x="T8" y="T9"/>
              </a:cxn>
            </a:cxnLst>
            <a:rect l="T15" t="T16" r="T17" b="T18"/>
            <a:pathLst>
              <a:path w="44" h="59">
                <a:moveTo>
                  <a:pt x="41" y="0"/>
                </a:moveTo>
                <a:lnTo>
                  <a:pt x="0" y="0"/>
                </a:lnTo>
                <a:lnTo>
                  <a:pt x="2" y="58"/>
                </a:lnTo>
                <a:lnTo>
                  <a:pt x="43" y="58"/>
                </a:lnTo>
                <a:lnTo>
                  <a:pt x="41" y="0"/>
                </a:lnTo>
              </a:path>
            </a:pathLst>
          </a:custGeom>
          <a:solidFill>
            <a:srgbClr val="C0C0C0"/>
          </a:solidFill>
          <a:ln w="12700" cap="rnd" cmpd="sng">
            <a:solidFill>
              <a:srgbClr val="808080"/>
            </a:solidFill>
            <a:prstDash val="solid"/>
            <a:round/>
            <a:headEnd type="none" w="med" len="med"/>
            <a:tailEnd type="none" w="med" len="med"/>
          </a:ln>
        </p:spPr>
        <p:txBody>
          <a:bodyPr/>
          <a:lstStyle/>
          <a:p>
            <a:endParaRPr lang="en-US"/>
          </a:p>
        </p:txBody>
      </p:sp>
      <p:sp>
        <p:nvSpPr>
          <p:cNvPr id="101405" name="Oval 507"/>
          <p:cNvSpPr>
            <a:spLocks noChangeArrowheads="1"/>
          </p:cNvSpPr>
          <p:nvPr/>
        </p:nvSpPr>
        <p:spPr bwMode="auto">
          <a:xfrm>
            <a:off x="4603750" y="3248025"/>
            <a:ext cx="14288" cy="12700"/>
          </a:xfrm>
          <a:prstGeom prst="ellipse">
            <a:avLst/>
          </a:prstGeom>
          <a:solidFill>
            <a:srgbClr val="C0C0C0"/>
          </a:solidFill>
          <a:ln w="12700">
            <a:solidFill>
              <a:srgbClr val="808080"/>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1406" name="Rectangle 508"/>
          <p:cNvSpPr>
            <a:spLocks noChangeArrowheads="1"/>
          </p:cNvSpPr>
          <p:nvPr/>
        </p:nvSpPr>
        <p:spPr bwMode="auto">
          <a:xfrm>
            <a:off x="3398838" y="3167063"/>
            <a:ext cx="25400" cy="42862"/>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819709" name="Rectangle 509"/>
          <p:cNvSpPr>
            <a:spLocks noChangeArrowheads="1"/>
          </p:cNvSpPr>
          <p:nvPr/>
        </p:nvSpPr>
        <p:spPr bwMode="auto">
          <a:xfrm>
            <a:off x="3560763" y="3552825"/>
            <a:ext cx="1092200" cy="638175"/>
          </a:xfrm>
          <a:prstGeom prst="rect">
            <a:avLst/>
          </a:prstGeom>
          <a:noFill/>
          <a:ln w="12700">
            <a:noFill/>
            <a:miter lim="800000"/>
            <a:headEnd/>
            <a:tailEnd/>
          </a:ln>
          <a:effectLst/>
        </p:spPr>
        <p:txBody>
          <a:bodyPr lIns="90488" tIns="44450" rIns="90488" bIns="44450">
            <a:spAutoFit/>
          </a:bodyPr>
          <a:lstStyle/>
          <a:p>
            <a:pPr>
              <a:defRPr/>
            </a:pPr>
            <a:r>
              <a:rPr lang="en-US" sz="1800" b="1">
                <a:effectLst>
                  <a:outerShdw blurRad="38100" dist="38100" dir="2700000" algn="tl">
                    <a:srgbClr val="C0C0C0"/>
                  </a:outerShdw>
                </a:effectLst>
                <a:latin typeface="Times New Roman" pitchFamily="18" charset="0"/>
              </a:rPr>
              <a:t>Ship Builder</a:t>
            </a:r>
          </a:p>
        </p:txBody>
      </p:sp>
      <p:sp>
        <p:nvSpPr>
          <p:cNvPr id="101408" name="Line 510"/>
          <p:cNvSpPr>
            <a:spLocks noChangeShapeType="1"/>
          </p:cNvSpPr>
          <p:nvPr/>
        </p:nvSpPr>
        <p:spPr bwMode="auto">
          <a:xfrm>
            <a:off x="2216150" y="2749550"/>
            <a:ext cx="977900" cy="749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09" name="Line 511"/>
          <p:cNvSpPr>
            <a:spLocks noChangeShapeType="1"/>
          </p:cNvSpPr>
          <p:nvPr/>
        </p:nvSpPr>
        <p:spPr bwMode="auto">
          <a:xfrm flipV="1">
            <a:off x="2216150" y="4108450"/>
            <a:ext cx="901700" cy="1003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10" name="Line 512"/>
          <p:cNvSpPr>
            <a:spLocks noChangeShapeType="1"/>
          </p:cNvSpPr>
          <p:nvPr/>
        </p:nvSpPr>
        <p:spPr bwMode="auto">
          <a:xfrm flipH="1">
            <a:off x="5708650" y="2901950"/>
            <a:ext cx="1308100" cy="825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11" name="Line 513"/>
          <p:cNvSpPr>
            <a:spLocks noChangeShapeType="1"/>
          </p:cNvSpPr>
          <p:nvPr/>
        </p:nvSpPr>
        <p:spPr bwMode="auto">
          <a:xfrm flipH="1" flipV="1">
            <a:off x="5784850" y="4337050"/>
            <a:ext cx="1231900" cy="850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12" name="Freeform 515"/>
          <p:cNvSpPr>
            <a:spLocks/>
          </p:cNvSpPr>
          <p:nvPr/>
        </p:nvSpPr>
        <p:spPr bwMode="auto">
          <a:xfrm>
            <a:off x="1009650" y="2979738"/>
            <a:ext cx="125413" cy="63500"/>
          </a:xfrm>
          <a:custGeom>
            <a:avLst/>
            <a:gdLst>
              <a:gd name="T0" fmla="*/ 2147483646 w 79"/>
              <a:gd name="T1" fmla="*/ 0 h 40"/>
              <a:gd name="T2" fmla="*/ 2147483646 w 79"/>
              <a:gd name="T3" fmla="*/ 0 h 40"/>
              <a:gd name="T4" fmla="*/ 2147483646 w 79"/>
              <a:gd name="T5" fmla="*/ 2147483646 h 40"/>
              <a:gd name="T6" fmla="*/ 2147483646 w 79"/>
              <a:gd name="T7" fmla="*/ 2147483646 h 40"/>
              <a:gd name="T8" fmla="*/ 2147483646 w 79"/>
              <a:gd name="T9" fmla="*/ 2147483646 h 40"/>
              <a:gd name="T10" fmla="*/ 2147483646 w 79"/>
              <a:gd name="T11" fmla="*/ 2147483646 h 40"/>
              <a:gd name="T12" fmla="*/ 2147483646 w 79"/>
              <a:gd name="T13" fmla="*/ 2147483646 h 40"/>
              <a:gd name="T14" fmla="*/ 2147483646 w 79"/>
              <a:gd name="T15" fmla="*/ 2147483646 h 40"/>
              <a:gd name="T16" fmla="*/ 2147483646 w 79"/>
              <a:gd name="T17" fmla="*/ 2147483646 h 40"/>
              <a:gd name="T18" fmla="*/ 2147483646 w 79"/>
              <a:gd name="T19" fmla="*/ 2147483646 h 40"/>
              <a:gd name="T20" fmla="*/ 0 w 79"/>
              <a:gd name="T21" fmla="*/ 2147483646 h 40"/>
              <a:gd name="T22" fmla="*/ 0 w 79"/>
              <a:gd name="T23" fmla="*/ 2147483646 h 40"/>
              <a:gd name="T24" fmla="*/ 2147483646 w 79"/>
              <a:gd name="T25" fmla="*/ 2147483646 h 40"/>
              <a:gd name="T26" fmla="*/ 2147483646 w 79"/>
              <a:gd name="T27" fmla="*/ 2147483646 h 40"/>
              <a:gd name="T28" fmla="*/ 2147483646 w 79"/>
              <a:gd name="T29" fmla="*/ 2147483646 h 40"/>
              <a:gd name="T30" fmla="*/ 2147483646 w 79"/>
              <a:gd name="T31" fmla="*/ 2147483646 h 40"/>
              <a:gd name="T32" fmla="*/ 2147483646 w 79"/>
              <a:gd name="T33" fmla="*/ 2147483646 h 40"/>
              <a:gd name="T34" fmla="*/ 2147483646 w 79"/>
              <a:gd name="T35" fmla="*/ 2147483646 h 40"/>
              <a:gd name="T36" fmla="*/ 2147483646 w 79"/>
              <a:gd name="T37" fmla="*/ 2147483646 h 40"/>
              <a:gd name="T38" fmla="*/ 2147483646 w 79"/>
              <a:gd name="T39" fmla="*/ 2147483646 h 40"/>
              <a:gd name="T40" fmla="*/ 2147483646 w 79"/>
              <a:gd name="T41" fmla="*/ 2147483646 h 40"/>
              <a:gd name="T42" fmla="*/ 2147483646 w 79"/>
              <a:gd name="T43" fmla="*/ 2147483646 h 40"/>
              <a:gd name="T44" fmla="*/ 2147483646 w 79"/>
              <a:gd name="T45" fmla="*/ 2147483646 h 40"/>
              <a:gd name="T46" fmla="*/ 2147483646 w 79"/>
              <a:gd name="T47" fmla="*/ 2147483646 h 40"/>
              <a:gd name="T48" fmla="*/ 2147483646 w 79"/>
              <a:gd name="T49" fmla="*/ 2147483646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0"/>
              <a:gd name="T77" fmla="*/ 79 w 79"/>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0">
                <a:moveTo>
                  <a:pt x="77" y="0"/>
                </a:moveTo>
                <a:lnTo>
                  <a:pt x="59" y="0"/>
                </a:lnTo>
                <a:lnTo>
                  <a:pt x="49" y="1"/>
                </a:lnTo>
                <a:lnTo>
                  <a:pt x="39" y="2"/>
                </a:lnTo>
                <a:lnTo>
                  <a:pt x="27" y="4"/>
                </a:lnTo>
                <a:lnTo>
                  <a:pt x="18" y="6"/>
                </a:lnTo>
                <a:lnTo>
                  <a:pt x="11" y="8"/>
                </a:lnTo>
                <a:lnTo>
                  <a:pt x="7" y="10"/>
                </a:lnTo>
                <a:lnTo>
                  <a:pt x="4" y="12"/>
                </a:lnTo>
                <a:lnTo>
                  <a:pt x="1" y="15"/>
                </a:lnTo>
                <a:lnTo>
                  <a:pt x="0" y="18"/>
                </a:lnTo>
                <a:lnTo>
                  <a:pt x="0" y="21"/>
                </a:lnTo>
                <a:lnTo>
                  <a:pt x="2" y="23"/>
                </a:lnTo>
                <a:lnTo>
                  <a:pt x="5" y="25"/>
                </a:lnTo>
                <a:lnTo>
                  <a:pt x="11" y="26"/>
                </a:lnTo>
                <a:lnTo>
                  <a:pt x="17" y="26"/>
                </a:lnTo>
                <a:lnTo>
                  <a:pt x="24" y="25"/>
                </a:lnTo>
                <a:lnTo>
                  <a:pt x="33" y="24"/>
                </a:lnTo>
                <a:lnTo>
                  <a:pt x="41" y="25"/>
                </a:lnTo>
                <a:lnTo>
                  <a:pt x="47" y="26"/>
                </a:lnTo>
                <a:lnTo>
                  <a:pt x="53" y="27"/>
                </a:lnTo>
                <a:lnTo>
                  <a:pt x="60" y="29"/>
                </a:lnTo>
                <a:lnTo>
                  <a:pt x="78" y="39"/>
                </a:lnTo>
                <a:lnTo>
                  <a:pt x="77" y="39"/>
                </a:lnTo>
                <a:lnTo>
                  <a:pt x="77" y="38"/>
                </a:lnTo>
              </a:path>
            </a:pathLst>
          </a:custGeom>
          <a:noFill/>
          <a:ln w="12700" cap="rnd"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1413" name="Group 516"/>
          <p:cNvGrpSpPr>
            <a:grpSpLocks/>
          </p:cNvGrpSpPr>
          <p:nvPr/>
        </p:nvGrpSpPr>
        <p:grpSpPr bwMode="auto">
          <a:xfrm>
            <a:off x="1116013" y="2801938"/>
            <a:ext cx="990600" cy="280987"/>
            <a:chOff x="703" y="1765"/>
            <a:chExt cx="624" cy="177"/>
          </a:xfrm>
        </p:grpSpPr>
        <p:sp>
          <p:nvSpPr>
            <p:cNvPr id="101694" name="Freeform 517"/>
            <p:cNvSpPr>
              <a:spLocks/>
            </p:cNvSpPr>
            <p:nvPr/>
          </p:nvSpPr>
          <p:spPr bwMode="auto">
            <a:xfrm>
              <a:off x="707" y="1857"/>
              <a:ext cx="620" cy="85"/>
            </a:xfrm>
            <a:custGeom>
              <a:avLst/>
              <a:gdLst>
                <a:gd name="T0" fmla="*/ 0 w 620"/>
                <a:gd name="T1" fmla="*/ 5 h 85"/>
                <a:gd name="T2" fmla="*/ 0 w 620"/>
                <a:gd name="T3" fmla="*/ 42 h 85"/>
                <a:gd name="T4" fmla="*/ 503 w 620"/>
                <a:gd name="T5" fmla="*/ 84 h 85"/>
                <a:gd name="T6" fmla="*/ 619 w 620"/>
                <a:gd name="T7" fmla="*/ 33 h 85"/>
                <a:gd name="T8" fmla="*/ 619 w 620"/>
                <a:gd name="T9" fmla="*/ 0 h 85"/>
                <a:gd name="T10" fmla="*/ 499 w 620"/>
                <a:gd name="T11" fmla="*/ 44 h 85"/>
                <a:gd name="T12" fmla="*/ 0 w 620"/>
                <a:gd name="T13" fmla="*/ 5 h 85"/>
                <a:gd name="T14" fmla="*/ 0 60000 65536"/>
                <a:gd name="T15" fmla="*/ 0 60000 65536"/>
                <a:gd name="T16" fmla="*/ 0 60000 65536"/>
                <a:gd name="T17" fmla="*/ 0 60000 65536"/>
                <a:gd name="T18" fmla="*/ 0 60000 65536"/>
                <a:gd name="T19" fmla="*/ 0 60000 65536"/>
                <a:gd name="T20" fmla="*/ 0 60000 65536"/>
                <a:gd name="T21" fmla="*/ 0 w 620"/>
                <a:gd name="T22" fmla="*/ 0 h 85"/>
                <a:gd name="T23" fmla="*/ 620 w 620"/>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0" h="85">
                  <a:moveTo>
                    <a:pt x="0" y="5"/>
                  </a:moveTo>
                  <a:lnTo>
                    <a:pt x="0" y="42"/>
                  </a:lnTo>
                  <a:lnTo>
                    <a:pt x="503" y="84"/>
                  </a:lnTo>
                  <a:lnTo>
                    <a:pt x="619" y="33"/>
                  </a:lnTo>
                  <a:lnTo>
                    <a:pt x="619" y="0"/>
                  </a:lnTo>
                  <a:lnTo>
                    <a:pt x="499" y="44"/>
                  </a:lnTo>
                  <a:lnTo>
                    <a:pt x="0" y="5"/>
                  </a:lnTo>
                </a:path>
              </a:pathLst>
            </a:custGeom>
            <a:solidFill>
              <a:srgbClr val="9F9F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95" name="Freeform 518"/>
            <p:cNvSpPr>
              <a:spLocks/>
            </p:cNvSpPr>
            <p:nvPr/>
          </p:nvSpPr>
          <p:spPr bwMode="auto">
            <a:xfrm>
              <a:off x="703" y="1765"/>
              <a:ext cx="504" cy="134"/>
            </a:xfrm>
            <a:custGeom>
              <a:avLst/>
              <a:gdLst>
                <a:gd name="T0" fmla="*/ 0 w 504"/>
                <a:gd name="T1" fmla="*/ 0 h 134"/>
                <a:gd name="T2" fmla="*/ 503 w 504"/>
                <a:gd name="T3" fmla="*/ 29 h 134"/>
                <a:gd name="T4" fmla="*/ 503 w 504"/>
                <a:gd name="T5" fmla="*/ 133 h 134"/>
                <a:gd name="T6" fmla="*/ 0 w 504"/>
                <a:gd name="T7" fmla="*/ 93 h 134"/>
                <a:gd name="T8" fmla="*/ 0 w 504"/>
                <a:gd name="T9" fmla="*/ 0 h 134"/>
                <a:gd name="T10" fmla="*/ 0 60000 65536"/>
                <a:gd name="T11" fmla="*/ 0 60000 65536"/>
                <a:gd name="T12" fmla="*/ 0 60000 65536"/>
                <a:gd name="T13" fmla="*/ 0 60000 65536"/>
                <a:gd name="T14" fmla="*/ 0 60000 65536"/>
                <a:gd name="T15" fmla="*/ 0 w 504"/>
                <a:gd name="T16" fmla="*/ 0 h 134"/>
                <a:gd name="T17" fmla="*/ 504 w 504"/>
                <a:gd name="T18" fmla="*/ 134 h 134"/>
              </a:gdLst>
              <a:ahLst/>
              <a:cxnLst>
                <a:cxn ang="T10">
                  <a:pos x="T0" y="T1"/>
                </a:cxn>
                <a:cxn ang="T11">
                  <a:pos x="T2" y="T3"/>
                </a:cxn>
                <a:cxn ang="T12">
                  <a:pos x="T4" y="T5"/>
                </a:cxn>
                <a:cxn ang="T13">
                  <a:pos x="T6" y="T7"/>
                </a:cxn>
                <a:cxn ang="T14">
                  <a:pos x="T8" y="T9"/>
                </a:cxn>
              </a:cxnLst>
              <a:rect l="T15" t="T16" r="T17" b="T18"/>
              <a:pathLst>
                <a:path w="504" h="134">
                  <a:moveTo>
                    <a:pt x="0" y="0"/>
                  </a:moveTo>
                  <a:lnTo>
                    <a:pt x="503" y="29"/>
                  </a:lnTo>
                  <a:lnTo>
                    <a:pt x="503" y="133"/>
                  </a:lnTo>
                  <a:lnTo>
                    <a:pt x="0" y="93"/>
                  </a:lnTo>
                  <a:lnTo>
                    <a:pt x="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696" name="Group 519"/>
            <p:cNvGrpSpPr>
              <a:grpSpLocks/>
            </p:cNvGrpSpPr>
            <p:nvPr/>
          </p:nvGrpSpPr>
          <p:grpSpPr bwMode="auto">
            <a:xfrm>
              <a:off x="708" y="1794"/>
              <a:ext cx="502" cy="49"/>
              <a:chOff x="708" y="1794"/>
              <a:chExt cx="502" cy="49"/>
            </a:xfrm>
          </p:grpSpPr>
          <p:sp>
            <p:nvSpPr>
              <p:cNvPr id="101697" name="Line 520"/>
              <p:cNvSpPr>
                <a:spLocks noChangeShapeType="1"/>
              </p:cNvSpPr>
              <p:nvPr/>
            </p:nvSpPr>
            <p:spPr bwMode="auto">
              <a:xfrm>
                <a:off x="708" y="1794"/>
                <a:ext cx="502"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98" name="Line 521"/>
              <p:cNvSpPr>
                <a:spLocks noChangeShapeType="1"/>
              </p:cNvSpPr>
              <p:nvPr/>
            </p:nvSpPr>
            <p:spPr bwMode="auto">
              <a:xfrm>
                <a:off x="1082" y="1817"/>
                <a:ext cx="99"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99" name="Line 522"/>
              <p:cNvSpPr>
                <a:spLocks noChangeShapeType="1"/>
              </p:cNvSpPr>
              <p:nvPr/>
            </p:nvSpPr>
            <p:spPr bwMode="auto">
              <a:xfrm>
                <a:off x="957" y="1809"/>
                <a:ext cx="99"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700" name="Line 523"/>
              <p:cNvSpPr>
                <a:spLocks noChangeShapeType="1"/>
              </p:cNvSpPr>
              <p:nvPr/>
            </p:nvSpPr>
            <p:spPr bwMode="auto">
              <a:xfrm>
                <a:off x="708" y="1813"/>
                <a:ext cx="502"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414" name="Group 524"/>
          <p:cNvGrpSpPr>
            <a:grpSpLocks/>
          </p:cNvGrpSpPr>
          <p:nvPr/>
        </p:nvGrpSpPr>
        <p:grpSpPr bwMode="auto">
          <a:xfrm>
            <a:off x="1116013" y="2770188"/>
            <a:ext cx="993775" cy="69850"/>
            <a:chOff x="703" y="1745"/>
            <a:chExt cx="626" cy="44"/>
          </a:xfrm>
        </p:grpSpPr>
        <p:sp>
          <p:nvSpPr>
            <p:cNvPr id="101692" name="Freeform 525"/>
            <p:cNvSpPr>
              <a:spLocks/>
            </p:cNvSpPr>
            <p:nvPr/>
          </p:nvSpPr>
          <p:spPr bwMode="auto">
            <a:xfrm>
              <a:off x="703" y="1745"/>
              <a:ext cx="626" cy="44"/>
            </a:xfrm>
            <a:custGeom>
              <a:avLst/>
              <a:gdLst>
                <a:gd name="T0" fmla="*/ 0 w 626"/>
                <a:gd name="T1" fmla="*/ 17 h 44"/>
                <a:gd name="T2" fmla="*/ 505 w 626"/>
                <a:gd name="T3" fmla="*/ 43 h 44"/>
                <a:gd name="T4" fmla="*/ 625 w 626"/>
                <a:gd name="T5" fmla="*/ 18 h 44"/>
                <a:gd name="T6" fmla="*/ 583 w 626"/>
                <a:gd name="T7" fmla="*/ 14 h 44"/>
                <a:gd name="T8" fmla="*/ 193 w 626"/>
                <a:gd name="T9" fmla="*/ 0 h 44"/>
                <a:gd name="T10" fmla="*/ 0 w 626"/>
                <a:gd name="T11" fmla="*/ 17 h 44"/>
                <a:gd name="T12" fmla="*/ 0 60000 65536"/>
                <a:gd name="T13" fmla="*/ 0 60000 65536"/>
                <a:gd name="T14" fmla="*/ 0 60000 65536"/>
                <a:gd name="T15" fmla="*/ 0 60000 65536"/>
                <a:gd name="T16" fmla="*/ 0 60000 65536"/>
                <a:gd name="T17" fmla="*/ 0 60000 65536"/>
                <a:gd name="T18" fmla="*/ 0 w 626"/>
                <a:gd name="T19" fmla="*/ 0 h 44"/>
                <a:gd name="T20" fmla="*/ 626 w 62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26" h="44">
                  <a:moveTo>
                    <a:pt x="0" y="17"/>
                  </a:moveTo>
                  <a:lnTo>
                    <a:pt x="505" y="43"/>
                  </a:lnTo>
                  <a:lnTo>
                    <a:pt x="625" y="18"/>
                  </a:lnTo>
                  <a:lnTo>
                    <a:pt x="583" y="14"/>
                  </a:lnTo>
                  <a:lnTo>
                    <a:pt x="193" y="0"/>
                  </a:lnTo>
                  <a:lnTo>
                    <a:pt x="0" y="17"/>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93" name="Freeform 526"/>
            <p:cNvSpPr>
              <a:spLocks/>
            </p:cNvSpPr>
            <p:nvPr/>
          </p:nvSpPr>
          <p:spPr bwMode="auto">
            <a:xfrm>
              <a:off x="847" y="1756"/>
              <a:ext cx="458" cy="25"/>
            </a:xfrm>
            <a:custGeom>
              <a:avLst/>
              <a:gdLst>
                <a:gd name="T0" fmla="*/ 37 w 458"/>
                <a:gd name="T1" fmla="*/ 0 h 25"/>
                <a:gd name="T2" fmla="*/ 0 w 458"/>
                <a:gd name="T3" fmla="*/ 9 h 25"/>
                <a:gd name="T4" fmla="*/ 369 w 458"/>
                <a:gd name="T5" fmla="*/ 24 h 25"/>
                <a:gd name="T6" fmla="*/ 429 w 458"/>
                <a:gd name="T7" fmla="*/ 14 h 25"/>
                <a:gd name="T8" fmla="*/ 425 w 458"/>
                <a:gd name="T9" fmla="*/ 12 h 25"/>
                <a:gd name="T10" fmla="*/ 457 w 458"/>
                <a:gd name="T11" fmla="*/ 6 h 25"/>
                <a:gd name="T12" fmla="*/ 436 w 458"/>
                <a:gd name="T13" fmla="*/ 5 h 25"/>
                <a:gd name="T14" fmla="*/ 37 w 458"/>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25"/>
                <a:gd name="T26" fmla="*/ 458 w 458"/>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25">
                  <a:moveTo>
                    <a:pt x="37" y="0"/>
                  </a:moveTo>
                  <a:lnTo>
                    <a:pt x="0" y="9"/>
                  </a:lnTo>
                  <a:lnTo>
                    <a:pt x="369" y="24"/>
                  </a:lnTo>
                  <a:lnTo>
                    <a:pt x="429" y="14"/>
                  </a:lnTo>
                  <a:lnTo>
                    <a:pt x="425" y="12"/>
                  </a:lnTo>
                  <a:lnTo>
                    <a:pt x="457" y="6"/>
                  </a:lnTo>
                  <a:lnTo>
                    <a:pt x="436" y="5"/>
                  </a:lnTo>
                  <a:lnTo>
                    <a:pt x="37" y="0"/>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415" name="Group 527"/>
          <p:cNvGrpSpPr>
            <a:grpSpLocks/>
          </p:cNvGrpSpPr>
          <p:nvPr/>
        </p:nvGrpSpPr>
        <p:grpSpPr bwMode="auto">
          <a:xfrm>
            <a:off x="1935163" y="2339975"/>
            <a:ext cx="174625" cy="477838"/>
            <a:chOff x="1219" y="1474"/>
            <a:chExt cx="110" cy="301"/>
          </a:xfrm>
        </p:grpSpPr>
        <p:grpSp>
          <p:nvGrpSpPr>
            <p:cNvPr id="101662" name="Group 528"/>
            <p:cNvGrpSpPr>
              <a:grpSpLocks/>
            </p:cNvGrpSpPr>
            <p:nvPr/>
          </p:nvGrpSpPr>
          <p:grpSpPr bwMode="auto">
            <a:xfrm>
              <a:off x="1264" y="1513"/>
              <a:ext cx="65" cy="251"/>
              <a:chOff x="1264" y="1513"/>
              <a:chExt cx="65" cy="251"/>
            </a:xfrm>
          </p:grpSpPr>
          <p:sp>
            <p:nvSpPr>
              <p:cNvPr id="101666" name="Freeform 529"/>
              <p:cNvSpPr>
                <a:spLocks/>
              </p:cNvSpPr>
              <p:nvPr/>
            </p:nvSpPr>
            <p:spPr bwMode="auto">
              <a:xfrm>
                <a:off x="1264" y="1513"/>
                <a:ext cx="64" cy="251"/>
              </a:xfrm>
              <a:custGeom>
                <a:avLst/>
                <a:gdLst>
                  <a:gd name="T0" fmla="*/ 6 w 64"/>
                  <a:gd name="T1" fmla="*/ 0 h 251"/>
                  <a:gd name="T2" fmla="*/ 63 w 64"/>
                  <a:gd name="T3" fmla="*/ 20 h 251"/>
                  <a:gd name="T4" fmla="*/ 58 w 64"/>
                  <a:gd name="T5" fmla="*/ 118 h 251"/>
                  <a:gd name="T6" fmla="*/ 51 w 64"/>
                  <a:gd name="T7" fmla="*/ 235 h 251"/>
                  <a:gd name="T8" fmla="*/ 0 w 64"/>
                  <a:gd name="T9" fmla="*/ 250 h 251"/>
                  <a:gd name="T10" fmla="*/ 6 w 64"/>
                  <a:gd name="T11" fmla="*/ 0 h 251"/>
                  <a:gd name="T12" fmla="*/ 0 60000 65536"/>
                  <a:gd name="T13" fmla="*/ 0 60000 65536"/>
                  <a:gd name="T14" fmla="*/ 0 60000 65536"/>
                  <a:gd name="T15" fmla="*/ 0 60000 65536"/>
                  <a:gd name="T16" fmla="*/ 0 60000 65536"/>
                  <a:gd name="T17" fmla="*/ 0 60000 65536"/>
                  <a:gd name="T18" fmla="*/ 0 w 64"/>
                  <a:gd name="T19" fmla="*/ 0 h 251"/>
                  <a:gd name="T20" fmla="*/ 64 w 64"/>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64" h="251">
                    <a:moveTo>
                      <a:pt x="6" y="0"/>
                    </a:moveTo>
                    <a:lnTo>
                      <a:pt x="63" y="20"/>
                    </a:lnTo>
                    <a:lnTo>
                      <a:pt x="58" y="118"/>
                    </a:lnTo>
                    <a:lnTo>
                      <a:pt x="51" y="235"/>
                    </a:lnTo>
                    <a:lnTo>
                      <a:pt x="0" y="250"/>
                    </a:lnTo>
                    <a:lnTo>
                      <a:pt x="6" y="0"/>
                    </a:lnTo>
                  </a:path>
                </a:pathLst>
              </a:custGeom>
              <a:solidFill>
                <a:srgbClr val="9F9F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667" name="Group 530"/>
              <p:cNvGrpSpPr>
                <a:grpSpLocks/>
              </p:cNvGrpSpPr>
              <p:nvPr/>
            </p:nvGrpSpPr>
            <p:grpSpPr bwMode="auto">
              <a:xfrm>
                <a:off x="1268" y="1528"/>
                <a:ext cx="61" cy="217"/>
                <a:chOff x="1268" y="1528"/>
                <a:chExt cx="61" cy="217"/>
              </a:xfrm>
            </p:grpSpPr>
            <p:grpSp>
              <p:nvGrpSpPr>
                <p:cNvPr id="101668" name="Group 531"/>
                <p:cNvGrpSpPr>
                  <a:grpSpLocks/>
                </p:cNvGrpSpPr>
                <p:nvPr/>
              </p:nvGrpSpPr>
              <p:grpSpPr bwMode="auto">
                <a:xfrm>
                  <a:off x="1268" y="1528"/>
                  <a:ext cx="61" cy="217"/>
                  <a:chOff x="1268" y="1528"/>
                  <a:chExt cx="61" cy="217"/>
                </a:xfrm>
              </p:grpSpPr>
              <p:grpSp>
                <p:nvGrpSpPr>
                  <p:cNvPr id="101670" name="Group 532"/>
                  <p:cNvGrpSpPr>
                    <a:grpSpLocks/>
                  </p:cNvGrpSpPr>
                  <p:nvPr/>
                </p:nvGrpSpPr>
                <p:grpSpPr bwMode="auto">
                  <a:xfrm>
                    <a:off x="1268" y="1528"/>
                    <a:ext cx="61" cy="126"/>
                    <a:chOff x="1268" y="1528"/>
                    <a:chExt cx="61" cy="126"/>
                  </a:xfrm>
                </p:grpSpPr>
                <p:grpSp>
                  <p:nvGrpSpPr>
                    <p:cNvPr id="101680" name="Group 533"/>
                    <p:cNvGrpSpPr>
                      <a:grpSpLocks/>
                    </p:cNvGrpSpPr>
                    <p:nvPr/>
                  </p:nvGrpSpPr>
                  <p:grpSpPr bwMode="auto">
                    <a:xfrm>
                      <a:off x="1273" y="1528"/>
                      <a:ext cx="56" cy="62"/>
                      <a:chOff x="1273" y="1528"/>
                      <a:chExt cx="56" cy="62"/>
                    </a:xfrm>
                  </p:grpSpPr>
                  <p:sp>
                    <p:nvSpPr>
                      <p:cNvPr id="101686" name="Line 534"/>
                      <p:cNvSpPr>
                        <a:spLocks noChangeShapeType="1"/>
                      </p:cNvSpPr>
                      <p:nvPr/>
                    </p:nvSpPr>
                    <p:spPr bwMode="auto">
                      <a:xfrm>
                        <a:off x="1275" y="1528"/>
                        <a:ext cx="54" cy="12"/>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87" name="Line 535"/>
                      <p:cNvSpPr>
                        <a:spLocks noChangeShapeType="1"/>
                      </p:cNvSpPr>
                      <p:nvPr/>
                    </p:nvSpPr>
                    <p:spPr bwMode="auto">
                      <a:xfrm>
                        <a:off x="1274" y="1540"/>
                        <a:ext cx="54" cy="1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88" name="Line 536"/>
                      <p:cNvSpPr>
                        <a:spLocks noChangeShapeType="1"/>
                      </p:cNvSpPr>
                      <p:nvPr/>
                    </p:nvSpPr>
                    <p:spPr bwMode="auto">
                      <a:xfrm>
                        <a:off x="1274" y="1551"/>
                        <a:ext cx="54" cy="9"/>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89" name="Line 537"/>
                      <p:cNvSpPr>
                        <a:spLocks noChangeShapeType="1"/>
                      </p:cNvSpPr>
                      <p:nvPr/>
                    </p:nvSpPr>
                    <p:spPr bwMode="auto">
                      <a:xfrm>
                        <a:off x="1274" y="1562"/>
                        <a:ext cx="54" cy="8"/>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90" name="Line 538"/>
                      <p:cNvSpPr>
                        <a:spLocks noChangeShapeType="1"/>
                      </p:cNvSpPr>
                      <p:nvPr/>
                    </p:nvSpPr>
                    <p:spPr bwMode="auto">
                      <a:xfrm>
                        <a:off x="1273" y="1573"/>
                        <a:ext cx="54" cy="7"/>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91" name="Line 539"/>
                      <p:cNvSpPr>
                        <a:spLocks noChangeShapeType="1"/>
                      </p:cNvSpPr>
                      <p:nvPr/>
                    </p:nvSpPr>
                    <p:spPr bwMode="auto">
                      <a:xfrm>
                        <a:off x="1273" y="1584"/>
                        <a:ext cx="54" cy="6"/>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1681" name="Line 540"/>
                    <p:cNvSpPr>
                      <a:spLocks noChangeShapeType="1"/>
                    </p:cNvSpPr>
                    <p:nvPr/>
                  </p:nvSpPr>
                  <p:spPr bwMode="auto">
                    <a:xfrm>
                      <a:off x="1268" y="1607"/>
                      <a:ext cx="56" cy="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82" name="Line 541"/>
                    <p:cNvSpPr>
                      <a:spLocks noChangeShapeType="1"/>
                    </p:cNvSpPr>
                    <p:nvPr/>
                  </p:nvSpPr>
                  <p:spPr bwMode="auto">
                    <a:xfrm>
                      <a:off x="1269" y="1618"/>
                      <a:ext cx="55" cy="1"/>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83" name="Line 542"/>
                    <p:cNvSpPr>
                      <a:spLocks noChangeShapeType="1"/>
                    </p:cNvSpPr>
                    <p:nvPr/>
                  </p:nvSpPr>
                  <p:spPr bwMode="auto">
                    <a:xfrm>
                      <a:off x="1268" y="1630"/>
                      <a:ext cx="55" cy="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84" name="Line 543"/>
                    <p:cNvSpPr>
                      <a:spLocks noChangeShapeType="1"/>
                    </p:cNvSpPr>
                    <p:nvPr/>
                  </p:nvSpPr>
                  <p:spPr bwMode="auto">
                    <a:xfrm>
                      <a:off x="1269" y="1637"/>
                      <a:ext cx="54" cy="6"/>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85" name="Line 544"/>
                    <p:cNvSpPr>
                      <a:spLocks noChangeShapeType="1"/>
                    </p:cNvSpPr>
                    <p:nvPr/>
                  </p:nvSpPr>
                  <p:spPr bwMode="auto">
                    <a:xfrm>
                      <a:off x="1269" y="1649"/>
                      <a:ext cx="54" cy="5"/>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71" name="Group 545"/>
                  <p:cNvGrpSpPr>
                    <a:grpSpLocks/>
                  </p:cNvGrpSpPr>
                  <p:nvPr/>
                </p:nvGrpSpPr>
                <p:grpSpPr bwMode="auto">
                  <a:xfrm>
                    <a:off x="1269" y="1661"/>
                    <a:ext cx="53" cy="84"/>
                    <a:chOff x="1269" y="1661"/>
                    <a:chExt cx="53" cy="84"/>
                  </a:xfrm>
                </p:grpSpPr>
                <p:sp>
                  <p:nvSpPr>
                    <p:cNvPr id="101672" name="Line 546"/>
                    <p:cNvSpPr>
                      <a:spLocks noChangeShapeType="1"/>
                    </p:cNvSpPr>
                    <p:nvPr/>
                  </p:nvSpPr>
                  <p:spPr bwMode="auto">
                    <a:xfrm>
                      <a:off x="1269" y="1661"/>
                      <a:ext cx="53" cy="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73" name="Line 547"/>
                    <p:cNvSpPr>
                      <a:spLocks noChangeShapeType="1"/>
                    </p:cNvSpPr>
                    <p:nvPr/>
                  </p:nvSpPr>
                  <p:spPr bwMode="auto">
                    <a:xfrm>
                      <a:off x="1270" y="1672"/>
                      <a:ext cx="51" cy="2"/>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74" name="Line 548"/>
                    <p:cNvSpPr>
                      <a:spLocks noChangeShapeType="1"/>
                    </p:cNvSpPr>
                    <p:nvPr/>
                  </p:nvSpPr>
                  <p:spPr bwMode="auto">
                    <a:xfrm>
                      <a:off x="1269" y="1684"/>
                      <a:ext cx="51" cy="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75" name="Line 549"/>
                    <p:cNvSpPr>
                      <a:spLocks noChangeShapeType="1"/>
                    </p:cNvSpPr>
                    <p:nvPr/>
                  </p:nvSpPr>
                  <p:spPr bwMode="auto">
                    <a:xfrm flipV="1">
                      <a:off x="1269" y="1690"/>
                      <a:ext cx="51" cy="9"/>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76" name="Line 550"/>
                    <p:cNvSpPr>
                      <a:spLocks noChangeShapeType="1"/>
                    </p:cNvSpPr>
                    <p:nvPr/>
                  </p:nvSpPr>
                  <p:spPr bwMode="auto">
                    <a:xfrm flipV="1">
                      <a:off x="1269" y="1700"/>
                      <a:ext cx="50" cy="1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77" name="Line 551"/>
                    <p:cNvSpPr>
                      <a:spLocks noChangeShapeType="1"/>
                    </p:cNvSpPr>
                    <p:nvPr/>
                  </p:nvSpPr>
                  <p:spPr bwMode="auto">
                    <a:xfrm flipV="1">
                      <a:off x="1269" y="1710"/>
                      <a:ext cx="50" cy="12"/>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78" name="Line 552"/>
                    <p:cNvSpPr>
                      <a:spLocks noChangeShapeType="1"/>
                    </p:cNvSpPr>
                    <p:nvPr/>
                  </p:nvSpPr>
                  <p:spPr bwMode="auto">
                    <a:xfrm flipV="1">
                      <a:off x="1269" y="1720"/>
                      <a:ext cx="49" cy="1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79" name="Line 553"/>
                    <p:cNvSpPr>
                      <a:spLocks noChangeShapeType="1"/>
                    </p:cNvSpPr>
                    <p:nvPr/>
                  </p:nvSpPr>
                  <p:spPr bwMode="auto">
                    <a:xfrm flipV="1">
                      <a:off x="1269" y="1730"/>
                      <a:ext cx="49" cy="15"/>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1669" name="Line 554"/>
                <p:cNvSpPr>
                  <a:spLocks noChangeShapeType="1"/>
                </p:cNvSpPr>
                <p:nvPr/>
              </p:nvSpPr>
              <p:spPr bwMode="auto">
                <a:xfrm>
                  <a:off x="1271" y="1596"/>
                  <a:ext cx="55" cy="4"/>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663" name="Group 555"/>
            <p:cNvGrpSpPr>
              <a:grpSpLocks/>
            </p:cNvGrpSpPr>
            <p:nvPr/>
          </p:nvGrpSpPr>
          <p:grpSpPr bwMode="auto">
            <a:xfrm>
              <a:off x="1219" y="1474"/>
              <a:ext cx="55" cy="301"/>
              <a:chOff x="1219" y="1474"/>
              <a:chExt cx="55" cy="301"/>
            </a:xfrm>
          </p:grpSpPr>
          <p:sp>
            <p:nvSpPr>
              <p:cNvPr id="101664" name="Freeform 556"/>
              <p:cNvSpPr>
                <a:spLocks/>
              </p:cNvSpPr>
              <p:nvPr/>
            </p:nvSpPr>
            <p:spPr bwMode="auto">
              <a:xfrm>
                <a:off x="1219" y="1474"/>
                <a:ext cx="54" cy="301"/>
              </a:xfrm>
              <a:custGeom>
                <a:avLst/>
                <a:gdLst>
                  <a:gd name="T0" fmla="*/ 12 w 54"/>
                  <a:gd name="T1" fmla="*/ 0 h 301"/>
                  <a:gd name="T2" fmla="*/ 50 w 54"/>
                  <a:gd name="T3" fmla="*/ 16 h 301"/>
                  <a:gd name="T4" fmla="*/ 53 w 54"/>
                  <a:gd name="T5" fmla="*/ 19 h 301"/>
                  <a:gd name="T6" fmla="*/ 42 w 54"/>
                  <a:gd name="T7" fmla="*/ 287 h 301"/>
                  <a:gd name="T8" fmla="*/ 37 w 54"/>
                  <a:gd name="T9" fmla="*/ 291 h 301"/>
                  <a:gd name="T10" fmla="*/ 0 w 54"/>
                  <a:gd name="T11" fmla="*/ 300 h 301"/>
                  <a:gd name="T12" fmla="*/ 4 w 54"/>
                  <a:gd name="T13" fmla="*/ 295 h 301"/>
                  <a:gd name="T14" fmla="*/ 5 w 54"/>
                  <a:gd name="T15" fmla="*/ 291 h 301"/>
                  <a:gd name="T16" fmla="*/ 12 w 54"/>
                  <a:gd name="T17" fmla="*/ 0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01"/>
                  <a:gd name="T29" fmla="*/ 54 w 54"/>
                  <a:gd name="T30" fmla="*/ 301 h 3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01">
                    <a:moveTo>
                      <a:pt x="12" y="0"/>
                    </a:moveTo>
                    <a:lnTo>
                      <a:pt x="50" y="16"/>
                    </a:lnTo>
                    <a:lnTo>
                      <a:pt x="53" y="19"/>
                    </a:lnTo>
                    <a:lnTo>
                      <a:pt x="42" y="287"/>
                    </a:lnTo>
                    <a:lnTo>
                      <a:pt x="37" y="291"/>
                    </a:lnTo>
                    <a:lnTo>
                      <a:pt x="0" y="300"/>
                    </a:lnTo>
                    <a:lnTo>
                      <a:pt x="4" y="295"/>
                    </a:lnTo>
                    <a:lnTo>
                      <a:pt x="5" y="291"/>
                    </a:lnTo>
                    <a:lnTo>
                      <a:pt x="12" y="0"/>
                    </a:lnTo>
                  </a:path>
                </a:pathLst>
              </a:custGeom>
              <a:solidFill>
                <a:srgbClr val="BFBFB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65" name="Arc 557"/>
              <p:cNvSpPr>
                <a:spLocks/>
              </p:cNvSpPr>
              <p:nvPr/>
            </p:nvSpPr>
            <p:spPr bwMode="auto">
              <a:xfrm>
                <a:off x="1272" y="1491"/>
                <a:ext cx="2" cy="2"/>
              </a:xfrm>
              <a:custGeom>
                <a:avLst/>
                <a:gdLst>
                  <a:gd name="T0" fmla="*/ 0 w 33582"/>
                  <a:gd name="T1" fmla="*/ 0 h 21600"/>
                  <a:gd name="T2" fmla="*/ 0 w 33582"/>
                  <a:gd name="T3" fmla="*/ 0 h 21600"/>
                  <a:gd name="T4" fmla="*/ 0 w 33582"/>
                  <a:gd name="T5" fmla="*/ 0 h 21600"/>
                  <a:gd name="T6" fmla="*/ 0 60000 65536"/>
                  <a:gd name="T7" fmla="*/ 0 60000 65536"/>
                  <a:gd name="T8" fmla="*/ 0 60000 65536"/>
                  <a:gd name="T9" fmla="*/ 0 w 33582"/>
                  <a:gd name="T10" fmla="*/ 0 h 21600"/>
                  <a:gd name="T11" fmla="*/ 33582 w 33582"/>
                  <a:gd name="T12" fmla="*/ 21600 h 21600"/>
                </a:gdLst>
                <a:ahLst/>
                <a:cxnLst>
                  <a:cxn ang="T6">
                    <a:pos x="T0" y="T1"/>
                  </a:cxn>
                  <a:cxn ang="T7">
                    <a:pos x="T2" y="T3"/>
                  </a:cxn>
                  <a:cxn ang="T8">
                    <a:pos x="T4" y="T5"/>
                  </a:cxn>
                </a:cxnLst>
                <a:rect l="T9" t="T10" r="T11" b="T12"/>
                <a:pathLst>
                  <a:path w="33582" h="21600" fill="none" extrusionOk="0">
                    <a:moveTo>
                      <a:pt x="0" y="3628"/>
                    </a:moveTo>
                    <a:cubicBezTo>
                      <a:pt x="3548" y="1262"/>
                      <a:pt x="7717" y="-1"/>
                      <a:pt x="11982" y="0"/>
                    </a:cubicBezTo>
                    <a:cubicBezTo>
                      <a:pt x="23911" y="0"/>
                      <a:pt x="33582" y="9670"/>
                      <a:pt x="33582" y="21600"/>
                    </a:cubicBezTo>
                  </a:path>
                  <a:path w="33582" h="21600" stroke="0" extrusionOk="0">
                    <a:moveTo>
                      <a:pt x="0" y="3628"/>
                    </a:moveTo>
                    <a:cubicBezTo>
                      <a:pt x="3548" y="1262"/>
                      <a:pt x="7717" y="-1"/>
                      <a:pt x="11982" y="0"/>
                    </a:cubicBezTo>
                    <a:cubicBezTo>
                      <a:pt x="23911" y="0"/>
                      <a:pt x="33582" y="9670"/>
                      <a:pt x="33582" y="21600"/>
                    </a:cubicBezTo>
                    <a:lnTo>
                      <a:pt x="11982" y="21600"/>
                    </a:lnTo>
                    <a:lnTo>
                      <a:pt x="0" y="3628"/>
                    </a:lnTo>
                    <a:close/>
                  </a:path>
                </a:pathLst>
              </a:custGeom>
              <a:solidFill>
                <a:srgbClr val="BFBFBF"/>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grpSp>
      </p:grpSp>
      <p:grpSp>
        <p:nvGrpSpPr>
          <p:cNvPr id="101416" name="Group 558"/>
          <p:cNvGrpSpPr>
            <a:grpSpLocks/>
          </p:cNvGrpSpPr>
          <p:nvPr/>
        </p:nvGrpSpPr>
        <p:grpSpPr bwMode="auto">
          <a:xfrm>
            <a:off x="1973263" y="3074988"/>
            <a:ext cx="312737" cy="95250"/>
            <a:chOff x="1243" y="1937"/>
            <a:chExt cx="197" cy="60"/>
          </a:xfrm>
        </p:grpSpPr>
        <p:sp>
          <p:nvSpPr>
            <p:cNvPr id="101651" name="Freeform 559"/>
            <p:cNvSpPr>
              <a:spLocks/>
            </p:cNvSpPr>
            <p:nvPr/>
          </p:nvSpPr>
          <p:spPr bwMode="auto">
            <a:xfrm>
              <a:off x="1243" y="1937"/>
              <a:ext cx="197" cy="45"/>
            </a:xfrm>
            <a:custGeom>
              <a:avLst/>
              <a:gdLst>
                <a:gd name="T0" fmla="*/ 0 w 197"/>
                <a:gd name="T1" fmla="*/ 0 h 45"/>
                <a:gd name="T2" fmla="*/ 37 w 197"/>
                <a:gd name="T3" fmla="*/ 2 h 45"/>
                <a:gd name="T4" fmla="*/ 64 w 197"/>
                <a:gd name="T5" fmla="*/ 3 h 45"/>
                <a:gd name="T6" fmla="*/ 88 w 197"/>
                <a:gd name="T7" fmla="*/ 5 h 45"/>
                <a:gd name="T8" fmla="*/ 112 w 197"/>
                <a:gd name="T9" fmla="*/ 8 h 45"/>
                <a:gd name="T10" fmla="*/ 129 w 197"/>
                <a:gd name="T11" fmla="*/ 10 h 45"/>
                <a:gd name="T12" fmla="*/ 150 w 197"/>
                <a:gd name="T13" fmla="*/ 13 h 45"/>
                <a:gd name="T14" fmla="*/ 162 w 197"/>
                <a:gd name="T15" fmla="*/ 15 h 45"/>
                <a:gd name="T16" fmla="*/ 170 w 197"/>
                <a:gd name="T17" fmla="*/ 17 h 45"/>
                <a:gd name="T18" fmla="*/ 175 w 197"/>
                <a:gd name="T19" fmla="*/ 18 h 45"/>
                <a:gd name="T20" fmla="*/ 179 w 197"/>
                <a:gd name="T21" fmla="*/ 18 h 45"/>
                <a:gd name="T22" fmla="*/ 184 w 197"/>
                <a:gd name="T23" fmla="*/ 20 h 45"/>
                <a:gd name="T24" fmla="*/ 189 w 197"/>
                <a:gd name="T25" fmla="*/ 21 h 45"/>
                <a:gd name="T26" fmla="*/ 194 w 197"/>
                <a:gd name="T27" fmla="*/ 23 h 45"/>
                <a:gd name="T28" fmla="*/ 196 w 197"/>
                <a:gd name="T29" fmla="*/ 26 h 45"/>
                <a:gd name="T30" fmla="*/ 196 w 197"/>
                <a:gd name="T31" fmla="*/ 28 h 45"/>
                <a:gd name="T32" fmla="*/ 195 w 197"/>
                <a:gd name="T33" fmla="*/ 31 h 45"/>
                <a:gd name="T34" fmla="*/ 194 w 197"/>
                <a:gd name="T35" fmla="*/ 33 h 45"/>
                <a:gd name="T36" fmla="*/ 191 w 197"/>
                <a:gd name="T37" fmla="*/ 36 h 45"/>
                <a:gd name="T38" fmla="*/ 188 w 197"/>
                <a:gd name="T39" fmla="*/ 38 h 45"/>
                <a:gd name="T40" fmla="*/ 184 w 197"/>
                <a:gd name="T41" fmla="*/ 40 h 45"/>
                <a:gd name="T42" fmla="*/ 179 w 197"/>
                <a:gd name="T43" fmla="*/ 42 h 45"/>
                <a:gd name="T44" fmla="*/ 174 w 197"/>
                <a:gd name="T45" fmla="*/ 42 h 45"/>
                <a:gd name="T46" fmla="*/ 168 w 197"/>
                <a:gd name="T47" fmla="*/ 43 h 45"/>
                <a:gd name="T48" fmla="*/ 161 w 197"/>
                <a:gd name="T49" fmla="*/ 44 h 45"/>
                <a:gd name="T50" fmla="*/ 154 w 197"/>
                <a:gd name="T51" fmla="*/ 43 h 45"/>
                <a:gd name="T52" fmla="*/ 143 w 197"/>
                <a:gd name="T53" fmla="*/ 42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45"/>
                <a:gd name="T83" fmla="*/ 197 w 197"/>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45">
                  <a:moveTo>
                    <a:pt x="0" y="0"/>
                  </a:moveTo>
                  <a:lnTo>
                    <a:pt x="37" y="2"/>
                  </a:lnTo>
                  <a:lnTo>
                    <a:pt x="64" y="3"/>
                  </a:lnTo>
                  <a:lnTo>
                    <a:pt x="88" y="5"/>
                  </a:lnTo>
                  <a:lnTo>
                    <a:pt x="112" y="8"/>
                  </a:lnTo>
                  <a:lnTo>
                    <a:pt x="129" y="10"/>
                  </a:lnTo>
                  <a:lnTo>
                    <a:pt x="150" y="13"/>
                  </a:lnTo>
                  <a:lnTo>
                    <a:pt x="162" y="15"/>
                  </a:lnTo>
                  <a:lnTo>
                    <a:pt x="170" y="17"/>
                  </a:lnTo>
                  <a:lnTo>
                    <a:pt x="175" y="18"/>
                  </a:lnTo>
                  <a:lnTo>
                    <a:pt x="179" y="18"/>
                  </a:lnTo>
                  <a:lnTo>
                    <a:pt x="184" y="20"/>
                  </a:lnTo>
                  <a:lnTo>
                    <a:pt x="189" y="21"/>
                  </a:lnTo>
                  <a:lnTo>
                    <a:pt x="194" y="23"/>
                  </a:lnTo>
                  <a:lnTo>
                    <a:pt x="196" y="26"/>
                  </a:lnTo>
                  <a:lnTo>
                    <a:pt x="196" y="28"/>
                  </a:lnTo>
                  <a:lnTo>
                    <a:pt x="195" y="31"/>
                  </a:lnTo>
                  <a:lnTo>
                    <a:pt x="194" y="33"/>
                  </a:lnTo>
                  <a:lnTo>
                    <a:pt x="191" y="36"/>
                  </a:lnTo>
                  <a:lnTo>
                    <a:pt x="188" y="38"/>
                  </a:lnTo>
                  <a:lnTo>
                    <a:pt x="184" y="40"/>
                  </a:lnTo>
                  <a:lnTo>
                    <a:pt x="179" y="42"/>
                  </a:lnTo>
                  <a:lnTo>
                    <a:pt x="174" y="42"/>
                  </a:lnTo>
                  <a:lnTo>
                    <a:pt x="168" y="43"/>
                  </a:lnTo>
                  <a:lnTo>
                    <a:pt x="161" y="44"/>
                  </a:lnTo>
                  <a:lnTo>
                    <a:pt x="154" y="43"/>
                  </a:lnTo>
                  <a:lnTo>
                    <a:pt x="143" y="42"/>
                  </a:lnTo>
                </a:path>
              </a:pathLst>
            </a:custGeom>
            <a:noFill/>
            <a:ln w="12700" cap="rnd"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1652" name="Group 560"/>
            <p:cNvGrpSpPr>
              <a:grpSpLocks/>
            </p:cNvGrpSpPr>
            <p:nvPr/>
          </p:nvGrpSpPr>
          <p:grpSpPr bwMode="auto">
            <a:xfrm>
              <a:off x="1251" y="1959"/>
              <a:ext cx="133" cy="38"/>
              <a:chOff x="1251" y="1959"/>
              <a:chExt cx="133" cy="38"/>
            </a:xfrm>
          </p:grpSpPr>
          <p:grpSp>
            <p:nvGrpSpPr>
              <p:cNvPr id="101653" name="Group 561"/>
              <p:cNvGrpSpPr>
                <a:grpSpLocks/>
              </p:cNvGrpSpPr>
              <p:nvPr/>
            </p:nvGrpSpPr>
            <p:grpSpPr bwMode="auto">
              <a:xfrm>
                <a:off x="1251" y="1959"/>
                <a:ext cx="131" cy="38"/>
                <a:chOff x="1251" y="1959"/>
                <a:chExt cx="131" cy="38"/>
              </a:xfrm>
            </p:grpSpPr>
            <p:sp>
              <p:nvSpPr>
                <p:cNvPr id="101658" name="Freeform 562"/>
                <p:cNvSpPr>
                  <a:spLocks/>
                </p:cNvSpPr>
                <p:nvPr/>
              </p:nvSpPr>
              <p:spPr bwMode="auto">
                <a:xfrm>
                  <a:off x="1251" y="1959"/>
                  <a:ext cx="78" cy="22"/>
                </a:xfrm>
                <a:custGeom>
                  <a:avLst/>
                  <a:gdLst>
                    <a:gd name="T0" fmla="*/ 0 w 78"/>
                    <a:gd name="T1" fmla="*/ 12 h 22"/>
                    <a:gd name="T2" fmla="*/ 20 w 78"/>
                    <a:gd name="T3" fmla="*/ 0 h 22"/>
                    <a:gd name="T4" fmla="*/ 77 w 78"/>
                    <a:gd name="T5" fmla="*/ 7 h 22"/>
                    <a:gd name="T6" fmla="*/ 55 w 78"/>
                    <a:gd name="T7" fmla="*/ 21 h 22"/>
                    <a:gd name="T8" fmla="*/ 0 w 78"/>
                    <a:gd name="T9" fmla="*/ 12 h 22"/>
                    <a:gd name="T10" fmla="*/ 0 60000 65536"/>
                    <a:gd name="T11" fmla="*/ 0 60000 65536"/>
                    <a:gd name="T12" fmla="*/ 0 60000 65536"/>
                    <a:gd name="T13" fmla="*/ 0 60000 65536"/>
                    <a:gd name="T14" fmla="*/ 0 60000 65536"/>
                    <a:gd name="T15" fmla="*/ 0 w 78"/>
                    <a:gd name="T16" fmla="*/ 0 h 22"/>
                    <a:gd name="T17" fmla="*/ 78 w 78"/>
                    <a:gd name="T18" fmla="*/ 22 h 22"/>
                  </a:gdLst>
                  <a:ahLst/>
                  <a:cxnLst>
                    <a:cxn ang="T10">
                      <a:pos x="T0" y="T1"/>
                    </a:cxn>
                    <a:cxn ang="T11">
                      <a:pos x="T2" y="T3"/>
                    </a:cxn>
                    <a:cxn ang="T12">
                      <a:pos x="T4" y="T5"/>
                    </a:cxn>
                    <a:cxn ang="T13">
                      <a:pos x="T6" y="T7"/>
                    </a:cxn>
                    <a:cxn ang="T14">
                      <a:pos x="T8" y="T9"/>
                    </a:cxn>
                  </a:cxnLst>
                  <a:rect l="T15" t="T16" r="T17" b="T18"/>
                  <a:pathLst>
                    <a:path w="78" h="22">
                      <a:moveTo>
                        <a:pt x="0" y="12"/>
                      </a:moveTo>
                      <a:lnTo>
                        <a:pt x="20" y="0"/>
                      </a:lnTo>
                      <a:lnTo>
                        <a:pt x="77" y="7"/>
                      </a:lnTo>
                      <a:lnTo>
                        <a:pt x="55" y="21"/>
                      </a:lnTo>
                      <a:lnTo>
                        <a:pt x="0" y="12"/>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59" name="Freeform 563"/>
                <p:cNvSpPr>
                  <a:spLocks/>
                </p:cNvSpPr>
                <p:nvPr/>
              </p:nvSpPr>
              <p:spPr bwMode="auto">
                <a:xfrm>
                  <a:off x="1251" y="1976"/>
                  <a:ext cx="54" cy="21"/>
                </a:xfrm>
                <a:custGeom>
                  <a:avLst/>
                  <a:gdLst>
                    <a:gd name="T0" fmla="*/ 0 w 54"/>
                    <a:gd name="T1" fmla="*/ 0 h 21"/>
                    <a:gd name="T2" fmla="*/ 0 w 54"/>
                    <a:gd name="T3" fmla="*/ 11 h 21"/>
                    <a:gd name="T4" fmla="*/ 1 w 54"/>
                    <a:gd name="T5" fmla="*/ 11 h 21"/>
                    <a:gd name="T6" fmla="*/ 53 w 54"/>
                    <a:gd name="T7" fmla="*/ 20 h 21"/>
                    <a:gd name="T8" fmla="*/ 53 w 54"/>
                    <a:gd name="T9" fmla="*/ 9 h 21"/>
                    <a:gd name="T10" fmla="*/ 0 w 54"/>
                    <a:gd name="T11" fmla="*/ 0 h 21"/>
                    <a:gd name="T12" fmla="*/ 0 60000 65536"/>
                    <a:gd name="T13" fmla="*/ 0 60000 65536"/>
                    <a:gd name="T14" fmla="*/ 0 60000 65536"/>
                    <a:gd name="T15" fmla="*/ 0 60000 65536"/>
                    <a:gd name="T16" fmla="*/ 0 60000 65536"/>
                    <a:gd name="T17" fmla="*/ 0 60000 65536"/>
                    <a:gd name="T18" fmla="*/ 0 w 54"/>
                    <a:gd name="T19" fmla="*/ 0 h 21"/>
                    <a:gd name="T20" fmla="*/ 54 w 54"/>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4" h="21">
                      <a:moveTo>
                        <a:pt x="0" y="0"/>
                      </a:moveTo>
                      <a:lnTo>
                        <a:pt x="0" y="11"/>
                      </a:lnTo>
                      <a:lnTo>
                        <a:pt x="1" y="11"/>
                      </a:lnTo>
                      <a:lnTo>
                        <a:pt x="53" y="20"/>
                      </a:lnTo>
                      <a:lnTo>
                        <a:pt x="53" y="9"/>
                      </a:lnTo>
                      <a:lnTo>
                        <a:pt x="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60" name="Freeform 564"/>
                <p:cNvSpPr>
                  <a:spLocks/>
                </p:cNvSpPr>
                <p:nvPr/>
              </p:nvSpPr>
              <p:spPr bwMode="auto">
                <a:xfrm>
                  <a:off x="1312" y="1969"/>
                  <a:ext cx="70" cy="28"/>
                </a:xfrm>
                <a:custGeom>
                  <a:avLst/>
                  <a:gdLst>
                    <a:gd name="T0" fmla="*/ 0 w 70"/>
                    <a:gd name="T1" fmla="*/ 15 h 28"/>
                    <a:gd name="T2" fmla="*/ 22 w 70"/>
                    <a:gd name="T3" fmla="*/ 0 h 28"/>
                    <a:gd name="T4" fmla="*/ 69 w 70"/>
                    <a:gd name="T5" fmla="*/ 4 h 28"/>
                    <a:gd name="T6" fmla="*/ 69 w 70"/>
                    <a:gd name="T7" fmla="*/ 15 h 28"/>
                    <a:gd name="T8" fmla="*/ 0 w 70"/>
                    <a:gd name="T9" fmla="*/ 27 h 28"/>
                    <a:gd name="T10" fmla="*/ 0 w 70"/>
                    <a:gd name="T11" fmla="*/ 15 h 28"/>
                    <a:gd name="T12" fmla="*/ 0 60000 65536"/>
                    <a:gd name="T13" fmla="*/ 0 60000 65536"/>
                    <a:gd name="T14" fmla="*/ 0 60000 65536"/>
                    <a:gd name="T15" fmla="*/ 0 60000 65536"/>
                    <a:gd name="T16" fmla="*/ 0 60000 65536"/>
                    <a:gd name="T17" fmla="*/ 0 60000 65536"/>
                    <a:gd name="T18" fmla="*/ 0 w 70"/>
                    <a:gd name="T19" fmla="*/ 0 h 28"/>
                    <a:gd name="T20" fmla="*/ 70 w 7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70" h="28">
                      <a:moveTo>
                        <a:pt x="0" y="15"/>
                      </a:moveTo>
                      <a:lnTo>
                        <a:pt x="22" y="0"/>
                      </a:lnTo>
                      <a:lnTo>
                        <a:pt x="69" y="4"/>
                      </a:lnTo>
                      <a:lnTo>
                        <a:pt x="69" y="15"/>
                      </a:lnTo>
                      <a:lnTo>
                        <a:pt x="0" y="27"/>
                      </a:lnTo>
                      <a:lnTo>
                        <a:pt x="0" y="15"/>
                      </a:lnTo>
                    </a:path>
                  </a:pathLst>
                </a:custGeom>
                <a:solidFill>
                  <a:srgbClr val="9F9F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61" name="Freeform 565"/>
                <p:cNvSpPr>
                  <a:spLocks/>
                </p:cNvSpPr>
                <p:nvPr/>
              </p:nvSpPr>
              <p:spPr bwMode="auto">
                <a:xfrm>
                  <a:off x="1273" y="1959"/>
                  <a:ext cx="109" cy="7"/>
                </a:xfrm>
                <a:custGeom>
                  <a:avLst/>
                  <a:gdLst>
                    <a:gd name="T0" fmla="*/ 0 w 109"/>
                    <a:gd name="T1" fmla="*/ 0 h 7"/>
                    <a:gd name="T2" fmla="*/ 54 w 109"/>
                    <a:gd name="T3" fmla="*/ 1 h 7"/>
                    <a:gd name="T4" fmla="*/ 108 w 109"/>
                    <a:gd name="T5" fmla="*/ 6 h 7"/>
                    <a:gd name="T6" fmla="*/ 59 w 109"/>
                    <a:gd name="T7" fmla="*/ 4 h 7"/>
                    <a:gd name="T8" fmla="*/ 0 w 109"/>
                    <a:gd name="T9" fmla="*/ 0 h 7"/>
                    <a:gd name="T10" fmla="*/ 0 60000 65536"/>
                    <a:gd name="T11" fmla="*/ 0 60000 65536"/>
                    <a:gd name="T12" fmla="*/ 0 60000 65536"/>
                    <a:gd name="T13" fmla="*/ 0 60000 65536"/>
                    <a:gd name="T14" fmla="*/ 0 60000 65536"/>
                    <a:gd name="T15" fmla="*/ 0 w 109"/>
                    <a:gd name="T16" fmla="*/ 0 h 7"/>
                    <a:gd name="T17" fmla="*/ 109 w 109"/>
                    <a:gd name="T18" fmla="*/ 7 h 7"/>
                  </a:gdLst>
                  <a:ahLst/>
                  <a:cxnLst>
                    <a:cxn ang="T10">
                      <a:pos x="T0" y="T1"/>
                    </a:cxn>
                    <a:cxn ang="T11">
                      <a:pos x="T2" y="T3"/>
                    </a:cxn>
                    <a:cxn ang="T12">
                      <a:pos x="T4" y="T5"/>
                    </a:cxn>
                    <a:cxn ang="T13">
                      <a:pos x="T6" y="T7"/>
                    </a:cxn>
                    <a:cxn ang="T14">
                      <a:pos x="T8" y="T9"/>
                    </a:cxn>
                  </a:cxnLst>
                  <a:rect l="T15" t="T16" r="T17" b="T18"/>
                  <a:pathLst>
                    <a:path w="109" h="7">
                      <a:moveTo>
                        <a:pt x="0" y="0"/>
                      </a:moveTo>
                      <a:lnTo>
                        <a:pt x="54" y="1"/>
                      </a:lnTo>
                      <a:lnTo>
                        <a:pt x="108" y="6"/>
                      </a:lnTo>
                      <a:lnTo>
                        <a:pt x="59" y="4"/>
                      </a:lnTo>
                      <a:lnTo>
                        <a:pt x="0" y="0"/>
                      </a:lnTo>
                    </a:path>
                  </a:pathLst>
                </a:custGeom>
                <a:solidFill>
                  <a:srgbClr val="7F7F7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654" name="Group 566"/>
              <p:cNvGrpSpPr>
                <a:grpSpLocks/>
              </p:cNvGrpSpPr>
              <p:nvPr/>
            </p:nvGrpSpPr>
            <p:grpSpPr bwMode="auto">
              <a:xfrm>
                <a:off x="1256" y="1968"/>
                <a:ext cx="128" cy="27"/>
                <a:chOff x="1256" y="1968"/>
                <a:chExt cx="128" cy="27"/>
              </a:xfrm>
            </p:grpSpPr>
            <p:sp>
              <p:nvSpPr>
                <p:cNvPr id="101655" name="Line 567"/>
                <p:cNvSpPr>
                  <a:spLocks noChangeShapeType="1"/>
                </p:cNvSpPr>
                <p:nvPr/>
              </p:nvSpPr>
              <p:spPr bwMode="auto">
                <a:xfrm>
                  <a:off x="1256" y="1984"/>
                  <a:ext cx="52" cy="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56" name="Line 568"/>
                <p:cNvSpPr>
                  <a:spLocks noChangeShapeType="1"/>
                </p:cNvSpPr>
                <p:nvPr/>
              </p:nvSpPr>
              <p:spPr bwMode="auto">
                <a:xfrm flipV="1">
                  <a:off x="1316" y="1968"/>
                  <a:ext cx="18" cy="27"/>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57" name="Line 569"/>
                <p:cNvSpPr>
                  <a:spLocks noChangeShapeType="1"/>
                </p:cNvSpPr>
                <p:nvPr/>
              </p:nvSpPr>
              <p:spPr bwMode="auto">
                <a:xfrm>
                  <a:off x="1342" y="1972"/>
                  <a:ext cx="42" cy="4"/>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101417" name="Freeform 570"/>
          <p:cNvSpPr>
            <a:spLocks/>
          </p:cNvSpPr>
          <p:nvPr/>
        </p:nvSpPr>
        <p:spPr bwMode="auto">
          <a:xfrm>
            <a:off x="1928813" y="2944813"/>
            <a:ext cx="177800" cy="138112"/>
          </a:xfrm>
          <a:custGeom>
            <a:avLst/>
            <a:gdLst>
              <a:gd name="T0" fmla="*/ 0 w 112"/>
              <a:gd name="T1" fmla="*/ 2147483646 h 87"/>
              <a:gd name="T2" fmla="*/ 2147483646 w 112"/>
              <a:gd name="T3" fmla="*/ 0 h 87"/>
              <a:gd name="T4" fmla="*/ 2147483646 w 112"/>
              <a:gd name="T5" fmla="*/ 2147483646 h 87"/>
              <a:gd name="T6" fmla="*/ 0 w 112"/>
              <a:gd name="T7" fmla="*/ 2147483646 h 87"/>
              <a:gd name="T8" fmla="*/ 0 w 112"/>
              <a:gd name="T9" fmla="*/ 2147483646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0" y="43"/>
                </a:moveTo>
                <a:lnTo>
                  <a:pt x="111" y="0"/>
                </a:lnTo>
                <a:lnTo>
                  <a:pt x="111" y="35"/>
                </a:lnTo>
                <a:lnTo>
                  <a:pt x="0" y="86"/>
                </a:lnTo>
                <a:lnTo>
                  <a:pt x="0" y="43"/>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18" name="Freeform 571"/>
          <p:cNvSpPr>
            <a:spLocks/>
          </p:cNvSpPr>
          <p:nvPr/>
        </p:nvSpPr>
        <p:spPr bwMode="auto">
          <a:xfrm>
            <a:off x="1927225" y="2803525"/>
            <a:ext cx="182563" cy="211138"/>
          </a:xfrm>
          <a:custGeom>
            <a:avLst/>
            <a:gdLst>
              <a:gd name="T0" fmla="*/ 0 w 115"/>
              <a:gd name="T1" fmla="*/ 2147483646 h 133"/>
              <a:gd name="T2" fmla="*/ 2147483646 w 115"/>
              <a:gd name="T3" fmla="*/ 0 h 133"/>
              <a:gd name="T4" fmla="*/ 2147483646 w 115"/>
              <a:gd name="T5" fmla="*/ 2147483646 h 133"/>
              <a:gd name="T6" fmla="*/ 0 w 115"/>
              <a:gd name="T7" fmla="*/ 2147483646 h 133"/>
              <a:gd name="T8" fmla="*/ 0 w 115"/>
              <a:gd name="T9" fmla="*/ 2147483646 h 133"/>
              <a:gd name="T10" fmla="*/ 0 60000 65536"/>
              <a:gd name="T11" fmla="*/ 0 60000 65536"/>
              <a:gd name="T12" fmla="*/ 0 60000 65536"/>
              <a:gd name="T13" fmla="*/ 0 60000 65536"/>
              <a:gd name="T14" fmla="*/ 0 60000 65536"/>
              <a:gd name="T15" fmla="*/ 0 w 115"/>
              <a:gd name="T16" fmla="*/ 0 h 133"/>
              <a:gd name="T17" fmla="*/ 115 w 115"/>
              <a:gd name="T18" fmla="*/ 133 h 133"/>
            </a:gdLst>
            <a:ahLst/>
            <a:cxnLst>
              <a:cxn ang="T10">
                <a:pos x="T0" y="T1"/>
              </a:cxn>
              <a:cxn ang="T11">
                <a:pos x="T2" y="T3"/>
              </a:cxn>
              <a:cxn ang="T12">
                <a:pos x="T4" y="T5"/>
              </a:cxn>
              <a:cxn ang="T13">
                <a:pos x="T6" y="T7"/>
              </a:cxn>
              <a:cxn ang="T14">
                <a:pos x="T8" y="T9"/>
              </a:cxn>
            </a:cxnLst>
            <a:rect l="T15" t="T16" r="T17" b="T18"/>
            <a:pathLst>
              <a:path w="115" h="133">
                <a:moveTo>
                  <a:pt x="0" y="28"/>
                </a:moveTo>
                <a:lnTo>
                  <a:pt x="114" y="0"/>
                </a:lnTo>
                <a:lnTo>
                  <a:pt x="114" y="88"/>
                </a:lnTo>
                <a:lnTo>
                  <a:pt x="0" y="132"/>
                </a:lnTo>
                <a:lnTo>
                  <a:pt x="0" y="28"/>
                </a:lnTo>
              </a:path>
            </a:pathLst>
          </a:custGeom>
          <a:solidFill>
            <a:srgbClr val="BFBFB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19" name="Freeform 572"/>
          <p:cNvSpPr>
            <a:spLocks/>
          </p:cNvSpPr>
          <p:nvPr/>
        </p:nvSpPr>
        <p:spPr bwMode="auto">
          <a:xfrm>
            <a:off x="1400175" y="2408238"/>
            <a:ext cx="469900" cy="327025"/>
          </a:xfrm>
          <a:custGeom>
            <a:avLst/>
            <a:gdLst>
              <a:gd name="T0" fmla="*/ 2147483646 w 296"/>
              <a:gd name="T1" fmla="*/ 0 h 206"/>
              <a:gd name="T2" fmla="*/ 2147483646 w 296"/>
              <a:gd name="T3" fmla="*/ 0 h 206"/>
              <a:gd name="T4" fmla="*/ 2147483646 w 296"/>
              <a:gd name="T5" fmla="*/ 2147483646 h 206"/>
              <a:gd name="T6" fmla="*/ 0 w 296"/>
              <a:gd name="T7" fmla="*/ 2147483646 h 206"/>
              <a:gd name="T8" fmla="*/ 2147483646 w 296"/>
              <a:gd name="T9" fmla="*/ 0 h 206"/>
              <a:gd name="T10" fmla="*/ 0 60000 65536"/>
              <a:gd name="T11" fmla="*/ 0 60000 65536"/>
              <a:gd name="T12" fmla="*/ 0 60000 65536"/>
              <a:gd name="T13" fmla="*/ 0 60000 65536"/>
              <a:gd name="T14" fmla="*/ 0 60000 65536"/>
              <a:gd name="T15" fmla="*/ 0 w 296"/>
              <a:gd name="T16" fmla="*/ 0 h 206"/>
              <a:gd name="T17" fmla="*/ 296 w 296"/>
              <a:gd name="T18" fmla="*/ 206 h 206"/>
            </a:gdLst>
            <a:ahLst/>
            <a:cxnLst>
              <a:cxn ang="T10">
                <a:pos x="T0" y="T1"/>
              </a:cxn>
              <a:cxn ang="T11">
                <a:pos x="T2" y="T3"/>
              </a:cxn>
              <a:cxn ang="T12">
                <a:pos x="T4" y="T5"/>
              </a:cxn>
              <a:cxn ang="T13">
                <a:pos x="T6" y="T7"/>
              </a:cxn>
              <a:cxn ang="T14">
                <a:pos x="T8" y="T9"/>
              </a:cxn>
            </a:cxnLst>
            <a:rect l="T15" t="T16" r="T17" b="T18"/>
            <a:pathLst>
              <a:path w="296" h="206">
                <a:moveTo>
                  <a:pt x="12" y="0"/>
                </a:moveTo>
                <a:lnTo>
                  <a:pt x="295" y="0"/>
                </a:lnTo>
                <a:lnTo>
                  <a:pt x="283" y="205"/>
                </a:lnTo>
                <a:lnTo>
                  <a:pt x="0" y="193"/>
                </a:lnTo>
                <a:lnTo>
                  <a:pt x="12"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20" name="Freeform 573"/>
          <p:cNvSpPr>
            <a:spLocks/>
          </p:cNvSpPr>
          <p:nvPr/>
        </p:nvSpPr>
        <p:spPr bwMode="auto">
          <a:xfrm>
            <a:off x="1087438" y="2976563"/>
            <a:ext cx="884237" cy="144462"/>
          </a:xfrm>
          <a:custGeom>
            <a:avLst/>
            <a:gdLst>
              <a:gd name="T0" fmla="*/ 2147483646 w 557"/>
              <a:gd name="T1" fmla="*/ 0 h 91"/>
              <a:gd name="T2" fmla="*/ 2147483646 w 557"/>
              <a:gd name="T3" fmla="*/ 2147483646 h 91"/>
              <a:gd name="T4" fmla="*/ 2147483646 w 557"/>
              <a:gd name="T5" fmla="*/ 2147483646 h 91"/>
              <a:gd name="T6" fmla="*/ 2147483646 w 557"/>
              <a:gd name="T7" fmla="*/ 2147483646 h 91"/>
              <a:gd name="T8" fmla="*/ 0 w 557"/>
              <a:gd name="T9" fmla="*/ 2147483646 h 91"/>
              <a:gd name="T10" fmla="*/ 2147483646 w 557"/>
              <a:gd name="T11" fmla="*/ 2147483646 h 91"/>
              <a:gd name="T12" fmla="*/ 2147483646 w 557"/>
              <a:gd name="T13" fmla="*/ 0 h 91"/>
              <a:gd name="T14" fmla="*/ 0 60000 65536"/>
              <a:gd name="T15" fmla="*/ 0 60000 65536"/>
              <a:gd name="T16" fmla="*/ 0 60000 65536"/>
              <a:gd name="T17" fmla="*/ 0 60000 65536"/>
              <a:gd name="T18" fmla="*/ 0 60000 65536"/>
              <a:gd name="T19" fmla="*/ 0 60000 65536"/>
              <a:gd name="T20" fmla="*/ 0 60000 65536"/>
              <a:gd name="T21" fmla="*/ 0 w 557"/>
              <a:gd name="T22" fmla="*/ 0 h 91"/>
              <a:gd name="T23" fmla="*/ 557 w 55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91">
                <a:moveTo>
                  <a:pt x="90" y="0"/>
                </a:moveTo>
                <a:lnTo>
                  <a:pt x="556" y="37"/>
                </a:lnTo>
                <a:lnTo>
                  <a:pt x="522" y="70"/>
                </a:lnTo>
                <a:lnTo>
                  <a:pt x="491" y="90"/>
                </a:lnTo>
                <a:lnTo>
                  <a:pt x="0" y="45"/>
                </a:lnTo>
                <a:lnTo>
                  <a:pt x="36" y="32"/>
                </a:lnTo>
                <a:lnTo>
                  <a:pt x="90" y="0"/>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421" name="Group 574"/>
          <p:cNvGrpSpPr>
            <a:grpSpLocks/>
          </p:cNvGrpSpPr>
          <p:nvPr/>
        </p:nvGrpSpPr>
        <p:grpSpPr bwMode="auto">
          <a:xfrm>
            <a:off x="1933575" y="2811463"/>
            <a:ext cx="179388" cy="193675"/>
            <a:chOff x="1218" y="1771"/>
            <a:chExt cx="113" cy="122"/>
          </a:xfrm>
        </p:grpSpPr>
        <p:sp>
          <p:nvSpPr>
            <p:cNvPr id="101642" name="Line 575"/>
            <p:cNvSpPr>
              <a:spLocks noChangeShapeType="1"/>
            </p:cNvSpPr>
            <p:nvPr/>
          </p:nvSpPr>
          <p:spPr bwMode="auto">
            <a:xfrm flipV="1">
              <a:off x="1218" y="1805"/>
              <a:ext cx="113" cy="4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43" name="Line 576"/>
            <p:cNvSpPr>
              <a:spLocks noChangeShapeType="1"/>
            </p:cNvSpPr>
            <p:nvPr/>
          </p:nvSpPr>
          <p:spPr bwMode="auto">
            <a:xfrm flipV="1">
              <a:off x="1239" y="1816"/>
              <a:ext cx="92" cy="4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44" name="Line 577"/>
            <p:cNvSpPr>
              <a:spLocks noChangeShapeType="1"/>
            </p:cNvSpPr>
            <p:nvPr/>
          </p:nvSpPr>
          <p:spPr bwMode="auto">
            <a:xfrm flipV="1">
              <a:off x="1239" y="1826"/>
              <a:ext cx="92" cy="4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45" name="Line 578"/>
            <p:cNvSpPr>
              <a:spLocks noChangeShapeType="1"/>
            </p:cNvSpPr>
            <p:nvPr/>
          </p:nvSpPr>
          <p:spPr bwMode="auto">
            <a:xfrm flipV="1">
              <a:off x="1239" y="1836"/>
              <a:ext cx="92" cy="4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46" name="Line 579"/>
            <p:cNvSpPr>
              <a:spLocks noChangeShapeType="1"/>
            </p:cNvSpPr>
            <p:nvPr/>
          </p:nvSpPr>
          <p:spPr bwMode="auto">
            <a:xfrm flipV="1">
              <a:off x="1239" y="1846"/>
              <a:ext cx="92" cy="4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47" name="Line 580"/>
            <p:cNvSpPr>
              <a:spLocks noChangeShapeType="1"/>
            </p:cNvSpPr>
            <p:nvPr/>
          </p:nvSpPr>
          <p:spPr bwMode="auto">
            <a:xfrm flipV="1">
              <a:off x="1239" y="1794"/>
              <a:ext cx="92" cy="3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48" name="Line 581"/>
            <p:cNvSpPr>
              <a:spLocks noChangeShapeType="1"/>
            </p:cNvSpPr>
            <p:nvPr/>
          </p:nvSpPr>
          <p:spPr bwMode="auto">
            <a:xfrm flipV="1">
              <a:off x="1239" y="1784"/>
              <a:ext cx="92" cy="3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49" name="Line 582"/>
            <p:cNvSpPr>
              <a:spLocks noChangeShapeType="1"/>
            </p:cNvSpPr>
            <p:nvPr/>
          </p:nvSpPr>
          <p:spPr bwMode="auto">
            <a:xfrm flipV="1">
              <a:off x="1239" y="1771"/>
              <a:ext cx="92" cy="3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50" name="Line 583"/>
            <p:cNvSpPr>
              <a:spLocks noChangeShapeType="1"/>
            </p:cNvSpPr>
            <p:nvPr/>
          </p:nvSpPr>
          <p:spPr bwMode="auto">
            <a:xfrm>
              <a:off x="1235" y="1796"/>
              <a:ext cx="0" cy="9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22" name="Group 584"/>
          <p:cNvGrpSpPr>
            <a:grpSpLocks/>
          </p:cNvGrpSpPr>
          <p:nvPr/>
        </p:nvGrpSpPr>
        <p:grpSpPr bwMode="auto">
          <a:xfrm>
            <a:off x="1335088" y="2330450"/>
            <a:ext cx="622300" cy="487363"/>
            <a:chOff x="841" y="1468"/>
            <a:chExt cx="392" cy="307"/>
          </a:xfrm>
        </p:grpSpPr>
        <p:sp>
          <p:nvSpPr>
            <p:cNvPr id="101638" name="Freeform 585"/>
            <p:cNvSpPr>
              <a:spLocks/>
            </p:cNvSpPr>
            <p:nvPr/>
          </p:nvSpPr>
          <p:spPr bwMode="auto">
            <a:xfrm>
              <a:off x="841" y="1468"/>
              <a:ext cx="391" cy="307"/>
            </a:xfrm>
            <a:custGeom>
              <a:avLst/>
              <a:gdLst>
                <a:gd name="T0" fmla="*/ 30 w 391"/>
                <a:gd name="T1" fmla="*/ 5 h 307"/>
                <a:gd name="T2" fmla="*/ 65 w 391"/>
                <a:gd name="T3" fmla="*/ 4 h 307"/>
                <a:gd name="T4" fmla="*/ 110 w 391"/>
                <a:gd name="T5" fmla="*/ 1 h 307"/>
                <a:gd name="T6" fmla="*/ 157 w 391"/>
                <a:gd name="T7" fmla="*/ 0 h 307"/>
                <a:gd name="T8" fmla="*/ 213 w 391"/>
                <a:gd name="T9" fmla="*/ 0 h 307"/>
                <a:gd name="T10" fmla="*/ 252 w 391"/>
                <a:gd name="T11" fmla="*/ 1 h 307"/>
                <a:gd name="T12" fmla="*/ 312 w 391"/>
                <a:gd name="T13" fmla="*/ 2 h 307"/>
                <a:gd name="T14" fmla="*/ 369 w 391"/>
                <a:gd name="T15" fmla="*/ 5 h 307"/>
                <a:gd name="T16" fmla="*/ 383 w 391"/>
                <a:gd name="T17" fmla="*/ 6 h 307"/>
                <a:gd name="T18" fmla="*/ 386 w 391"/>
                <a:gd name="T19" fmla="*/ 7 h 307"/>
                <a:gd name="T20" fmla="*/ 388 w 391"/>
                <a:gd name="T21" fmla="*/ 8 h 307"/>
                <a:gd name="T22" fmla="*/ 390 w 391"/>
                <a:gd name="T23" fmla="*/ 10 h 307"/>
                <a:gd name="T24" fmla="*/ 390 w 391"/>
                <a:gd name="T25" fmla="*/ 13 h 307"/>
                <a:gd name="T26" fmla="*/ 375 w 391"/>
                <a:gd name="T27" fmla="*/ 300 h 307"/>
                <a:gd name="T28" fmla="*/ 374 w 391"/>
                <a:gd name="T29" fmla="*/ 305 h 307"/>
                <a:gd name="T30" fmla="*/ 369 w 391"/>
                <a:gd name="T31" fmla="*/ 306 h 307"/>
                <a:gd name="T32" fmla="*/ 243 w 391"/>
                <a:gd name="T33" fmla="*/ 298 h 307"/>
                <a:gd name="T34" fmla="*/ 120 w 391"/>
                <a:gd name="T35" fmla="*/ 291 h 307"/>
                <a:gd name="T36" fmla="*/ 6 w 391"/>
                <a:gd name="T37" fmla="*/ 285 h 307"/>
                <a:gd name="T38" fmla="*/ 0 w 391"/>
                <a:gd name="T39" fmla="*/ 277 h 307"/>
                <a:gd name="T40" fmla="*/ 17 w 391"/>
                <a:gd name="T41" fmla="*/ 15 h 307"/>
                <a:gd name="T42" fmla="*/ 30 w 391"/>
                <a:gd name="T43" fmla="*/ 5 h 3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1"/>
                <a:gd name="T67" fmla="*/ 0 h 307"/>
                <a:gd name="T68" fmla="*/ 391 w 391"/>
                <a:gd name="T69" fmla="*/ 307 h 3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1" h="307">
                  <a:moveTo>
                    <a:pt x="30" y="5"/>
                  </a:moveTo>
                  <a:lnTo>
                    <a:pt x="65" y="4"/>
                  </a:lnTo>
                  <a:lnTo>
                    <a:pt x="110" y="1"/>
                  </a:lnTo>
                  <a:lnTo>
                    <a:pt x="157" y="0"/>
                  </a:lnTo>
                  <a:lnTo>
                    <a:pt x="213" y="0"/>
                  </a:lnTo>
                  <a:lnTo>
                    <a:pt x="252" y="1"/>
                  </a:lnTo>
                  <a:lnTo>
                    <a:pt x="312" y="2"/>
                  </a:lnTo>
                  <a:lnTo>
                    <a:pt x="369" y="5"/>
                  </a:lnTo>
                  <a:lnTo>
                    <a:pt x="383" y="6"/>
                  </a:lnTo>
                  <a:lnTo>
                    <a:pt x="386" y="7"/>
                  </a:lnTo>
                  <a:lnTo>
                    <a:pt x="388" y="8"/>
                  </a:lnTo>
                  <a:lnTo>
                    <a:pt x="390" y="10"/>
                  </a:lnTo>
                  <a:lnTo>
                    <a:pt x="390" y="13"/>
                  </a:lnTo>
                  <a:lnTo>
                    <a:pt x="375" y="300"/>
                  </a:lnTo>
                  <a:lnTo>
                    <a:pt x="374" y="305"/>
                  </a:lnTo>
                  <a:lnTo>
                    <a:pt x="369" y="306"/>
                  </a:lnTo>
                  <a:lnTo>
                    <a:pt x="243" y="298"/>
                  </a:lnTo>
                  <a:lnTo>
                    <a:pt x="120" y="291"/>
                  </a:lnTo>
                  <a:lnTo>
                    <a:pt x="6" y="285"/>
                  </a:lnTo>
                  <a:lnTo>
                    <a:pt x="0" y="277"/>
                  </a:lnTo>
                  <a:lnTo>
                    <a:pt x="17" y="15"/>
                  </a:lnTo>
                  <a:lnTo>
                    <a:pt x="30" y="5"/>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39" name="Arc 586"/>
            <p:cNvSpPr>
              <a:spLocks/>
            </p:cNvSpPr>
            <p:nvPr/>
          </p:nvSpPr>
          <p:spPr bwMode="auto">
            <a:xfrm>
              <a:off x="1226" y="1475"/>
              <a:ext cx="7" cy="3"/>
            </a:xfrm>
            <a:custGeom>
              <a:avLst/>
              <a:gdLst>
                <a:gd name="T0" fmla="*/ 0 w 22566"/>
                <a:gd name="T1" fmla="*/ 0 h 21600"/>
                <a:gd name="T2" fmla="*/ 0 w 22566"/>
                <a:gd name="T3" fmla="*/ 0 h 21600"/>
                <a:gd name="T4" fmla="*/ 0 w 22566"/>
                <a:gd name="T5" fmla="*/ 0 h 21600"/>
                <a:gd name="T6" fmla="*/ 0 60000 65536"/>
                <a:gd name="T7" fmla="*/ 0 60000 65536"/>
                <a:gd name="T8" fmla="*/ 0 60000 65536"/>
                <a:gd name="T9" fmla="*/ 0 w 22566"/>
                <a:gd name="T10" fmla="*/ 0 h 21600"/>
                <a:gd name="T11" fmla="*/ 22566 w 22566"/>
                <a:gd name="T12" fmla="*/ 21600 h 21600"/>
              </a:gdLst>
              <a:ahLst/>
              <a:cxnLst>
                <a:cxn ang="T6">
                  <a:pos x="T0" y="T1"/>
                </a:cxn>
                <a:cxn ang="T7">
                  <a:pos x="T2" y="T3"/>
                </a:cxn>
                <a:cxn ang="T8">
                  <a:pos x="T4" y="T5"/>
                </a:cxn>
              </a:cxnLst>
              <a:rect l="T9" t="T10" r="T11" b="T12"/>
              <a:pathLst>
                <a:path w="22566" h="21600" fill="none" extrusionOk="0">
                  <a:moveTo>
                    <a:pt x="0" y="175"/>
                  </a:moveTo>
                  <a:cubicBezTo>
                    <a:pt x="911" y="58"/>
                    <a:pt x="1828" y="-1"/>
                    <a:pt x="2747" y="0"/>
                  </a:cubicBezTo>
                  <a:cubicBezTo>
                    <a:pt x="11356" y="0"/>
                    <a:pt x="19143" y="5112"/>
                    <a:pt x="22566" y="13011"/>
                  </a:cubicBezTo>
                </a:path>
                <a:path w="22566" h="21600" stroke="0" extrusionOk="0">
                  <a:moveTo>
                    <a:pt x="0" y="175"/>
                  </a:moveTo>
                  <a:cubicBezTo>
                    <a:pt x="911" y="58"/>
                    <a:pt x="1828" y="-1"/>
                    <a:pt x="2747" y="0"/>
                  </a:cubicBezTo>
                  <a:cubicBezTo>
                    <a:pt x="11356" y="0"/>
                    <a:pt x="19143" y="5112"/>
                    <a:pt x="22566" y="13011"/>
                  </a:cubicBezTo>
                  <a:lnTo>
                    <a:pt x="2747" y="21600"/>
                  </a:lnTo>
                  <a:lnTo>
                    <a:pt x="0" y="175"/>
                  </a:lnTo>
                  <a:close/>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sp>
          <p:nvSpPr>
            <p:cNvPr id="101640" name="Arc 587"/>
            <p:cNvSpPr>
              <a:spLocks/>
            </p:cNvSpPr>
            <p:nvPr/>
          </p:nvSpPr>
          <p:spPr bwMode="auto">
            <a:xfrm>
              <a:off x="859" y="1474"/>
              <a:ext cx="16" cy="9"/>
            </a:xfrm>
            <a:custGeom>
              <a:avLst/>
              <a:gdLst>
                <a:gd name="T0" fmla="*/ 0 w 21600"/>
                <a:gd name="T1" fmla="*/ 0 h 21558"/>
                <a:gd name="T2" fmla="*/ 0 w 21600"/>
                <a:gd name="T3" fmla="*/ 0 h 21558"/>
                <a:gd name="T4" fmla="*/ 0 w 21600"/>
                <a:gd name="T5" fmla="*/ 0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0" y="21558"/>
                  </a:moveTo>
                  <a:cubicBezTo>
                    <a:pt x="0" y="10151"/>
                    <a:pt x="8868" y="711"/>
                    <a:pt x="20253" y="0"/>
                  </a:cubicBezTo>
                </a:path>
                <a:path w="21600" h="21558" stroke="0" extrusionOk="0">
                  <a:moveTo>
                    <a:pt x="0" y="21558"/>
                  </a:moveTo>
                  <a:cubicBezTo>
                    <a:pt x="0" y="10151"/>
                    <a:pt x="8868" y="711"/>
                    <a:pt x="20253" y="0"/>
                  </a:cubicBezTo>
                  <a:lnTo>
                    <a:pt x="21600" y="21558"/>
                  </a:lnTo>
                  <a:lnTo>
                    <a:pt x="0" y="21558"/>
                  </a:lnTo>
                  <a:close/>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sp>
          <p:nvSpPr>
            <p:cNvPr id="101641" name="Arc 588"/>
            <p:cNvSpPr>
              <a:spLocks/>
            </p:cNvSpPr>
            <p:nvPr/>
          </p:nvSpPr>
          <p:spPr bwMode="auto">
            <a:xfrm>
              <a:off x="842" y="1747"/>
              <a:ext cx="4" cy="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grpSp>
      <p:grpSp>
        <p:nvGrpSpPr>
          <p:cNvPr id="101423" name="Group 589"/>
          <p:cNvGrpSpPr>
            <a:grpSpLocks/>
          </p:cNvGrpSpPr>
          <p:nvPr/>
        </p:nvGrpSpPr>
        <p:grpSpPr bwMode="auto">
          <a:xfrm>
            <a:off x="1400175" y="2401888"/>
            <a:ext cx="471488" cy="333375"/>
            <a:chOff x="882" y="1513"/>
            <a:chExt cx="297" cy="210"/>
          </a:xfrm>
        </p:grpSpPr>
        <p:sp>
          <p:nvSpPr>
            <p:cNvPr id="101634" name="Freeform 590"/>
            <p:cNvSpPr>
              <a:spLocks/>
            </p:cNvSpPr>
            <p:nvPr/>
          </p:nvSpPr>
          <p:spPr bwMode="auto">
            <a:xfrm>
              <a:off x="895" y="1513"/>
              <a:ext cx="283" cy="4"/>
            </a:xfrm>
            <a:custGeom>
              <a:avLst/>
              <a:gdLst>
                <a:gd name="T0" fmla="*/ 0 w 283"/>
                <a:gd name="T1" fmla="*/ 3 h 4"/>
                <a:gd name="T2" fmla="*/ 282 w 283"/>
                <a:gd name="T3" fmla="*/ 2 h 4"/>
                <a:gd name="T4" fmla="*/ 275 w 283"/>
                <a:gd name="T5" fmla="*/ 0 h 4"/>
                <a:gd name="T6" fmla="*/ 6 w 283"/>
                <a:gd name="T7" fmla="*/ 0 h 4"/>
                <a:gd name="T8" fmla="*/ 0 w 283"/>
                <a:gd name="T9" fmla="*/ 3 h 4"/>
                <a:gd name="T10" fmla="*/ 0 60000 65536"/>
                <a:gd name="T11" fmla="*/ 0 60000 65536"/>
                <a:gd name="T12" fmla="*/ 0 60000 65536"/>
                <a:gd name="T13" fmla="*/ 0 60000 65536"/>
                <a:gd name="T14" fmla="*/ 0 60000 65536"/>
                <a:gd name="T15" fmla="*/ 0 w 283"/>
                <a:gd name="T16" fmla="*/ 0 h 4"/>
                <a:gd name="T17" fmla="*/ 283 w 283"/>
                <a:gd name="T18" fmla="*/ 4 h 4"/>
              </a:gdLst>
              <a:ahLst/>
              <a:cxnLst>
                <a:cxn ang="T10">
                  <a:pos x="T0" y="T1"/>
                </a:cxn>
                <a:cxn ang="T11">
                  <a:pos x="T2" y="T3"/>
                </a:cxn>
                <a:cxn ang="T12">
                  <a:pos x="T4" y="T5"/>
                </a:cxn>
                <a:cxn ang="T13">
                  <a:pos x="T6" y="T7"/>
                </a:cxn>
                <a:cxn ang="T14">
                  <a:pos x="T8" y="T9"/>
                </a:cxn>
              </a:cxnLst>
              <a:rect l="T15" t="T16" r="T17" b="T18"/>
              <a:pathLst>
                <a:path w="283" h="4">
                  <a:moveTo>
                    <a:pt x="0" y="3"/>
                  </a:moveTo>
                  <a:lnTo>
                    <a:pt x="282" y="2"/>
                  </a:lnTo>
                  <a:lnTo>
                    <a:pt x="275" y="0"/>
                  </a:lnTo>
                  <a:lnTo>
                    <a:pt x="6" y="0"/>
                  </a:lnTo>
                  <a:lnTo>
                    <a:pt x="0" y="3"/>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35" name="Freeform 591"/>
            <p:cNvSpPr>
              <a:spLocks/>
            </p:cNvSpPr>
            <p:nvPr/>
          </p:nvSpPr>
          <p:spPr bwMode="auto">
            <a:xfrm>
              <a:off x="1167" y="1516"/>
              <a:ext cx="12" cy="207"/>
            </a:xfrm>
            <a:custGeom>
              <a:avLst/>
              <a:gdLst>
                <a:gd name="T0" fmla="*/ 7 w 12"/>
                <a:gd name="T1" fmla="*/ 5 h 207"/>
                <a:gd name="T2" fmla="*/ 11 w 12"/>
                <a:gd name="T3" fmla="*/ 0 h 207"/>
                <a:gd name="T4" fmla="*/ 7 w 12"/>
                <a:gd name="T5" fmla="*/ 112 h 207"/>
                <a:gd name="T6" fmla="*/ 3 w 12"/>
                <a:gd name="T7" fmla="*/ 206 h 207"/>
                <a:gd name="T8" fmla="*/ 0 w 12"/>
                <a:gd name="T9" fmla="*/ 200 h 207"/>
                <a:gd name="T10" fmla="*/ 7 w 12"/>
                <a:gd name="T11" fmla="*/ 5 h 207"/>
                <a:gd name="T12" fmla="*/ 0 60000 65536"/>
                <a:gd name="T13" fmla="*/ 0 60000 65536"/>
                <a:gd name="T14" fmla="*/ 0 60000 65536"/>
                <a:gd name="T15" fmla="*/ 0 60000 65536"/>
                <a:gd name="T16" fmla="*/ 0 60000 65536"/>
                <a:gd name="T17" fmla="*/ 0 60000 65536"/>
                <a:gd name="T18" fmla="*/ 0 w 12"/>
                <a:gd name="T19" fmla="*/ 0 h 207"/>
                <a:gd name="T20" fmla="*/ 12 w 12"/>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2" h="207">
                  <a:moveTo>
                    <a:pt x="7" y="5"/>
                  </a:moveTo>
                  <a:lnTo>
                    <a:pt x="11" y="0"/>
                  </a:lnTo>
                  <a:lnTo>
                    <a:pt x="7" y="112"/>
                  </a:lnTo>
                  <a:lnTo>
                    <a:pt x="3" y="206"/>
                  </a:lnTo>
                  <a:lnTo>
                    <a:pt x="0" y="200"/>
                  </a:lnTo>
                  <a:lnTo>
                    <a:pt x="7" y="5"/>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36" name="Freeform 592"/>
            <p:cNvSpPr>
              <a:spLocks/>
            </p:cNvSpPr>
            <p:nvPr/>
          </p:nvSpPr>
          <p:spPr bwMode="auto">
            <a:xfrm>
              <a:off x="882" y="1713"/>
              <a:ext cx="284" cy="10"/>
            </a:xfrm>
            <a:custGeom>
              <a:avLst/>
              <a:gdLst>
                <a:gd name="T0" fmla="*/ 7 w 284"/>
                <a:gd name="T1" fmla="*/ 0 h 10"/>
                <a:gd name="T2" fmla="*/ 0 w 284"/>
                <a:gd name="T3" fmla="*/ 3 h 10"/>
                <a:gd name="T4" fmla="*/ 283 w 284"/>
                <a:gd name="T5" fmla="*/ 9 h 10"/>
                <a:gd name="T6" fmla="*/ 277 w 284"/>
                <a:gd name="T7" fmla="*/ 6 h 10"/>
                <a:gd name="T8" fmla="*/ 7 w 284"/>
                <a:gd name="T9" fmla="*/ 0 h 10"/>
                <a:gd name="T10" fmla="*/ 0 60000 65536"/>
                <a:gd name="T11" fmla="*/ 0 60000 65536"/>
                <a:gd name="T12" fmla="*/ 0 60000 65536"/>
                <a:gd name="T13" fmla="*/ 0 60000 65536"/>
                <a:gd name="T14" fmla="*/ 0 60000 65536"/>
                <a:gd name="T15" fmla="*/ 0 w 284"/>
                <a:gd name="T16" fmla="*/ 0 h 10"/>
                <a:gd name="T17" fmla="*/ 284 w 284"/>
                <a:gd name="T18" fmla="*/ 10 h 10"/>
              </a:gdLst>
              <a:ahLst/>
              <a:cxnLst>
                <a:cxn ang="T10">
                  <a:pos x="T0" y="T1"/>
                </a:cxn>
                <a:cxn ang="T11">
                  <a:pos x="T2" y="T3"/>
                </a:cxn>
                <a:cxn ang="T12">
                  <a:pos x="T4" y="T5"/>
                </a:cxn>
                <a:cxn ang="T13">
                  <a:pos x="T6" y="T7"/>
                </a:cxn>
                <a:cxn ang="T14">
                  <a:pos x="T8" y="T9"/>
                </a:cxn>
              </a:cxnLst>
              <a:rect l="T15" t="T16" r="T17" b="T18"/>
              <a:pathLst>
                <a:path w="284" h="10">
                  <a:moveTo>
                    <a:pt x="7" y="0"/>
                  </a:moveTo>
                  <a:lnTo>
                    <a:pt x="0" y="3"/>
                  </a:lnTo>
                  <a:lnTo>
                    <a:pt x="283" y="9"/>
                  </a:lnTo>
                  <a:lnTo>
                    <a:pt x="277" y="6"/>
                  </a:lnTo>
                  <a:lnTo>
                    <a:pt x="7" y="0"/>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37" name="Freeform 593"/>
            <p:cNvSpPr>
              <a:spLocks/>
            </p:cNvSpPr>
            <p:nvPr/>
          </p:nvSpPr>
          <p:spPr bwMode="auto">
            <a:xfrm>
              <a:off x="882" y="1517"/>
              <a:ext cx="12" cy="194"/>
            </a:xfrm>
            <a:custGeom>
              <a:avLst/>
              <a:gdLst>
                <a:gd name="T0" fmla="*/ 8 w 12"/>
                <a:gd name="T1" fmla="*/ 0 h 194"/>
                <a:gd name="T2" fmla="*/ 11 w 12"/>
                <a:gd name="T3" fmla="*/ 4 h 194"/>
                <a:gd name="T4" fmla="*/ 4 w 12"/>
                <a:gd name="T5" fmla="*/ 188 h 194"/>
                <a:gd name="T6" fmla="*/ 0 w 12"/>
                <a:gd name="T7" fmla="*/ 193 h 194"/>
                <a:gd name="T8" fmla="*/ 8 w 12"/>
                <a:gd name="T9" fmla="*/ 0 h 194"/>
                <a:gd name="T10" fmla="*/ 0 60000 65536"/>
                <a:gd name="T11" fmla="*/ 0 60000 65536"/>
                <a:gd name="T12" fmla="*/ 0 60000 65536"/>
                <a:gd name="T13" fmla="*/ 0 60000 65536"/>
                <a:gd name="T14" fmla="*/ 0 60000 65536"/>
                <a:gd name="T15" fmla="*/ 0 w 12"/>
                <a:gd name="T16" fmla="*/ 0 h 194"/>
                <a:gd name="T17" fmla="*/ 12 w 12"/>
                <a:gd name="T18" fmla="*/ 194 h 194"/>
              </a:gdLst>
              <a:ahLst/>
              <a:cxnLst>
                <a:cxn ang="T10">
                  <a:pos x="T0" y="T1"/>
                </a:cxn>
                <a:cxn ang="T11">
                  <a:pos x="T2" y="T3"/>
                </a:cxn>
                <a:cxn ang="T12">
                  <a:pos x="T4" y="T5"/>
                </a:cxn>
                <a:cxn ang="T13">
                  <a:pos x="T6" y="T7"/>
                </a:cxn>
                <a:cxn ang="T14">
                  <a:pos x="T8" y="T9"/>
                </a:cxn>
              </a:cxnLst>
              <a:rect l="T15" t="T16" r="T17" b="T18"/>
              <a:pathLst>
                <a:path w="12" h="194">
                  <a:moveTo>
                    <a:pt x="8" y="0"/>
                  </a:moveTo>
                  <a:lnTo>
                    <a:pt x="11" y="4"/>
                  </a:lnTo>
                  <a:lnTo>
                    <a:pt x="4" y="188"/>
                  </a:lnTo>
                  <a:lnTo>
                    <a:pt x="0" y="193"/>
                  </a:lnTo>
                  <a:lnTo>
                    <a:pt x="8" y="0"/>
                  </a:lnTo>
                </a:path>
              </a:pathLst>
            </a:custGeom>
            <a:solidFill>
              <a:srgbClr val="BFBFB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424" name="Group 594"/>
          <p:cNvGrpSpPr>
            <a:grpSpLocks/>
          </p:cNvGrpSpPr>
          <p:nvPr/>
        </p:nvGrpSpPr>
        <p:grpSpPr bwMode="auto">
          <a:xfrm>
            <a:off x="1411288" y="2414588"/>
            <a:ext cx="447675" cy="311150"/>
            <a:chOff x="889" y="1521"/>
            <a:chExt cx="282" cy="196"/>
          </a:xfrm>
        </p:grpSpPr>
        <p:sp>
          <p:nvSpPr>
            <p:cNvPr id="101631" name="Freeform 595"/>
            <p:cNvSpPr>
              <a:spLocks/>
            </p:cNvSpPr>
            <p:nvPr/>
          </p:nvSpPr>
          <p:spPr bwMode="auto">
            <a:xfrm>
              <a:off x="889" y="1521"/>
              <a:ext cx="282" cy="196"/>
            </a:xfrm>
            <a:custGeom>
              <a:avLst/>
              <a:gdLst>
                <a:gd name="T0" fmla="*/ 12 w 282"/>
                <a:gd name="T1" fmla="*/ 0 h 196"/>
                <a:gd name="T2" fmla="*/ 281 w 282"/>
                <a:gd name="T3" fmla="*/ 0 h 196"/>
                <a:gd name="T4" fmla="*/ 270 w 282"/>
                <a:gd name="T5" fmla="*/ 195 h 196"/>
                <a:gd name="T6" fmla="*/ 0 w 282"/>
                <a:gd name="T7" fmla="*/ 184 h 196"/>
                <a:gd name="T8" fmla="*/ 12 w 282"/>
                <a:gd name="T9" fmla="*/ 0 h 196"/>
                <a:gd name="T10" fmla="*/ 0 60000 65536"/>
                <a:gd name="T11" fmla="*/ 0 60000 65536"/>
                <a:gd name="T12" fmla="*/ 0 60000 65536"/>
                <a:gd name="T13" fmla="*/ 0 60000 65536"/>
                <a:gd name="T14" fmla="*/ 0 60000 65536"/>
                <a:gd name="T15" fmla="*/ 0 w 282"/>
                <a:gd name="T16" fmla="*/ 0 h 196"/>
                <a:gd name="T17" fmla="*/ 282 w 282"/>
                <a:gd name="T18" fmla="*/ 196 h 196"/>
              </a:gdLst>
              <a:ahLst/>
              <a:cxnLst>
                <a:cxn ang="T10">
                  <a:pos x="T0" y="T1"/>
                </a:cxn>
                <a:cxn ang="T11">
                  <a:pos x="T2" y="T3"/>
                </a:cxn>
                <a:cxn ang="T12">
                  <a:pos x="T4" y="T5"/>
                </a:cxn>
                <a:cxn ang="T13">
                  <a:pos x="T6" y="T7"/>
                </a:cxn>
                <a:cxn ang="T14">
                  <a:pos x="T8" y="T9"/>
                </a:cxn>
              </a:cxnLst>
              <a:rect l="T15" t="T16" r="T17" b="T18"/>
              <a:pathLst>
                <a:path w="282" h="196">
                  <a:moveTo>
                    <a:pt x="12" y="0"/>
                  </a:moveTo>
                  <a:lnTo>
                    <a:pt x="281" y="0"/>
                  </a:lnTo>
                  <a:lnTo>
                    <a:pt x="270" y="195"/>
                  </a:lnTo>
                  <a:lnTo>
                    <a:pt x="0" y="184"/>
                  </a:lnTo>
                  <a:lnTo>
                    <a:pt x="12"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32" name="Freeform 596"/>
            <p:cNvSpPr>
              <a:spLocks/>
            </p:cNvSpPr>
            <p:nvPr/>
          </p:nvSpPr>
          <p:spPr bwMode="auto">
            <a:xfrm>
              <a:off x="899" y="1529"/>
              <a:ext cx="263" cy="181"/>
            </a:xfrm>
            <a:custGeom>
              <a:avLst/>
              <a:gdLst>
                <a:gd name="T0" fmla="*/ 10 w 263"/>
                <a:gd name="T1" fmla="*/ 0 h 181"/>
                <a:gd name="T2" fmla="*/ 262 w 263"/>
                <a:gd name="T3" fmla="*/ 0 h 181"/>
                <a:gd name="T4" fmla="*/ 251 w 263"/>
                <a:gd name="T5" fmla="*/ 180 h 181"/>
                <a:gd name="T6" fmla="*/ 0 w 263"/>
                <a:gd name="T7" fmla="*/ 170 h 181"/>
                <a:gd name="T8" fmla="*/ 10 w 263"/>
                <a:gd name="T9" fmla="*/ 0 h 181"/>
                <a:gd name="T10" fmla="*/ 0 60000 65536"/>
                <a:gd name="T11" fmla="*/ 0 60000 65536"/>
                <a:gd name="T12" fmla="*/ 0 60000 65536"/>
                <a:gd name="T13" fmla="*/ 0 60000 65536"/>
                <a:gd name="T14" fmla="*/ 0 60000 65536"/>
                <a:gd name="T15" fmla="*/ 0 w 263"/>
                <a:gd name="T16" fmla="*/ 0 h 181"/>
                <a:gd name="T17" fmla="*/ 263 w 263"/>
                <a:gd name="T18" fmla="*/ 181 h 181"/>
              </a:gdLst>
              <a:ahLst/>
              <a:cxnLst>
                <a:cxn ang="T10">
                  <a:pos x="T0" y="T1"/>
                </a:cxn>
                <a:cxn ang="T11">
                  <a:pos x="T2" y="T3"/>
                </a:cxn>
                <a:cxn ang="T12">
                  <a:pos x="T4" y="T5"/>
                </a:cxn>
                <a:cxn ang="T13">
                  <a:pos x="T6" y="T7"/>
                </a:cxn>
                <a:cxn ang="T14">
                  <a:pos x="T8" y="T9"/>
                </a:cxn>
              </a:cxnLst>
              <a:rect l="T15" t="T16" r="T17" b="T18"/>
              <a:pathLst>
                <a:path w="263" h="181">
                  <a:moveTo>
                    <a:pt x="10" y="0"/>
                  </a:moveTo>
                  <a:lnTo>
                    <a:pt x="262" y="0"/>
                  </a:lnTo>
                  <a:lnTo>
                    <a:pt x="251" y="180"/>
                  </a:lnTo>
                  <a:lnTo>
                    <a:pt x="0" y="170"/>
                  </a:lnTo>
                  <a:lnTo>
                    <a:pt x="1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633" name="Freeform 597"/>
            <p:cNvSpPr>
              <a:spLocks/>
            </p:cNvSpPr>
            <p:nvPr/>
          </p:nvSpPr>
          <p:spPr bwMode="auto">
            <a:xfrm>
              <a:off x="903" y="1540"/>
              <a:ext cx="248" cy="162"/>
            </a:xfrm>
            <a:custGeom>
              <a:avLst/>
              <a:gdLst>
                <a:gd name="T0" fmla="*/ 10 w 248"/>
                <a:gd name="T1" fmla="*/ 0 h 162"/>
                <a:gd name="T2" fmla="*/ 247 w 248"/>
                <a:gd name="T3" fmla="*/ 0 h 162"/>
                <a:gd name="T4" fmla="*/ 237 w 248"/>
                <a:gd name="T5" fmla="*/ 161 h 162"/>
                <a:gd name="T6" fmla="*/ 0 w 248"/>
                <a:gd name="T7" fmla="*/ 153 h 162"/>
                <a:gd name="T8" fmla="*/ 10 w 248"/>
                <a:gd name="T9" fmla="*/ 0 h 162"/>
                <a:gd name="T10" fmla="*/ 0 60000 65536"/>
                <a:gd name="T11" fmla="*/ 0 60000 65536"/>
                <a:gd name="T12" fmla="*/ 0 60000 65536"/>
                <a:gd name="T13" fmla="*/ 0 60000 65536"/>
                <a:gd name="T14" fmla="*/ 0 60000 65536"/>
                <a:gd name="T15" fmla="*/ 0 w 248"/>
                <a:gd name="T16" fmla="*/ 0 h 162"/>
                <a:gd name="T17" fmla="*/ 248 w 248"/>
                <a:gd name="T18" fmla="*/ 162 h 162"/>
              </a:gdLst>
              <a:ahLst/>
              <a:cxnLst>
                <a:cxn ang="T10">
                  <a:pos x="T0" y="T1"/>
                </a:cxn>
                <a:cxn ang="T11">
                  <a:pos x="T2" y="T3"/>
                </a:cxn>
                <a:cxn ang="T12">
                  <a:pos x="T4" y="T5"/>
                </a:cxn>
                <a:cxn ang="T13">
                  <a:pos x="T6" y="T7"/>
                </a:cxn>
                <a:cxn ang="T14">
                  <a:pos x="T8" y="T9"/>
                </a:cxn>
              </a:cxnLst>
              <a:rect l="T15" t="T16" r="T17" b="T18"/>
              <a:pathLst>
                <a:path w="248" h="162">
                  <a:moveTo>
                    <a:pt x="10" y="0"/>
                  </a:moveTo>
                  <a:lnTo>
                    <a:pt x="247" y="0"/>
                  </a:lnTo>
                  <a:lnTo>
                    <a:pt x="237" y="161"/>
                  </a:lnTo>
                  <a:lnTo>
                    <a:pt x="0" y="153"/>
                  </a:lnTo>
                  <a:lnTo>
                    <a:pt x="10" y="0"/>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1425" name="Freeform 598"/>
          <p:cNvSpPr>
            <a:spLocks/>
          </p:cNvSpPr>
          <p:nvPr/>
        </p:nvSpPr>
        <p:spPr bwMode="auto">
          <a:xfrm>
            <a:off x="1843088" y="2782888"/>
            <a:ext cx="14287" cy="6350"/>
          </a:xfrm>
          <a:custGeom>
            <a:avLst/>
            <a:gdLst>
              <a:gd name="T0" fmla="*/ 0 w 9"/>
              <a:gd name="T1" fmla="*/ 2147483646 h 4"/>
              <a:gd name="T2" fmla="*/ 2147483646 w 9"/>
              <a:gd name="T3" fmla="*/ 2147483646 h 4"/>
              <a:gd name="T4" fmla="*/ 2147483646 w 9"/>
              <a:gd name="T5" fmla="*/ 0 h 4"/>
              <a:gd name="T6" fmla="*/ 0 w 9"/>
              <a:gd name="T7" fmla="*/ 2147483646 h 4"/>
              <a:gd name="T8" fmla="*/ 0 w 9"/>
              <a:gd name="T9" fmla="*/ 2147483646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3"/>
                </a:moveTo>
                <a:lnTo>
                  <a:pt x="8" y="3"/>
                </a:lnTo>
                <a:lnTo>
                  <a:pt x="8" y="0"/>
                </a:lnTo>
                <a:lnTo>
                  <a:pt x="0" y="1"/>
                </a:lnTo>
                <a:lnTo>
                  <a:pt x="0" y="3"/>
                </a:lnTo>
              </a:path>
            </a:pathLst>
          </a:custGeom>
          <a:solidFill>
            <a:srgbClr val="0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426" name="Group 599"/>
          <p:cNvGrpSpPr>
            <a:grpSpLocks/>
          </p:cNvGrpSpPr>
          <p:nvPr/>
        </p:nvGrpSpPr>
        <p:grpSpPr bwMode="auto">
          <a:xfrm>
            <a:off x="1087438" y="2979738"/>
            <a:ext cx="887412" cy="168275"/>
            <a:chOff x="685" y="1877"/>
            <a:chExt cx="559" cy="106"/>
          </a:xfrm>
        </p:grpSpPr>
        <p:sp>
          <p:nvSpPr>
            <p:cNvPr id="101573" name="Freeform 600"/>
            <p:cNvSpPr>
              <a:spLocks/>
            </p:cNvSpPr>
            <p:nvPr/>
          </p:nvSpPr>
          <p:spPr bwMode="auto">
            <a:xfrm>
              <a:off x="1073" y="1914"/>
              <a:ext cx="129" cy="40"/>
            </a:xfrm>
            <a:custGeom>
              <a:avLst/>
              <a:gdLst>
                <a:gd name="T0" fmla="*/ 50 w 129"/>
                <a:gd name="T1" fmla="*/ 0 h 40"/>
                <a:gd name="T2" fmla="*/ 20 w 129"/>
                <a:gd name="T3" fmla="*/ 22 h 40"/>
                <a:gd name="T4" fmla="*/ 0 w 129"/>
                <a:gd name="T5" fmla="*/ 32 h 40"/>
                <a:gd name="T6" fmla="*/ 84 w 129"/>
                <a:gd name="T7" fmla="*/ 39 h 40"/>
                <a:gd name="T8" fmla="*/ 104 w 129"/>
                <a:gd name="T9" fmla="*/ 27 h 40"/>
                <a:gd name="T10" fmla="*/ 128 w 129"/>
                <a:gd name="T11" fmla="*/ 5 h 40"/>
                <a:gd name="T12" fmla="*/ 50 w 129"/>
                <a:gd name="T13" fmla="*/ 0 h 40"/>
                <a:gd name="T14" fmla="*/ 0 60000 65536"/>
                <a:gd name="T15" fmla="*/ 0 60000 65536"/>
                <a:gd name="T16" fmla="*/ 0 60000 65536"/>
                <a:gd name="T17" fmla="*/ 0 60000 65536"/>
                <a:gd name="T18" fmla="*/ 0 60000 65536"/>
                <a:gd name="T19" fmla="*/ 0 60000 65536"/>
                <a:gd name="T20" fmla="*/ 0 60000 65536"/>
                <a:gd name="T21" fmla="*/ 0 w 129"/>
                <a:gd name="T22" fmla="*/ 0 h 40"/>
                <a:gd name="T23" fmla="*/ 129 w 12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40">
                  <a:moveTo>
                    <a:pt x="50" y="0"/>
                  </a:moveTo>
                  <a:lnTo>
                    <a:pt x="20" y="22"/>
                  </a:lnTo>
                  <a:lnTo>
                    <a:pt x="0" y="32"/>
                  </a:lnTo>
                  <a:lnTo>
                    <a:pt x="84" y="39"/>
                  </a:lnTo>
                  <a:lnTo>
                    <a:pt x="104" y="27"/>
                  </a:lnTo>
                  <a:lnTo>
                    <a:pt x="128" y="5"/>
                  </a:lnTo>
                  <a:lnTo>
                    <a:pt x="50" y="0"/>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574" name="Group 601"/>
            <p:cNvGrpSpPr>
              <a:grpSpLocks/>
            </p:cNvGrpSpPr>
            <p:nvPr/>
          </p:nvGrpSpPr>
          <p:grpSpPr bwMode="auto">
            <a:xfrm>
              <a:off x="685" y="1877"/>
              <a:ext cx="559" cy="106"/>
              <a:chOff x="685" y="1877"/>
              <a:chExt cx="559" cy="106"/>
            </a:xfrm>
          </p:grpSpPr>
          <p:sp>
            <p:nvSpPr>
              <p:cNvPr id="101575" name="Freeform 602"/>
              <p:cNvSpPr>
                <a:spLocks/>
              </p:cNvSpPr>
              <p:nvPr/>
            </p:nvSpPr>
            <p:spPr bwMode="auto">
              <a:xfrm>
                <a:off x="685" y="1924"/>
                <a:ext cx="491" cy="59"/>
              </a:xfrm>
              <a:custGeom>
                <a:avLst/>
                <a:gdLst>
                  <a:gd name="T0" fmla="*/ 0 w 491"/>
                  <a:gd name="T1" fmla="*/ 0 h 59"/>
                  <a:gd name="T2" fmla="*/ 0 w 491"/>
                  <a:gd name="T3" fmla="*/ 15 h 59"/>
                  <a:gd name="T4" fmla="*/ 490 w 491"/>
                  <a:gd name="T5" fmla="*/ 58 h 59"/>
                  <a:gd name="T6" fmla="*/ 490 w 491"/>
                  <a:gd name="T7" fmla="*/ 42 h 59"/>
                  <a:gd name="T8" fmla="*/ 0 w 491"/>
                  <a:gd name="T9" fmla="*/ 0 h 59"/>
                  <a:gd name="T10" fmla="*/ 0 60000 65536"/>
                  <a:gd name="T11" fmla="*/ 0 60000 65536"/>
                  <a:gd name="T12" fmla="*/ 0 60000 65536"/>
                  <a:gd name="T13" fmla="*/ 0 60000 65536"/>
                  <a:gd name="T14" fmla="*/ 0 60000 65536"/>
                  <a:gd name="T15" fmla="*/ 0 w 491"/>
                  <a:gd name="T16" fmla="*/ 0 h 59"/>
                  <a:gd name="T17" fmla="*/ 491 w 491"/>
                  <a:gd name="T18" fmla="*/ 59 h 59"/>
                </a:gdLst>
                <a:ahLst/>
                <a:cxnLst>
                  <a:cxn ang="T10">
                    <a:pos x="T0" y="T1"/>
                  </a:cxn>
                  <a:cxn ang="T11">
                    <a:pos x="T2" y="T3"/>
                  </a:cxn>
                  <a:cxn ang="T12">
                    <a:pos x="T4" y="T5"/>
                  </a:cxn>
                  <a:cxn ang="T13">
                    <a:pos x="T6" y="T7"/>
                  </a:cxn>
                  <a:cxn ang="T14">
                    <a:pos x="T8" y="T9"/>
                  </a:cxn>
                </a:cxnLst>
                <a:rect l="T15" t="T16" r="T17" b="T18"/>
                <a:pathLst>
                  <a:path w="491" h="59">
                    <a:moveTo>
                      <a:pt x="0" y="0"/>
                    </a:moveTo>
                    <a:lnTo>
                      <a:pt x="0" y="15"/>
                    </a:lnTo>
                    <a:lnTo>
                      <a:pt x="490" y="58"/>
                    </a:lnTo>
                    <a:lnTo>
                      <a:pt x="490" y="42"/>
                    </a:lnTo>
                    <a:lnTo>
                      <a:pt x="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76" name="Freeform 603"/>
              <p:cNvSpPr>
                <a:spLocks/>
              </p:cNvSpPr>
              <p:nvPr/>
            </p:nvSpPr>
            <p:spPr bwMode="auto">
              <a:xfrm>
                <a:off x="1183" y="1915"/>
                <a:ext cx="59" cy="68"/>
              </a:xfrm>
              <a:custGeom>
                <a:avLst/>
                <a:gdLst>
                  <a:gd name="T0" fmla="*/ 0 w 59"/>
                  <a:gd name="T1" fmla="*/ 52 h 68"/>
                  <a:gd name="T2" fmla="*/ 0 w 59"/>
                  <a:gd name="T3" fmla="*/ 67 h 68"/>
                  <a:gd name="T4" fmla="*/ 25 w 59"/>
                  <a:gd name="T5" fmla="*/ 51 h 68"/>
                  <a:gd name="T6" fmla="*/ 35 w 59"/>
                  <a:gd name="T7" fmla="*/ 42 h 68"/>
                  <a:gd name="T8" fmla="*/ 58 w 59"/>
                  <a:gd name="T9" fmla="*/ 19 h 68"/>
                  <a:gd name="T10" fmla="*/ 58 w 59"/>
                  <a:gd name="T11" fmla="*/ 0 h 68"/>
                  <a:gd name="T12" fmla="*/ 28 w 59"/>
                  <a:gd name="T13" fmla="*/ 31 h 68"/>
                  <a:gd name="T14" fmla="*/ 0 w 59"/>
                  <a:gd name="T15" fmla="*/ 52 h 68"/>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68"/>
                  <a:gd name="T26" fmla="*/ 59 w 59"/>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68">
                    <a:moveTo>
                      <a:pt x="0" y="52"/>
                    </a:moveTo>
                    <a:lnTo>
                      <a:pt x="0" y="67"/>
                    </a:lnTo>
                    <a:lnTo>
                      <a:pt x="25" y="51"/>
                    </a:lnTo>
                    <a:lnTo>
                      <a:pt x="35" y="42"/>
                    </a:lnTo>
                    <a:lnTo>
                      <a:pt x="58" y="19"/>
                    </a:lnTo>
                    <a:lnTo>
                      <a:pt x="58" y="0"/>
                    </a:lnTo>
                    <a:lnTo>
                      <a:pt x="28" y="31"/>
                    </a:lnTo>
                    <a:lnTo>
                      <a:pt x="0" y="52"/>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77" name="Line 604"/>
              <p:cNvSpPr>
                <a:spLocks noChangeShapeType="1"/>
              </p:cNvSpPr>
              <p:nvPr/>
            </p:nvSpPr>
            <p:spPr bwMode="auto">
              <a:xfrm>
                <a:off x="690" y="1933"/>
                <a:ext cx="490" cy="4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1578" name="Group 605"/>
              <p:cNvGrpSpPr>
                <a:grpSpLocks/>
              </p:cNvGrpSpPr>
              <p:nvPr/>
            </p:nvGrpSpPr>
            <p:grpSpPr bwMode="auto">
              <a:xfrm>
                <a:off x="717" y="1877"/>
                <a:ext cx="477" cy="89"/>
                <a:chOff x="717" y="1877"/>
                <a:chExt cx="477" cy="89"/>
              </a:xfrm>
            </p:grpSpPr>
            <p:sp>
              <p:nvSpPr>
                <p:cNvPr id="101582" name="Freeform 606"/>
                <p:cNvSpPr>
                  <a:spLocks/>
                </p:cNvSpPr>
                <p:nvPr/>
              </p:nvSpPr>
              <p:spPr bwMode="auto">
                <a:xfrm>
                  <a:off x="717" y="1884"/>
                  <a:ext cx="363" cy="58"/>
                </a:xfrm>
                <a:custGeom>
                  <a:avLst/>
                  <a:gdLst>
                    <a:gd name="T0" fmla="*/ 63 w 363"/>
                    <a:gd name="T1" fmla="*/ 0 h 58"/>
                    <a:gd name="T2" fmla="*/ 20 w 363"/>
                    <a:gd name="T3" fmla="*/ 25 h 58"/>
                    <a:gd name="T4" fmla="*/ 0 w 363"/>
                    <a:gd name="T5" fmla="*/ 33 h 58"/>
                    <a:gd name="T6" fmla="*/ 307 w 363"/>
                    <a:gd name="T7" fmla="*/ 57 h 58"/>
                    <a:gd name="T8" fmla="*/ 329 w 363"/>
                    <a:gd name="T9" fmla="*/ 46 h 58"/>
                    <a:gd name="T10" fmla="*/ 362 w 363"/>
                    <a:gd name="T11" fmla="*/ 23 h 58"/>
                    <a:gd name="T12" fmla="*/ 63 w 363"/>
                    <a:gd name="T13" fmla="*/ 0 h 58"/>
                    <a:gd name="T14" fmla="*/ 0 60000 65536"/>
                    <a:gd name="T15" fmla="*/ 0 60000 65536"/>
                    <a:gd name="T16" fmla="*/ 0 60000 65536"/>
                    <a:gd name="T17" fmla="*/ 0 60000 65536"/>
                    <a:gd name="T18" fmla="*/ 0 60000 65536"/>
                    <a:gd name="T19" fmla="*/ 0 60000 65536"/>
                    <a:gd name="T20" fmla="*/ 0 60000 65536"/>
                    <a:gd name="T21" fmla="*/ 0 w 363"/>
                    <a:gd name="T22" fmla="*/ 0 h 58"/>
                    <a:gd name="T23" fmla="*/ 363 w 363"/>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58">
                      <a:moveTo>
                        <a:pt x="63" y="0"/>
                      </a:moveTo>
                      <a:lnTo>
                        <a:pt x="20" y="25"/>
                      </a:lnTo>
                      <a:lnTo>
                        <a:pt x="0" y="33"/>
                      </a:lnTo>
                      <a:lnTo>
                        <a:pt x="307" y="57"/>
                      </a:lnTo>
                      <a:lnTo>
                        <a:pt x="329" y="46"/>
                      </a:lnTo>
                      <a:lnTo>
                        <a:pt x="362" y="23"/>
                      </a:lnTo>
                      <a:lnTo>
                        <a:pt x="63" y="0"/>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583" name="Group 607"/>
                <p:cNvGrpSpPr>
                  <a:grpSpLocks/>
                </p:cNvGrpSpPr>
                <p:nvPr/>
              </p:nvGrpSpPr>
              <p:grpSpPr bwMode="auto">
                <a:xfrm>
                  <a:off x="731" y="1877"/>
                  <a:ext cx="463" cy="89"/>
                  <a:chOff x="731" y="1877"/>
                  <a:chExt cx="463" cy="89"/>
                </a:xfrm>
              </p:grpSpPr>
              <p:grpSp>
                <p:nvGrpSpPr>
                  <p:cNvPr id="101584" name="Group 608"/>
                  <p:cNvGrpSpPr>
                    <a:grpSpLocks/>
                  </p:cNvGrpSpPr>
                  <p:nvPr/>
                </p:nvGrpSpPr>
                <p:grpSpPr bwMode="auto">
                  <a:xfrm>
                    <a:off x="738" y="1877"/>
                    <a:ext cx="336" cy="75"/>
                    <a:chOff x="738" y="1877"/>
                    <a:chExt cx="336" cy="75"/>
                  </a:xfrm>
                </p:grpSpPr>
                <p:grpSp>
                  <p:nvGrpSpPr>
                    <p:cNvPr id="101598" name="Group 609"/>
                    <p:cNvGrpSpPr>
                      <a:grpSpLocks/>
                    </p:cNvGrpSpPr>
                    <p:nvPr/>
                  </p:nvGrpSpPr>
                  <p:grpSpPr bwMode="auto">
                    <a:xfrm>
                      <a:off x="738" y="1877"/>
                      <a:ext cx="64" cy="52"/>
                      <a:chOff x="738" y="1877"/>
                      <a:chExt cx="64" cy="52"/>
                    </a:xfrm>
                  </p:grpSpPr>
                  <p:sp>
                    <p:nvSpPr>
                      <p:cNvPr id="101629" name="Line 610"/>
                      <p:cNvSpPr>
                        <a:spLocks noChangeShapeType="1"/>
                      </p:cNvSpPr>
                      <p:nvPr/>
                    </p:nvSpPr>
                    <p:spPr bwMode="auto">
                      <a:xfrm flipV="1">
                        <a:off x="738" y="1911"/>
                        <a:ext cx="16"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30" name="Line 611"/>
                      <p:cNvSpPr>
                        <a:spLocks noChangeShapeType="1"/>
                      </p:cNvSpPr>
                      <p:nvPr/>
                    </p:nvSpPr>
                    <p:spPr bwMode="auto">
                      <a:xfrm flipV="1">
                        <a:off x="762" y="1877"/>
                        <a:ext cx="40"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599" name="Group 612"/>
                    <p:cNvGrpSpPr>
                      <a:grpSpLocks/>
                    </p:cNvGrpSpPr>
                    <p:nvPr/>
                  </p:nvGrpSpPr>
                  <p:grpSpPr bwMode="auto">
                    <a:xfrm>
                      <a:off x="766" y="1879"/>
                      <a:ext cx="65" cy="53"/>
                      <a:chOff x="766" y="1879"/>
                      <a:chExt cx="65" cy="53"/>
                    </a:xfrm>
                  </p:grpSpPr>
                  <p:sp>
                    <p:nvSpPr>
                      <p:cNvPr id="101627" name="Line 613"/>
                      <p:cNvSpPr>
                        <a:spLocks noChangeShapeType="1"/>
                      </p:cNvSpPr>
                      <p:nvPr/>
                    </p:nvSpPr>
                    <p:spPr bwMode="auto">
                      <a:xfrm flipV="1">
                        <a:off x="766" y="1914"/>
                        <a:ext cx="16"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28" name="Line 614"/>
                      <p:cNvSpPr>
                        <a:spLocks noChangeShapeType="1"/>
                      </p:cNvSpPr>
                      <p:nvPr/>
                    </p:nvSpPr>
                    <p:spPr bwMode="auto">
                      <a:xfrm flipV="1">
                        <a:off x="790" y="1879"/>
                        <a:ext cx="41" cy="43"/>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0" name="Group 615"/>
                    <p:cNvGrpSpPr>
                      <a:grpSpLocks/>
                    </p:cNvGrpSpPr>
                    <p:nvPr/>
                  </p:nvGrpSpPr>
                  <p:grpSpPr bwMode="auto">
                    <a:xfrm>
                      <a:off x="795" y="1881"/>
                      <a:ext cx="64" cy="52"/>
                      <a:chOff x="795" y="1881"/>
                      <a:chExt cx="64" cy="52"/>
                    </a:xfrm>
                  </p:grpSpPr>
                  <p:sp>
                    <p:nvSpPr>
                      <p:cNvPr id="101625" name="Line 616"/>
                      <p:cNvSpPr>
                        <a:spLocks noChangeShapeType="1"/>
                      </p:cNvSpPr>
                      <p:nvPr/>
                    </p:nvSpPr>
                    <p:spPr bwMode="auto">
                      <a:xfrm flipV="1">
                        <a:off x="795" y="1915"/>
                        <a:ext cx="16"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26" name="Line 617"/>
                      <p:cNvSpPr>
                        <a:spLocks noChangeShapeType="1"/>
                      </p:cNvSpPr>
                      <p:nvPr/>
                    </p:nvSpPr>
                    <p:spPr bwMode="auto">
                      <a:xfrm flipV="1">
                        <a:off x="819" y="1881"/>
                        <a:ext cx="40"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1" name="Group 618"/>
                    <p:cNvGrpSpPr>
                      <a:grpSpLocks/>
                    </p:cNvGrpSpPr>
                    <p:nvPr/>
                  </p:nvGrpSpPr>
                  <p:grpSpPr bwMode="auto">
                    <a:xfrm>
                      <a:off x="821" y="1884"/>
                      <a:ext cx="65" cy="53"/>
                      <a:chOff x="821" y="1884"/>
                      <a:chExt cx="65" cy="53"/>
                    </a:xfrm>
                  </p:grpSpPr>
                  <p:sp>
                    <p:nvSpPr>
                      <p:cNvPr id="101623" name="Line 619"/>
                      <p:cNvSpPr>
                        <a:spLocks noChangeShapeType="1"/>
                      </p:cNvSpPr>
                      <p:nvPr/>
                    </p:nvSpPr>
                    <p:spPr bwMode="auto">
                      <a:xfrm flipV="1">
                        <a:off x="821" y="1918"/>
                        <a:ext cx="16"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24" name="Line 620"/>
                      <p:cNvSpPr>
                        <a:spLocks noChangeShapeType="1"/>
                      </p:cNvSpPr>
                      <p:nvPr/>
                    </p:nvSpPr>
                    <p:spPr bwMode="auto">
                      <a:xfrm flipV="1">
                        <a:off x="845" y="1884"/>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2" name="Group 621"/>
                    <p:cNvGrpSpPr>
                      <a:grpSpLocks/>
                    </p:cNvGrpSpPr>
                    <p:nvPr/>
                  </p:nvGrpSpPr>
                  <p:grpSpPr bwMode="auto">
                    <a:xfrm>
                      <a:off x="851" y="1886"/>
                      <a:ext cx="64" cy="52"/>
                      <a:chOff x="851" y="1886"/>
                      <a:chExt cx="64" cy="52"/>
                    </a:xfrm>
                  </p:grpSpPr>
                  <p:sp>
                    <p:nvSpPr>
                      <p:cNvPr id="101621" name="Line 622"/>
                      <p:cNvSpPr>
                        <a:spLocks noChangeShapeType="1"/>
                      </p:cNvSpPr>
                      <p:nvPr/>
                    </p:nvSpPr>
                    <p:spPr bwMode="auto">
                      <a:xfrm flipV="1">
                        <a:off x="851" y="1920"/>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22" name="Line 623"/>
                      <p:cNvSpPr>
                        <a:spLocks noChangeShapeType="1"/>
                      </p:cNvSpPr>
                      <p:nvPr/>
                    </p:nvSpPr>
                    <p:spPr bwMode="auto">
                      <a:xfrm flipV="1">
                        <a:off x="874" y="1886"/>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3" name="Group 624"/>
                    <p:cNvGrpSpPr>
                      <a:grpSpLocks/>
                    </p:cNvGrpSpPr>
                    <p:nvPr/>
                  </p:nvGrpSpPr>
                  <p:grpSpPr bwMode="auto">
                    <a:xfrm>
                      <a:off x="878" y="1887"/>
                      <a:ext cx="64" cy="53"/>
                      <a:chOff x="878" y="1887"/>
                      <a:chExt cx="64" cy="53"/>
                    </a:xfrm>
                  </p:grpSpPr>
                  <p:sp>
                    <p:nvSpPr>
                      <p:cNvPr id="101619" name="Line 625"/>
                      <p:cNvSpPr>
                        <a:spLocks noChangeShapeType="1"/>
                      </p:cNvSpPr>
                      <p:nvPr/>
                    </p:nvSpPr>
                    <p:spPr bwMode="auto">
                      <a:xfrm flipV="1">
                        <a:off x="878" y="1921"/>
                        <a:ext cx="15"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20" name="Line 626"/>
                      <p:cNvSpPr>
                        <a:spLocks noChangeShapeType="1"/>
                      </p:cNvSpPr>
                      <p:nvPr/>
                    </p:nvSpPr>
                    <p:spPr bwMode="auto">
                      <a:xfrm flipV="1">
                        <a:off x="901" y="1887"/>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4" name="Group 627"/>
                    <p:cNvGrpSpPr>
                      <a:grpSpLocks/>
                    </p:cNvGrpSpPr>
                    <p:nvPr/>
                  </p:nvGrpSpPr>
                  <p:grpSpPr bwMode="auto">
                    <a:xfrm>
                      <a:off x="905" y="1890"/>
                      <a:ext cx="64" cy="52"/>
                      <a:chOff x="905" y="1890"/>
                      <a:chExt cx="64" cy="52"/>
                    </a:xfrm>
                  </p:grpSpPr>
                  <p:sp>
                    <p:nvSpPr>
                      <p:cNvPr id="101617" name="Line 628"/>
                      <p:cNvSpPr>
                        <a:spLocks noChangeShapeType="1"/>
                      </p:cNvSpPr>
                      <p:nvPr/>
                    </p:nvSpPr>
                    <p:spPr bwMode="auto">
                      <a:xfrm flipV="1">
                        <a:off x="905" y="1924"/>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18" name="Line 629"/>
                      <p:cNvSpPr>
                        <a:spLocks noChangeShapeType="1"/>
                      </p:cNvSpPr>
                      <p:nvPr/>
                    </p:nvSpPr>
                    <p:spPr bwMode="auto">
                      <a:xfrm flipV="1">
                        <a:off x="928" y="1890"/>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5" name="Group 630"/>
                    <p:cNvGrpSpPr>
                      <a:grpSpLocks/>
                    </p:cNvGrpSpPr>
                    <p:nvPr/>
                  </p:nvGrpSpPr>
                  <p:grpSpPr bwMode="auto">
                    <a:xfrm>
                      <a:off x="930" y="1893"/>
                      <a:ext cx="64" cy="52"/>
                      <a:chOff x="930" y="1893"/>
                      <a:chExt cx="64" cy="52"/>
                    </a:xfrm>
                  </p:grpSpPr>
                  <p:sp>
                    <p:nvSpPr>
                      <p:cNvPr id="101615" name="Line 631"/>
                      <p:cNvSpPr>
                        <a:spLocks noChangeShapeType="1"/>
                      </p:cNvSpPr>
                      <p:nvPr/>
                    </p:nvSpPr>
                    <p:spPr bwMode="auto">
                      <a:xfrm flipV="1">
                        <a:off x="930" y="1927"/>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16" name="Line 632"/>
                      <p:cNvSpPr>
                        <a:spLocks noChangeShapeType="1"/>
                      </p:cNvSpPr>
                      <p:nvPr/>
                    </p:nvSpPr>
                    <p:spPr bwMode="auto">
                      <a:xfrm flipV="1">
                        <a:off x="953" y="1893"/>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6" name="Group 633"/>
                    <p:cNvGrpSpPr>
                      <a:grpSpLocks/>
                    </p:cNvGrpSpPr>
                    <p:nvPr/>
                  </p:nvGrpSpPr>
                  <p:grpSpPr bwMode="auto">
                    <a:xfrm>
                      <a:off x="957" y="1896"/>
                      <a:ext cx="64" cy="53"/>
                      <a:chOff x="957" y="1896"/>
                      <a:chExt cx="64" cy="53"/>
                    </a:xfrm>
                  </p:grpSpPr>
                  <p:sp>
                    <p:nvSpPr>
                      <p:cNvPr id="101613" name="Line 634"/>
                      <p:cNvSpPr>
                        <a:spLocks noChangeShapeType="1"/>
                      </p:cNvSpPr>
                      <p:nvPr/>
                    </p:nvSpPr>
                    <p:spPr bwMode="auto">
                      <a:xfrm flipV="1">
                        <a:off x="957" y="1930"/>
                        <a:ext cx="15"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14" name="Line 635"/>
                      <p:cNvSpPr>
                        <a:spLocks noChangeShapeType="1"/>
                      </p:cNvSpPr>
                      <p:nvPr/>
                    </p:nvSpPr>
                    <p:spPr bwMode="auto">
                      <a:xfrm flipV="1">
                        <a:off x="980" y="1896"/>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7" name="Group 636"/>
                    <p:cNvGrpSpPr>
                      <a:grpSpLocks/>
                    </p:cNvGrpSpPr>
                    <p:nvPr/>
                  </p:nvGrpSpPr>
                  <p:grpSpPr bwMode="auto">
                    <a:xfrm>
                      <a:off x="984" y="1898"/>
                      <a:ext cx="64" cy="52"/>
                      <a:chOff x="984" y="1898"/>
                      <a:chExt cx="64" cy="52"/>
                    </a:xfrm>
                  </p:grpSpPr>
                  <p:sp>
                    <p:nvSpPr>
                      <p:cNvPr id="101611" name="Line 637"/>
                      <p:cNvSpPr>
                        <a:spLocks noChangeShapeType="1"/>
                      </p:cNvSpPr>
                      <p:nvPr/>
                    </p:nvSpPr>
                    <p:spPr bwMode="auto">
                      <a:xfrm flipV="1">
                        <a:off x="984" y="1932"/>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12" name="Line 638"/>
                      <p:cNvSpPr>
                        <a:spLocks noChangeShapeType="1"/>
                      </p:cNvSpPr>
                      <p:nvPr/>
                    </p:nvSpPr>
                    <p:spPr bwMode="auto">
                      <a:xfrm flipV="1">
                        <a:off x="1007" y="1898"/>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608" name="Group 639"/>
                    <p:cNvGrpSpPr>
                      <a:grpSpLocks/>
                    </p:cNvGrpSpPr>
                    <p:nvPr/>
                  </p:nvGrpSpPr>
                  <p:grpSpPr bwMode="auto">
                    <a:xfrm>
                      <a:off x="1010" y="1899"/>
                      <a:ext cx="64" cy="53"/>
                      <a:chOff x="1010" y="1899"/>
                      <a:chExt cx="64" cy="53"/>
                    </a:xfrm>
                  </p:grpSpPr>
                  <p:sp>
                    <p:nvSpPr>
                      <p:cNvPr id="101609" name="Line 640"/>
                      <p:cNvSpPr>
                        <a:spLocks noChangeShapeType="1"/>
                      </p:cNvSpPr>
                      <p:nvPr/>
                    </p:nvSpPr>
                    <p:spPr bwMode="auto">
                      <a:xfrm flipV="1">
                        <a:off x="1010" y="1933"/>
                        <a:ext cx="16"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610" name="Line 641"/>
                      <p:cNvSpPr>
                        <a:spLocks noChangeShapeType="1"/>
                      </p:cNvSpPr>
                      <p:nvPr/>
                    </p:nvSpPr>
                    <p:spPr bwMode="auto">
                      <a:xfrm flipV="1">
                        <a:off x="1034" y="1899"/>
                        <a:ext cx="40"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585" name="Group 642"/>
                  <p:cNvGrpSpPr>
                    <a:grpSpLocks/>
                  </p:cNvGrpSpPr>
                  <p:nvPr/>
                </p:nvGrpSpPr>
                <p:grpSpPr bwMode="auto">
                  <a:xfrm>
                    <a:off x="1094" y="1906"/>
                    <a:ext cx="96" cy="60"/>
                    <a:chOff x="1094" y="1906"/>
                    <a:chExt cx="96" cy="60"/>
                  </a:xfrm>
                </p:grpSpPr>
                <p:grpSp>
                  <p:nvGrpSpPr>
                    <p:cNvPr id="101589" name="Group 643"/>
                    <p:cNvGrpSpPr>
                      <a:grpSpLocks/>
                    </p:cNvGrpSpPr>
                    <p:nvPr/>
                  </p:nvGrpSpPr>
                  <p:grpSpPr bwMode="auto">
                    <a:xfrm>
                      <a:off x="1137" y="1910"/>
                      <a:ext cx="53" cy="56"/>
                      <a:chOff x="1137" y="1910"/>
                      <a:chExt cx="53" cy="56"/>
                    </a:xfrm>
                  </p:grpSpPr>
                  <p:sp>
                    <p:nvSpPr>
                      <p:cNvPr id="101596" name="Line 644"/>
                      <p:cNvSpPr>
                        <a:spLocks noChangeShapeType="1"/>
                      </p:cNvSpPr>
                      <p:nvPr/>
                    </p:nvSpPr>
                    <p:spPr bwMode="auto">
                      <a:xfrm flipV="1">
                        <a:off x="1137" y="1945"/>
                        <a:ext cx="13" cy="21"/>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97" name="Line 645"/>
                      <p:cNvSpPr>
                        <a:spLocks noChangeShapeType="1"/>
                      </p:cNvSpPr>
                      <p:nvPr/>
                    </p:nvSpPr>
                    <p:spPr bwMode="auto">
                      <a:xfrm flipV="1">
                        <a:off x="1158" y="1910"/>
                        <a:ext cx="32" cy="43"/>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590" name="Group 646"/>
                    <p:cNvGrpSpPr>
                      <a:grpSpLocks/>
                    </p:cNvGrpSpPr>
                    <p:nvPr/>
                  </p:nvGrpSpPr>
                  <p:grpSpPr bwMode="auto">
                    <a:xfrm>
                      <a:off x="1116" y="1907"/>
                      <a:ext cx="53" cy="57"/>
                      <a:chOff x="1116" y="1907"/>
                      <a:chExt cx="53" cy="57"/>
                    </a:xfrm>
                  </p:grpSpPr>
                  <p:sp>
                    <p:nvSpPr>
                      <p:cNvPr id="101594" name="Line 647"/>
                      <p:cNvSpPr>
                        <a:spLocks noChangeShapeType="1"/>
                      </p:cNvSpPr>
                      <p:nvPr/>
                    </p:nvSpPr>
                    <p:spPr bwMode="auto">
                      <a:xfrm flipV="1">
                        <a:off x="1116" y="1944"/>
                        <a:ext cx="12" cy="20"/>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95" name="Line 648"/>
                      <p:cNvSpPr>
                        <a:spLocks noChangeShapeType="1"/>
                      </p:cNvSpPr>
                      <p:nvPr/>
                    </p:nvSpPr>
                    <p:spPr bwMode="auto">
                      <a:xfrm flipV="1">
                        <a:off x="1136" y="1907"/>
                        <a:ext cx="33" cy="45"/>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591" name="Group 649"/>
                    <p:cNvGrpSpPr>
                      <a:grpSpLocks/>
                    </p:cNvGrpSpPr>
                    <p:nvPr/>
                  </p:nvGrpSpPr>
                  <p:grpSpPr bwMode="auto">
                    <a:xfrm>
                      <a:off x="1094" y="1906"/>
                      <a:ext cx="52" cy="56"/>
                      <a:chOff x="1094" y="1906"/>
                      <a:chExt cx="52" cy="56"/>
                    </a:xfrm>
                  </p:grpSpPr>
                  <p:sp>
                    <p:nvSpPr>
                      <p:cNvPr id="101592" name="Line 650"/>
                      <p:cNvSpPr>
                        <a:spLocks noChangeShapeType="1"/>
                      </p:cNvSpPr>
                      <p:nvPr/>
                    </p:nvSpPr>
                    <p:spPr bwMode="auto">
                      <a:xfrm flipV="1">
                        <a:off x="1094" y="1941"/>
                        <a:ext cx="13" cy="21"/>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93" name="Line 651"/>
                      <p:cNvSpPr>
                        <a:spLocks noChangeShapeType="1"/>
                      </p:cNvSpPr>
                      <p:nvPr/>
                    </p:nvSpPr>
                    <p:spPr bwMode="auto">
                      <a:xfrm flipV="1">
                        <a:off x="1115" y="1906"/>
                        <a:ext cx="31" cy="43"/>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1586" name="Line 652"/>
                  <p:cNvSpPr>
                    <a:spLocks noChangeShapeType="1"/>
                  </p:cNvSpPr>
                  <p:nvPr/>
                </p:nvSpPr>
                <p:spPr bwMode="auto">
                  <a:xfrm>
                    <a:off x="764" y="1899"/>
                    <a:ext cx="430" cy="27"/>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87" name="Line 653"/>
                  <p:cNvSpPr>
                    <a:spLocks noChangeShapeType="1"/>
                  </p:cNvSpPr>
                  <p:nvPr/>
                </p:nvSpPr>
                <p:spPr bwMode="auto">
                  <a:xfrm>
                    <a:off x="748" y="1908"/>
                    <a:ext cx="438" cy="2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88" name="Line 654"/>
                  <p:cNvSpPr>
                    <a:spLocks noChangeShapeType="1"/>
                  </p:cNvSpPr>
                  <p:nvPr/>
                </p:nvSpPr>
                <p:spPr bwMode="auto">
                  <a:xfrm>
                    <a:off x="731" y="1918"/>
                    <a:ext cx="443" cy="31"/>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579" name="Group 655"/>
              <p:cNvGrpSpPr>
                <a:grpSpLocks/>
              </p:cNvGrpSpPr>
              <p:nvPr/>
            </p:nvGrpSpPr>
            <p:grpSpPr bwMode="auto">
              <a:xfrm>
                <a:off x="1188" y="1917"/>
                <a:ext cx="56" cy="64"/>
                <a:chOff x="1188" y="1917"/>
                <a:chExt cx="56" cy="64"/>
              </a:xfrm>
            </p:grpSpPr>
            <p:sp>
              <p:nvSpPr>
                <p:cNvPr id="101580" name="Line 656"/>
                <p:cNvSpPr>
                  <a:spLocks noChangeShapeType="1"/>
                </p:cNvSpPr>
                <p:nvPr/>
              </p:nvSpPr>
              <p:spPr bwMode="auto">
                <a:xfrm flipV="1">
                  <a:off x="1188" y="1949"/>
                  <a:ext cx="25" cy="32"/>
                </a:xfrm>
                <a:prstGeom prst="line">
                  <a:avLst/>
                </a:prstGeom>
                <a:noFill/>
                <a:ln w="12700">
                  <a:solidFill>
                    <a:srgbClr val="3F3F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81" name="Line 657"/>
                <p:cNvSpPr>
                  <a:spLocks noChangeShapeType="1"/>
                </p:cNvSpPr>
                <p:nvPr/>
              </p:nvSpPr>
              <p:spPr bwMode="auto">
                <a:xfrm flipV="1">
                  <a:off x="1222" y="1917"/>
                  <a:ext cx="22" cy="40"/>
                </a:xfrm>
                <a:prstGeom prst="line">
                  <a:avLst/>
                </a:prstGeom>
                <a:noFill/>
                <a:ln w="12700">
                  <a:solidFill>
                    <a:srgbClr val="3F3F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101427" name="Freeform 658"/>
          <p:cNvSpPr>
            <a:spLocks/>
          </p:cNvSpPr>
          <p:nvPr/>
        </p:nvSpPr>
        <p:spPr bwMode="auto">
          <a:xfrm>
            <a:off x="933450" y="5418138"/>
            <a:ext cx="125413" cy="63500"/>
          </a:xfrm>
          <a:custGeom>
            <a:avLst/>
            <a:gdLst>
              <a:gd name="T0" fmla="*/ 2147483646 w 79"/>
              <a:gd name="T1" fmla="*/ 0 h 40"/>
              <a:gd name="T2" fmla="*/ 2147483646 w 79"/>
              <a:gd name="T3" fmla="*/ 0 h 40"/>
              <a:gd name="T4" fmla="*/ 2147483646 w 79"/>
              <a:gd name="T5" fmla="*/ 2147483646 h 40"/>
              <a:gd name="T6" fmla="*/ 2147483646 w 79"/>
              <a:gd name="T7" fmla="*/ 2147483646 h 40"/>
              <a:gd name="T8" fmla="*/ 2147483646 w 79"/>
              <a:gd name="T9" fmla="*/ 2147483646 h 40"/>
              <a:gd name="T10" fmla="*/ 2147483646 w 79"/>
              <a:gd name="T11" fmla="*/ 2147483646 h 40"/>
              <a:gd name="T12" fmla="*/ 2147483646 w 79"/>
              <a:gd name="T13" fmla="*/ 2147483646 h 40"/>
              <a:gd name="T14" fmla="*/ 2147483646 w 79"/>
              <a:gd name="T15" fmla="*/ 2147483646 h 40"/>
              <a:gd name="T16" fmla="*/ 2147483646 w 79"/>
              <a:gd name="T17" fmla="*/ 2147483646 h 40"/>
              <a:gd name="T18" fmla="*/ 2147483646 w 79"/>
              <a:gd name="T19" fmla="*/ 2147483646 h 40"/>
              <a:gd name="T20" fmla="*/ 0 w 79"/>
              <a:gd name="T21" fmla="*/ 2147483646 h 40"/>
              <a:gd name="T22" fmla="*/ 0 w 79"/>
              <a:gd name="T23" fmla="*/ 2147483646 h 40"/>
              <a:gd name="T24" fmla="*/ 2147483646 w 79"/>
              <a:gd name="T25" fmla="*/ 2147483646 h 40"/>
              <a:gd name="T26" fmla="*/ 2147483646 w 79"/>
              <a:gd name="T27" fmla="*/ 2147483646 h 40"/>
              <a:gd name="T28" fmla="*/ 2147483646 w 79"/>
              <a:gd name="T29" fmla="*/ 2147483646 h 40"/>
              <a:gd name="T30" fmla="*/ 2147483646 w 79"/>
              <a:gd name="T31" fmla="*/ 2147483646 h 40"/>
              <a:gd name="T32" fmla="*/ 2147483646 w 79"/>
              <a:gd name="T33" fmla="*/ 2147483646 h 40"/>
              <a:gd name="T34" fmla="*/ 2147483646 w 79"/>
              <a:gd name="T35" fmla="*/ 2147483646 h 40"/>
              <a:gd name="T36" fmla="*/ 2147483646 w 79"/>
              <a:gd name="T37" fmla="*/ 2147483646 h 40"/>
              <a:gd name="T38" fmla="*/ 2147483646 w 79"/>
              <a:gd name="T39" fmla="*/ 2147483646 h 40"/>
              <a:gd name="T40" fmla="*/ 2147483646 w 79"/>
              <a:gd name="T41" fmla="*/ 2147483646 h 40"/>
              <a:gd name="T42" fmla="*/ 2147483646 w 79"/>
              <a:gd name="T43" fmla="*/ 2147483646 h 40"/>
              <a:gd name="T44" fmla="*/ 2147483646 w 79"/>
              <a:gd name="T45" fmla="*/ 2147483646 h 40"/>
              <a:gd name="T46" fmla="*/ 2147483646 w 79"/>
              <a:gd name="T47" fmla="*/ 2147483646 h 40"/>
              <a:gd name="T48" fmla="*/ 2147483646 w 79"/>
              <a:gd name="T49" fmla="*/ 2147483646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0"/>
              <a:gd name="T77" fmla="*/ 79 w 79"/>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0">
                <a:moveTo>
                  <a:pt x="77" y="0"/>
                </a:moveTo>
                <a:lnTo>
                  <a:pt x="59" y="0"/>
                </a:lnTo>
                <a:lnTo>
                  <a:pt x="49" y="1"/>
                </a:lnTo>
                <a:lnTo>
                  <a:pt x="39" y="2"/>
                </a:lnTo>
                <a:lnTo>
                  <a:pt x="27" y="4"/>
                </a:lnTo>
                <a:lnTo>
                  <a:pt x="18" y="6"/>
                </a:lnTo>
                <a:lnTo>
                  <a:pt x="11" y="8"/>
                </a:lnTo>
                <a:lnTo>
                  <a:pt x="7" y="10"/>
                </a:lnTo>
                <a:lnTo>
                  <a:pt x="4" y="12"/>
                </a:lnTo>
                <a:lnTo>
                  <a:pt x="1" y="15"/>
                </a:lnTo>
                <a:lnTo>
                  <a:pt x="0" y="18"/>
                </a:lnTo>
                <a:lnTo>
                  <a:pt x="0" y="21"/>
                </a:lnTo>
                <a:lnTo>
                  <a:pt x="2" y="23"/>
                </a:lnTo>
                <a:lnTo>
                  <a:pt x="5" y="25"/>
                </a:lnTo>
                <a:lnTo>
                  <a:pt x="11" y="26"/>
                </a:lnTo>
                <a:lnTo>
                  <a:pt x="17" y="26"/>
                </a:lnTo>
                <a:lnTo>
                  <a:pt x="24" y="25"/>
                </a:lnTo>
                <a:lnTo>
                  <a:pt x="33" y="24"/>
                </a:lnTo>
                <a:lnTo>
                  <a:pt x="41" y="25"/>
                </a:lnTo>
                <a:lnTo>
                  <a:pt x="47" y="26"/>
                </a:lnTo>
                <a:lnTo>
                  <a:pt x="53" y="27"/>
                </a:lnTo>
                <a:lnTo>
                  <a:pt x="60" y="29"/>
                </a:lnTo>
                <a:lnTo>
                  <a:pt x="78" y="39"/>
                </a:lnTo>
                <a:lnTo>
                  <a:pt x="77" y="39"/>
                </a:lnTo>
                <a:lnTo>
                  <a:pt x="77" y="38"/>
                </a:lnTo>
              </a:path>
            </a:pathLst>
          </a:custGeom>
          <a:noFill/>
          <a:ln w="12700" cap="rnd"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1428" name="Group 659"/>
          <p:cNvGrpSpPr>
            <a:grpSpLocks/>
          </p:cNvGrpSpPr>
          <p:nvPr/>
        </p:nvGrpSpPr>
        <p:grpSpPr bwMode="auto">
          <a:xfrm>
            <a:off x="1039813" y="5240338"/>
            <a:ext cx="990600" cy="280987"/>
            <a:chOff x="655" y="3301"/>
            <a:chExt cx="624" cy="177"/>
          </a:xfrm>
        </p:grpSpPr>
        <p:sp>
          <p:nvSpPr>
            <p:cNvPr id="101566" name="Freeform 660"/>
            <p:cNvSpPr>
              <a:spLocks/>
            </p:cNvSpPr>
            <p:nvPr/>
          </p:nvSpPr>
          <p:spPr bwMode="auto">
            <a:xfrm>
              <a:off x="659" y="3393"/>
              <a:ext cx="620" cy="85"/>
            </a:xfrm>
            <a:custGeom>
              <a:avLst/>
              <a:gdLst>
                <a:gd name="T0" fmla="*/ 0 w 620"/>
                <a:gd name="T1" fmla="*/ 5 h 85"/>
                <a:gd name="T2" fmla="*/ 0 w 620"/>
                <a:gd name="T3" fmla="*/ 42 h 85"/>
                <a:gd name="T4" fmla="*/ 503 w 620"/>
                <a:gd name="T5" fmla="*/ 84 h 85"/>
                <a:gd name="T6" fmla="*/ 619 w 620"/>
                <a:gd name="T7" fmla="*/ 33 h 85"/>
                <a:gd name="T8" fmla="*/ 619 w 620"/>
                <a:gd name="T9" fmla="*/ 0 h 85"/>
                <a:gd name="T10" fmla="*/ 499 w 620"/>
                <a:gd name="T11" fmla="*/ 44 h 85"/>
                <a:gd name="T12" fmla="*/ 0 w 620"/>
                <a:gd name="T13" fmla="*/ 5 h 85"/>
                <a:gd name="T14" fmla="*/ 0 60000 65536"/>
                <a:gd name="T15" fmla="*/ 0 60000 65536"/>
                <a:gd name="T16" fmla="*/ 0 60000 65536"/>
                <a:gd name="T17" fmla="*/ 0 60000 65536"/>
                <a:gd name="T18" fmla="*/ 0 60000 65536"/>
                <a:gd name="T19" fmla="*/ 0 60000 65536"/>
                <a:gd name="T20" fmla="*/ 0 60000 65536"/>
                <a:gd name="T21" fmla="*/ 0 w 620"/>
                <a:gd name="T22" fmla="*/ 0 h 85"/>
                <a:gd name="T23" fmla="*/ 620 w 620"/>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0" h="85">
                  <a:moveTo>
                    <a:pt x="0" y="5"/>
                  </a:moveTo>
                  <a:lnTo>
                    <a:pt x="0" y="42"/>
                  </a:lnTo>
                  <a:lnTo>
                    <a:pt x="503" y="84"/>
                  </a:lnTo>
                  <a:lnTo>
                    <a:pt x="619" y="33"/>
                  </a:lnTo>
                  <a:lnTo>
                    <a:pt x="619" y="0"/>
                  </a:lnTo>
                  <a:lnTo>
                    <a:pt x="499" y="44"/>
                  </a:lnTo>
                  <a:lnTo>
                    <a:pt x="0" y="5"/>
                  </a:lnTo>
                </a:path>
              </a:pathLst>
            </a:custGeom>
            <a:solidFill>
              <a:srgbClr val="9F9F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67" name="Freeform 661"/>
            <p:cNvSpPr>
              <a:spLocks/>
            </p:cNvSpPr>
            <p:nvPr/>
          </p:nvSpPr>
          <p:spPr bwMode="auto">
            <a:xfrm>
              <a:off x="655" y="3301"/>
              <a:ext cx="504" cy="134"/>
            </a:xfrm>
            <a:custGeom>
              <a:avLst/>
              <a:gdLst>
                <a:gd name="T0" fmla="*/ 0 w 504"/>
                <a:gd name="T1" fmla="*/ 0 h 134"/>
                <a:gd name="T2" fmla="*/ 503 w 504"/>
                <a:gd name="T3" fmla="*/ 29 h 134"/>
                <a:gd name="T4" fmla="*/ 503 w 504"/>
                <a:gd name="T5" fmla="*/ 133 h 134"/>
                <a:gd name="T6" fmla="*/ 0 w 504"/>
                <a:gd name="T7" fmla="*/ 93 h 134"/>
                <a:gd name="T8" fmla="*/ 0 w 504"/>
                <a:gd name="T9" fmla="*/ 0 h 134"/>
                <a:gd name="T10" fmla="*/ 0 60000 65536"/>
                <a:gd name="T11" fmla="*/ 0 60000 65536"/>
                <a:gd name="T12" fmla="*/ 0 60000 65536"/>
                <a:gd name="T13" fmla="*/ 0 60000 65536"/>
                <a:gd name="T14" fmla="*/ 0 60000 65536"/>
                <a:gd name="T15" fmla="*/ 0 w 504"/>
                <a:gd name="T16" fmla="*/ 0 h 134"/>
                <a:gd name="T17" fmla="*/ 504 w 504"/>
                <a:gd name="T18" fmla="*/ 134 h 134"/>
              </a:gdLst>
              <a:ahLst/>
              <a:cxnLst>
                <a:cxn ang="T10">
                  <a:pos x="T0" y="T1"/>
                </a:cxn>
                <a:cxn ang="T11">
                  <a:pos x="T2" y="T3"/>
                </a:cxn>
                <a:cxn ang="T12">
                  <a:pos x="T4" y="T5"/>
                </a:cxn>
                <a:cxn ang="T13">
                  <a:pos x="T6" y="T7"/>
                </a:cxn>
                <a:cxn ang="T14">
                  <a:pos x="T8" y="T9"/>
                </a:cxn>
              </a:cxnLst>
              <a:rect l="T15" t="T16" r="T17" b="T18"/>
              <a:pathLst>
                <a:path w="504" h="134">
                  <a:moveTo>
                    <a:pt x="0" y="0"/>
                  </a:moveTo>
                  <a:lnTo>
                    <a:pt x="503" y="29"/>
                  </a:lnTo>
                  <a:lnTo>
                    <a:pt x="503" y="133"/>
                  </a:lnTo>
                  <a:lnTo>
                    <a:pt x="0" y="93"/>
                  </a:lnTo>
                  <a:lnTo>
                    <a:pt x="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568" name="Group 662"/>
            <p:cNvGrpSpPr>
              <a:grpSpLocks/>
            </p:cNvGrpSpPr>
            <p:nvPr/>
          </p:nvGrpSpPr>
          <p:grpSpPr bwMode="auto">
            <a:xfrm>
              <a:off x="660" y="3330"/>
              <a:ext cx="502" cy="49"/>
              <a:chOff x="660" y="3330"/>
              <a:chExt cx="502" cy="49"/>
            </a:xfrm>
          </p:grpSpPr>
          <p:sp>
            <p:nvSpPr>
              <p:cNvPr id="101569" name="Line 663"/>
              <p:cNvSpPr>
                <a:spLocks noChangeShapeType="1"/>
              </p:cNvSpPr>
              <p:nvPr/>
            </p:nvSpPr>
            <p:spPr bwMode="auto">
              <a:xfrm>
                <a:off x="660" y="3330"/>
                <a:ext cx="502"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70" name="Line 664"/>
              <p:cNvSpPr>
                <a:spLocks noChangeShapeType="1"/>
              </p:cNvSpPr>
              <p:nvPr/>
            </p:nvSpPr>
            <p:spPr bwMode="auto">
              <a:xfrm>
                <a:off x="1034" y="3353"/>
                <a:ext cx="99"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71" name="Line 665"/>
              <p:cNvSpPr>
                <a:spLocks noChangeShapeType="1"/>
              </p:cNvSpPr>
              <p:nvPr/>
            </p:nvSpPr>
            <p:spPr bwMode="auto">
              <a:xfrm>
                <a:off x="909" y="3345"/>
                <a:ext cx="99"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72" name="Line 666"/>
              <p:cNvSpPr>
                <a:spLocks noChangeShapeType="1"/>
              </p:cNvSpPr>
              <p:nvPr/>
            </p:nvSpPr>
            <p:spPr bwMode="auto">
              <a:xfrm>
                <a:off x="660" y="3349"/>
                <a:ext cx="502"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429" name="Group 667"/>
          <p:cNvGrpSpPr>
            <a:grpSpLocks/>
          </p:cNvGrpSpPr>
          <p:nvPr/>
        </p:nvGrpSpPr>
        <p:grpSpPr bwMode="auto">
          <a:xfrm>
            <a:off x="1039813" y="5208588"/>
            <a:ext cx="993775" cy="69850"/>
            <a:chOff x="655" y="3281"/>
            <a:chExt cx="626" cy="44"/>
          </a:xfrm>
        </p:grpSpPr>
        <p:sp>
          <p:nvSpPr>
            <p:cNvPr id="101564" name="Freeform 668"/>
            <p:cNvSpPr>
              <a:spLocks/>
            </p:cNvSpPr>
            <p:nvPr/>
          </p:nvSpPr>
          <p:spPr bwMode="auto">
            <a:xfrm>
              <a:off x="655" y="3281"/>
              <a:ext cx="626" cy="44"/>
            </a:xfrm>
            <a:custGeom>
              <a:avLst/>
              <a:gdLst>
                <a:gd name="T0" fmla="*/ 0 w 626"/>
                <a:gd name="T1" fmla="*/ 17 h 44"/>
                <a:gd name="T2" fmla="*/ 505 w 626"/>
                <a:gd name="T3" fmla="*/ 43 h 44"/>
                <a:gd name="T4" fmla="*/ 625 w 626"/>
                <a:gd name="T5" fmla="*/ 18 h 44"/>
                <a:gd name="T6" fmla="*/ 583 w 626"/>
                <a:gd name="T7" fmla="*/ 14 h 44"/>
                <a:gd name="T8" fmla="*/ 193 w 626"/>
                <a:gd name="T9" fmla="*/ 0 h 44"/>
                <a:gd name="T10" fmla="*/ 0 w 626"/>
                <a:gd name="T11" fmla="*/ 17 h 44"/>
                <a:gd name="T12" fmla="*/ 0 60000 65536"/>
                <a:gd name="T13" fmla="*/ 0 60000 65536"/>
                <a:gd name="T14" fmla="*/ 0 60000 65536"/>
                <a:gd name="T15" fmla="*/ 0 60000 65536"/>
                <a:gd name="T16" fmla="*/ 0 60000 65536"/>
                <a:gd name="T17" fmla="*/ 0 60000 65536"/>
                <a:gd name="T18" fmla="*/ 0 w 626"/>
                <a:gd name="T19" fmla="*/ 0 h 44"/>
                <a:gd name="T20" fmla="*/ 626 w 62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26" h="44">
                  <a:moveTo>
                    <a:pt x="0" y="17"/>
                  </a:moveTo>
                  <a:lnTo>
                    <a:pt x="505" y="43"/>
                  </a:lnTo>
                  <a:lnTo>
                    <a:pt x="625" y="18"/>
                  </a:lnTo>
                  <a:lnTo>
                    <a:pt x="583" y="14"/>
                  </a:lnTo>
                  <a:lnTo>
                    <a:pt x="193" y="0"/>
                  </a:lnTo>
                  <a:lnTo>
                    <a:pt x="0" y="17"/>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65" name="Freeform 669"/>
            <p:cNvSpPr>
              <a:spLocks/>
            </p:cNvSpPr>
            <p:nvPr/>
          </p:nvSpPr>
          <p:spPr bwMode="auto">
            <a:xfrm>
              <a:off x="799" y="3292"/>
              <a:ext cx="458" cy="25"/>
            </a:xfrm>
            <a:custGeom>
              <a:avLst/>
              <a:gdLst>
                <a:gd name="T0" fmla="*/ 37 w 458"/>
                <a:gd name="T1" fmla="*/ 0 h 25"/>
                <a:gd name="T2" fmla="*/ 0 w 458"/>
                <a:gd name="T3" fmla="*/ 9 h 25"/>
                <a:gd name="T4" fmla="*/ 369 w 458"/>
                <a:gd name="T5" fmla="*/ 24 h 25"/>
                <a:gd name="T6" fmla="*/ 429 w 458"/>
                <a:gd name="T7" fmla="*/ 14 h 25"/>
                <a:gd name="T8" fmla="*/ 425 w 458"/>
                <a:gd name="T9" fmla="*/ 12 h 25"/>
                <a:gd name="T10" fmla="*/ 457 w 458"/>
                <a:gd name="T11" fmla="*/ 6 h 25"/>
                <a:gd name="T12" fmla="*/ 436 w 458"/>
                <a:gd name="T13" fmla="*/ 5 h 25"/>
                <a:gd name="T14" fmla="*/ 37 w 458"/>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25"/>
                <a:gd name="T26" fmla="*/ 458 w 458"/>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25">
                  <a:moveTo>
                    <a:pt x="37" y="0"/>
                  </a:moveTo>
                  <a:lnTo>
                    <a:pt x="0" y="9"/>
                  </a:lnTo>
                  <a:lnTo>
                    <a:pt x="369" y="24"/>
                  </a:lnTo>
                  <a:lnTo>
                    <a:pt x="429" y="14"/>
                  </a:lnTo>
                  <a:lnTo>
                    <a:pt x="425" y="12"/>
                  </a:lnTo>
                  <a:lnTo>
                    <a:pt x="457" y="6"/>
                  </a:lnTo>
                  <a:lnTo>
                    <a:pt x="436" y="5"/>
                  </a:lnTo>
                  <a:lnTo>
                    <a:pt x="37" y="0"/>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430" name="Group 670"/>
          <p:cNvGrpSpPr>
            <a:grpSpLocks/>
          </p:cNvGrpSpPr>
          <p:nvPr/>
        </p:nvGrpSpPr>
        <p:grpSpPr bwMode="auto">
          <a:xfrm>
            <a:off x="1858963" y="4778375"/>
            <a:ext cx="174625" cy="477838"/>
            <a:chOff x="1171" y="3010"/>
            <a:chExt cx="110" cy="301"/>
          </a:xfrm>
        </p:grpSpPr>
        <p:grpSp>
          <p:nvGrpSpPr>
            <p:cNvPr id="101534" name="Group 671"/>
            <p:cNvGrpSpPr>
              <a:grpSpLocks/>
            </p:cNvGrpSpPr>
            <p:nvPr/>
          </p:nvGrpSpPr>
          <p:grpSpPr bwMode="auto">
            <a:xfrm>
              <a:off x="1216" y="3049"/>
              <a:ext cx="65" cy="251"/>
              <a:chOff x="1216" y="3049"/>
              <a:chExt cx="65" cy="251"/>
            </a:xfrm>
          </p:grpSpPr>
          <p:sp>
            <p:nvSpPr>
              <p:cNvPr id="101538" name="Freeform 672"/>
              <p:cNvSpPr>
                <a:spLocks/>
              </p:cNvSpPr>
              <p:nvPr/>
            </p:nvSpPr>
            <p:spPr bwMode="auto">
              <a:xfrm>
                <a:off x="1216" y="3049"/>
                <a:ext cx="64" cy="251"/>
              </a:xfrm>
              <a:custGeom>
                <a:avLst/>
                <a:gdLst>
                  <a:gd name="T0" fmla="*/ 6 w 64"/>
                  <a:gd name="T1" fmla="*/ 0 h 251"/>
                  <a:gd name="T2" fmla="*/ 63 w 64"/>
                  <a:gd name="T3" fmla="*/ 20 h 251"/>
                  <a:gd name="T4" fmla="*/ 58 w 64"/>
                  <a:gd name="T5" fmla="*/ 118 h 251"/>
                  <a:gd name="T6" fmla="*/ 51 w 64"/>
                  <a:gd name="T7" fmla="*/ 235 h 251"/>
                  <a:gd name="T8" fmla="*/ 0 w 64"/>
                  <a:gd name="T9" fmla="*/ 250 h 251"/>
                  <a:gd name="T10" fmla="*/ 6 w 64"/>
                  <a:gd name="T11" fmla="*/ 0 h 251"/>
                  <a:gd name="T12" fmla="*/ 0 60000 65536"/>
                  <a:gd name="T13" fmla="*/ 0 60000 65536"/>
                  <a:gd name="T14" fmla="*/ 0 60000 65536"/>
                  <a:gd name="T15" fmla="*/ 0 60000 65536"/>
                  <a:gd name="T16" fmla="*/ 0 60000 65536"/>
                  <a:gd name="T17" fmla="*/ 0 60000 65536"/>
                  <a:gd name="T18" fmla="*/ 0 w 64"/>
                  <a:gd name="T19" fmla="*/ 0 h 251"/>
                  <a:gd name="T20" fmla="*/ 64 w 64"/>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64" h="251">
                    <a:moveTo>
                      <a:pt x="6" y="0"/>
                    </a:moveTo>
                    <a:lnTo>
                      <a:pt x="63" y="20"/>
                    </a:lnTo>
                    <a:lnTo>
                      <a:pt x="58" y="118"/>
                    </a:lnTo>
                    <a:lnTo>
                      <a:pt x="51" y="235"/>
                    </a:lnTo>
                    <a:lnTo>
                      <a:pt x="0" y="250"/>
                    </a:lnTo>
                    <a:lnTo>
                      <a:pt x="6" y="0"/>
                    </a:lnTo>
                  </a:path>
                </a:pathLst>
              </a:custGeom>
              <a:solidFill>
                <a:srgbClr val="9F9F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539" name="Group 673"/>
              <p:cNvGrpSpPr>
                <a:grpSpLocks/>
              </p:cNvGrpSpPr>
              <p:nvPr/>
            </p:nvGrpSpPr>
            <p:grpSpPr bwMode="auto">
              <a:xfrm>
                <a:off x="1220" y="3064"/>
                <a:ext cx="61" cy="217"/>
                <a:chOff x="1220" y="3064"/>
                <a:chExt cx="61" cy="217"/>
              </a:xfrm>
            </p:grpSpPr>
            <p:grpSp>
              <p:nvGrpSpPr>
                <p:cNvPr id="101540" name="Group 674"/>
                <p:cNvGrpSpPr>
                  <a:grpSpLocks/>
                </p:cNvGrpSpPr>
                <p:nvPr/>
              </p:nvGrpSpPr>
              <p:grpSpPr bwMode="auto">
                <a:xfrm>
                  <a:off x="1220" y="3064"/>
                  <a:ext cx="61" cy="217"/>
                  <a:chOff x="1220" y="3064"/>
                  <a:chExt cx="61" cy="217"/>
                </a:xfrm>
              </p:grpSpPr>
              <p:grpSp>
                <p:nvGrpSpPr>
                  <p:cNvPr id="101542" name="Group 675"/>
                  <p:cNvGrpSpPr>
                    <a:grpSpLocks/>
                  </p:cNvGrpSpPr>
                  <p:nvPr/>
                </p:nvGrpSpPr>
                <p:grpSpPr bwMode="auto">
                  <a:xfrm>
                    <a:off x="1220" y="3064"/>
                    <a:ext cx="61" cy="126"/>
                    <a:chOff x="1220" y="3064"/>
                    <a:chExt cx="61" cy="126"/>
                  </a:xfrm>
                </p:grpSpPr>
                <p:grpSp>
                  <p:nvGrpSpPr>
                    <p:cNvPr id="101552" name="Group 676"/>
                    <p:cNvGrpSpPr>
                      <a:grpSpLocks/>
                    </p:cNvGrpSpPr>
                    <p:nvPr/>
                  </p:nvGrpSpPr>
                  <p:grpSpPr bwMode="auto">
                    <a:xfrm>
                      <a:off x="1225" y="3064"/>
                      <a:ext cx="56" cy="62"/>
                      <a:chOff x="1225" y="3064"/>
                      <a:chExt cx="56" cy="62"/>
                    </a:xfrm>
                  </p:grpSpPr>
                  <p:sp>
                    <p:nvSpPr>
                      <p:cNvPr id="101558" name="Line 677"/>
                      <p:cNvSpPr>
                        <a:spLocks noChangeShapeType="1"/>
                      </p:cNvSpPr>
                      <p:nvPr/>
                    </p:nvSpPr>
                    <p:spPr bwMode="auto">
                      <a:xfrm>
                        <a:off x="1227" y="3064"/>
                        <a:ext cx="54" cy="12"/>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59" name="Line 678"/>
                      <p:cNvSpPr>
                        <a:spLocks noChangeShapeType="1"/>
                      </p:cNvSpPr>
                      <p:nvPr/>
                    </p:nvSpPr>
                    <p:spPr bwMode="auto">
                      <a:xfrm>
                        <a:off x="1226" y="3076"/>
                        <a:ext cx="54" cy="1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60" name="Line 679"/>
                      <p:cNvSpPr>
                        <a:spLocks noChangeShapeType="1"/>
                      </p:cNvSpPr>
                      <p:nvPr/>
                    </p:nvSpPr>
                    <p:spPr bwMode="auto">
                      <a:xfrm>
                        <a:off x="1226" y="3087"/>
                        <a:ext cx="54" cy="9"/>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61" name="Line 680"/>
                      <p:cNvSpPr>
                        <a:spLocks noChangeShapeType="1"/>
                      </p:cNvSpPr>
                      <p:nvPr/>
                    </p:nvSpPr>
                    <p:spPr bwMode="auto">
                      <a:xfrm>
                        <a:off x="1226" y="3098"/>
                        <a:ext cx="54" cy="8"/>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62" name="Line 681"/>
                      <p:cNvSpPr>
                        <a:spLocks noChangeShapeType="1"/>
                      </p:cNvSpPr>
                      <p:nvPr/>
                    </p:nvSpPr>
                    <p:spPr bwMode="auto">
                      <a:xfrm>
                        <a:off x="1225" y="3109"/>
                        <a:ext cx="54" cy="7"/>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63" name="Line 682"/>
                      <p:cNvSpPr>
                        <a:spLocks noChangeShapeType="1"/>
                      </p:cNvSpPr>
                      <p:nvPr/>
                    </p:nvSpPr>
                    <p:spPr bwMode="auto">
                      <a:xfrm>
                        <a:off x="1225" y="3120"/>
                        <a:ext cx="54" cy="6"/>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1553" name="Line 683"/>
                    <p:cNvSpPr>
                      <a:spLocks noChangeShapeType="1"/>
                    </p:cNvSpPr>
                    <p:nvPr/>
                  </p:nvSpPr>
                  <p:spPr bwMode="auto">
                    <a:xfrm>
                      <a:off x="1220" y="3143"/>
                      <a:ext cx="56" cy="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54" name="Line 684"/>
                    <p:cNvSpPr>
                      <a:spLocks noChangeShapeType="1"/>
                    </p:cNvSpPr>
                    <p:nvPr/>
                  </p:nvSpPr>
                  <p:spPr bwMode="auto">
                    <a:xfrm>
                      <a:off x="1221" y="3154"/>
                      <a:ext cx="55" cy="1"/>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55" name="Line 685"/>
                    <p:cNvSpPr>
                      <a:spLocks noChangeShapeType="1"/>
                    </p:cNvSpPr>
                    <p:nvPr/>
                  </p:nvSpPr>
                  <p:spPr bwMode="auto">
                    <a:xfrm>
                      <a:off x="1220" y="3166"/>
                      <a:ext cx="55" cy="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56" name="Line 686"/>
                    <p:cNvSpPr>
                      <a:spLocks noChangeShapeType="1"/>
                    </p:cNvSpPr>
                    <p:nvPr/>
                  </p:nvSpPr>
                  <p:spPr bwMode="auto">
                    <a:xfrm>
                      <a:off x="1221" y="3173"/>
                      <a:ext cx="54" cy="6"/>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57" name="Line 687"/>
                    <p:cNvSpPr>
                      <a:spLocks noChangeShapeType="1"/>
                    </p:cNvSpPr>
                    <p:nvPr/>
                  </p:nvSpPr>
                  <p:spPr bwMode="auto">
                    <a:xfrm>
                      <a:off x="1221" y="3185"/>
                      <a:ext cx="54" cy="5"/>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543" name="Group 688"/>
                  <p:cNvGrpSpPr>
                    <a:grpSpLocks/>
                  </p:cNvGrpSpPr>
                  <p:nvPr/>
                </p:nvGrpSpPr>
                <p:grpSpPr bwMode="auto">
                  <a:xfrm>
                    <a:off x="1221" y="3197"/>
                    <a:ext cx="53" cy="84"/>
                    <a:chOff x="1221" y="3197"/>
                    <a:chExt cx="53" cy="84"/>
                  </a:xfrm>
                </p:grpSpPr>
                <p:sp>
                  <p:nvSpPr>
                    <p:cNvPr id="101544" name="Line 689"/>
                    <p:cNvSpPr>
                      <a:spLocks noChangeShapeType="1"/>
                    </p:cNvSpPr>
                    <p:nvPr/>
                  </p:nvSpPr>
                  <p:spPr bwMode="auto">
                    <a:xfrm>
                      <a:off x="1221" y="3197"/>
                      <a:ext cx="53" cy="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45" name="Line 690"/>
                    <p:cNvSpPr>
                      <a:spLocks noChangeShapeType="1"/>
                    </p:cNvSpPr>
                    <p:nvPr/>
                  </p:nvSpPr>
                  <p:spPr bwMode="auto">
                    <a:xfrm>
                      <a:off x="1222" y="3208"/>
                      <a:ext cx="51" cy="2"/>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46" name="Line 691"/>
                    <p:cNvSpPr>
                      <a:spLocks noChangeShapeType="1"/>
                    </p:cNvSpPr>
                    <p:nvPr/>
                  </p:nvSpPr>
                  <p:spPr bwMode="auto">
                    <a:xfrm>
                      <a:off x="1221" y="3220"/>
                      <a:ext cx="51" cy="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47" name="Line 692"/>
                    <p:cNvSpPr>
                      <a:spLocks noChangeShapeType="1"/>
                    </p:cNvSpPr>
                    <p:nvPr/>
                  </p:nvSpPr>
                  <p:spPr bwMode="auto">
                    <a:xfrm flipV="1">
                      <a:off x="1221" y="3226"/>
                      <a:ext cx="51" cy="9"/>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48" name="Line 693"/>
                    <p:cNvSpPr>
                      <a:spLocks noChangeShapeType="1"/>
                    </p:cNvSpPr>
                    <p:nvPr/>
                  </p:nvSpPr>
                  <p:spPr bwMode="auto">
                    <a:xfrm flipV="1">
                      <a:off x="1221" y="3236"/>
                      <a:ext cx="50" cy="1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49" name="Line 694"/>
                    <p:cNvSpPr>
                      <a:spLocks noChangeShapeType="1"/>
                    </p:cNvSpPr>
                    <p:nvPr/>
                  </p:nvSpPr>
                  <p:spPr bwMode="auto">
                    <a:xfrm flipV="1">
                      <a:off x="1221" y="3246"/>
                      <a:ext cx="50" cy="12"/>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50" name="Line 695"/>
                    <p:cNvSpPr>
                      <a:spLocks noChangeShapeType="1"/>
                    </p:cNvSpPr>
                    <p:nvPr/>
                  </p:nvSpPr>
                  <p:spPr bwMode="auto">
                    <a:xfrm flipV="1">
                      <a:off x="1221" y="3256"/>
                      <a:ext cx="49" cy="1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51" name="Line 696"/>
                    <p:cNvSpPr>
                      <a:spLocks noChangeShapeType="1"/>
                    </p:cNvSpPr>
                    <p:nvPr/>
                  </p:nvSpPr>
                  <p:spPr bwMode="auto">
                    <a:xfrm flipV="1">
                      <a:off x="1221" y="3266"/>
                      <a:ext cx="49" cy="15"/>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1541" name="Line 697"/>
                <p:cNvSpPr>
                  <a:spLocks noChangeShapeType="1"/>
                </p:cNvSpPr>
                <p:nvPr/>
              </p:nvSpPr>
              <p:spPr bwMode="auto">
                <a:xfrm>
                  <a:off x="1223" y="3132"/>
                  <a:ext cx="55" cy="4"/>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535" name="Group 698"/>
            <p:cNvGrpSpPr>
              <a:grpSpLocks/>
            </p:cNvGrpSpPr>
            <p:nvPr/>
          </p:nvGrpSpPr>
          <p:grpSpPr bwMode="auto">
            <a:xfrm>
              <a:off x="1171" y="3010"/>
              <a:ext cx="55" cy="301"/>
              <a:chOff x="1171" y="3010"/>
              <a:chExt cx="55" cy="301"/>
            </a:xfrm>
          </p:grpSpPr>
          <p:sp>
            <p:nvSpPr>
              <p:cNvPr id="101536" name="Freeform 699"/>
              <p:cNvSpPr>
                <a:spLocks/>
              </p:cNvSpPr>
              <p:nvPr/>
            </p:nvSpPr>
            <p:spPr bwMode="auto">
              <a:xfrm>
                <a:off x="1171" y="3010"/>
                <a:ext cx="54" cy="301"/>
              </a:xfrm>
              <a:custGeom>
                <a:avLst/>
                <a:gdLst>
                  <a:gd name="T0" fmla="*/ 12 w 54"/>
                  <a:gd name="T1" fmla="*/ 0 h 301"/>
                  <a:gd name="T2" fmla="*/ 50 w 54"/>
                  <a:gd name="T3" fmla="*/ 16 h 301"/>
                  <a:gd name="T4" fmla="*/ 53 w 54"/>
                  <a:gd name="T5" fmla="*/ 19 h 301"/>
                  <a:gd name="T6" fmla="*/ 42 w 54"/>
                  <a:gd name="T7" fmla="*/ 287 h 301"/>
                  <a:gd name="T8" fmla="*/ 37 w 54"/>
                  <a:gd name="T9" fmla="*/ 291 h 301"/>
                  <a:gd name="T10" fmla="*/ 0 w 54"/>
                  <a:gd name="T11" fmla="*/ 300 h 301"/>
                  <a:gd name="T12" fmla="*/ 4 w 54"/>
                  <a:gd name="T13" fmla="*/ 295 h 301"/>
                  <a:gd name="T14" fmla="*/ 5 w 54"/>
                  <a:gd name="T15" fmla="*/ 291 h 301"/>
                  <a:gd name="T16" fmla="*/ 12 w 54"/>
                  <a:gd name="T17" fmla="*/ 0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01"/>
                  <a:gd name="T29" fmla="*/ 54 w 54"/>
                  <a:gd name="T30" fmla="*/ 301 h 3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01">
                    <a:moveTo>
                      <a:pt x="12" y="0"/>
                    </a:moveTo>
                    <a:lnTo>
                      <a:pt x="50" y="16"/>
                    </a:lnTo>
                    <a:lnTo>
                      <a:pt x="53" y="19"/>
                    </a:lnTo>
                    <a:lnTo>
                      <a:pt x="42" y="287"/>
                    </a:lnTo>
                    <a:lnTo>
                      <a:pt x="37" y="291"/>
                    </a:lnTo>
                    <a:lnTo>
                      <a:pt x="0" y="300"/>
                    </a:lnTo>
                    <a:lnTo>
                      <a:pt x="4" y="295"/>
                    </a:lnTo>
                    <a:lnTo>
                      <a:pt x="5" y="291"/>
                    </a:lnTo>
                    <a:lnTo>
                      <a:pt x="12" y="0"/>
                    </a:lnTo>
                  </a:path>
                </a:pathLst>
              </a:custGeom>
              <a:solidFill>
                <a:srgbClr val="BFBFB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37" name="Arc 700"/>
              <p:cNvSpPr>
                <a:spLocks/>
              </p:cNvSpPr>
              <p:nvPr/>
            </p:nvSpPr>
            <p:spPr bwMode="auto">
              <a:xfrm>
                <a:off x="1224" y="3027"/>
                <a:ext cx="2" cy="2"/>
              </a:xfrm>
              <a:custGeom>
                <a:avLst/>
                <a:gdLst>
                  <a:gd name="T0" fmla="*/ 0 w 33582"/>
                  <a:gd name="T1" fmla="*/ 0 h 21600"/>
                  <a:gd name="T2" fmla="*/ 0 w 33582"/>
                  <a:gd name="T3" fmla="*/ 0 h 21600"/>
                  <a:gd name="T4" fmla="*/ 0 w 33582"/>
                  <a:gd name="T5" fmla="*/ 0 h 21600"/>
                  <a:gd name="T6" fmla="*/ 0 60000 65536"/>
                  <a:gd name="T7" fmla="*/ 0 60000 65536"/>
                  <a:gd name="T8" fmla="*/ 0 60000 65536"/>
                  <a:gd name="T9" fmla="*/ 0 w 33582"/>
                  <a:gd name="T10" fmla="*/ 0 h 21600"/>
                  <a:gd name="T11" fmla="*/ 33582 w 33582"/>
                  <a:gd name="T12" fmla="*/ 21600 h 21600"/>
                </a:gdLst>
                <a:ahLst/>
                <a:cxnLst>
                  <a:cxn ang="T6">
                    <a:pos x="T0" y="T1"/>
                  </a:cxn>
                  <a:cxn ang="T7">
                    <a:pos x="T2" y="T3"/>
                  </a:cxn>
                  <a:cxn ang="T8">
                    <a:pos x="T4" y="T5"/>
                  </a:cxn>
                </a:cxnLst>
                <a:rect l="T9" t="T10" r="T11" b="T12"/>
                <a:pathLst>
                  <a:path w="33582" h="21600" fill="none" extrusionOk="0">
                    <a:moveTo>
                      <a:pt x="0" y="3628"/>
                    </a:moveTo>
                    <a:cubicBezTo>
                      <a:pt x="3548" y="1262"/>
                      <a:pt x="7717" y="-1"/>
                      <a:pt x="11982" y="0"/>
                    </a:cubicBezTo>
                    <a:cubicBezTo>
                      <a:pt x="23911" y="0"/>
                      <a:pt x="33582" y="9670"/>
                      <a:pt x="33582" y="21600"/>
                    </a:cubicBezTo>
                  </a:path>
                  <a:path w="33582" h="21600" stroke="0" extrusionOk="0">
                    <a:moveTo>
                      <a:pt x="0" y="3628"/>
                    </a:moveTo>
                    <a:cubicBezTo>
                      <a:pt x="3548" y="1262"/>
                      <a:pt x="7717" y="-1"/>
                      <a:pt x="11982" y="0"/>
                    </a:cubicBezTo>
                    <a:cubicBezTo>
                      <a:pt x="23911" y="0"/>
                      <a:pt x="33582" y="9670"/>
                      <a:pt x="33582" y="21600"/>
                    </a:cubicBezTo>
                    <a:lnTo>
                      <a:pt x="11982" y="21600"/>
                    </a:lnTo>
                    <a:lnTo>
                      <a:pt x="0" y="3628"/>
                    </a:lnTo>
                    <a:close/>
                  </a:path>
                </a:pathLst>
              </a:custGeom>
              <a:solidFill>
                <a:srgbClr val="BFBFBF"/>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grpSp>
      </p:grpSp>
      <p:grpSp>
        <p:nvGrpSpPr>
          <p:cNvPr id="101431" name="Group 701"/>
          <p:cNvGrpSpPr>
            <a:grpSpLocks/>
          </p:cNvGrpSpPr>
          <p:nvPr/>
        </p:nvGrpSpPr>
        <p:grpSpPr bwMode="auto">
          <a:xfrm>
            <a:off x="1897063" y="5513388"/>
            <a:ext cx="312737" cy="95250"/>
            <a:chOff x="1195" y="3473"/>
            <a:chExt cx="197" cy="60"/>
          </a:xfrm>
        </p:grpSpPr>
        <p:sp>
          <p:nvSpPr>
            <p:cNvPr id="101523" name="Freeform 702"/>
            <p:cNvSpPr>
              <a:spLocks/>
            </p:cNvSpPr>
            <p:nvPr/>
          </p:nvSpPr>
          <p:spPr bwMode="auto">
            <a:xfrm>
              <a:off x="1195" y="3473"/>
              <a:ext cx="197" cy="45"/>
            </a:xfrm>
            <a:custGeom>
              <a:avLst/>
              <a:gdLst>
                <a:gd name="T0" fmla="*/ 0 w 197"/>
                <a:gd name="T1" fmla="*/ 0 h 45"/>
                <a:gd name="T2" fmla="*/ 37 w 197"/>
                <a:gd name="T3" fmla="*/ 2 h 45"/>
                <a:gd name="T4" fmla="*/ 64 w 197"/>
                <a:gd name="T5" fmla="*/ 3 h 45"/>
                <a:gd name="T6" fmla="*/ 88 w 197"/>
                <a:gd name="T7" fmla="*/ 5 h 45"/>
                <a:gd name="T8" fmla="*/ 112 w 197"/>
                <a:gd name="T9" fmla="*/ 8 h 45"/>
                <a:gd name="T10" fmla="*/ 129 w 197"/>
                <a:gd name="T11" fmla="*/ 10 h 45"/>
                <a:gd name="T12" fmla="*/ 150 w 197"/>
                <a:gd name="T13" fmla="*/ 13 h 45"/>
                <a:gd name="T14" fmla="*/ 162 w 197"/>
                <a:gd name="T15" fmla="*/ 15 h 45"/>
                <a:gd name="T16" fmla="*/ 170 w 197"/>
                <a:gd name="T17" fmla="*/ 17 h 45"/>
                <a:gd name="T18" fmla="*/ 175 w 197"/>
                <a:gd name="T19" fmla="*/ 18 h 45"/>
                <a:gd name="T20" fmla="*/ 179 w 197"/>
                <a:gd name="T21" fmla="*/ 18 h 45"/>
                <a:gd name="T22" fmla="*/ 184 w 197"/>
                <a:gd name="T23" fmla="*/ 20 h 45"/>
                <a:gd name="T24" fmla="*/ 189 w 197"/>
                <a:gd name="T25" fmla="*/ 21 h 45"/>
                <a:gd name="T26" fmla="*/ 194 w 197"/>
                <a:gd name="T27" fmla="*/ 23 h 45"/>
                <a:gd name="T28" fmla="*/ 196 w 197"/>
                <a:gd name="T29" fmla="*/ 26 h 45"/>
                <a:gd name="T30" fmla="*/ 196 w 197"/>
                <a:gd name="T31" fmla="*/ 28 h 45"/>
                <a:gd name="T32" fmla="*/ 195 w 197"/>
                <a:gd name="T33" fmla="*/ 31 h 45"/>
                <a:gd name="T34" fmla="*/ 194 w 197"/>
                <a:gd name="T35" fmla="*/ 33 h 45"/>
                <a:gd name="T36" fmla="*/ 191 w 197"/>
                <a:gd name="T37" fmla="*/ 36 h 45"/>
                <a:gd name="T38" fmla="*/ 188 w 197"/>
                <a:gd name="T39" fmla="*/ 38 h 45"/>
                <a:gd name="T40" fmla="*/ 184 w 197"/>
                <a:gd name="T41" fmla="*/ 40 h 45"/>
                <a:gd name="T42" fmla="*/ 179 w 197"/>
                <a:gd name="T43" fmla="*/ 42 h 45"/>
                <a:gd name="T44" fmla="*/ 174 w 197"/>
                <a:gd name="T45" fmla="*/ 42 h 45"/>
                <a:gd name="T46" fmla="*/ 168 w 197"/>
                <a:gd name="T47" fmla="*/ 43 h 45"/>
                <a:gd name="T48" fmla="*/ 161 w 197"/>
                <a:gd name="T49" fmla="*/ 44 h 45"/>
                <a:gd name="T50" fmla="*/ 154 w 197"/>
                <a:gd name="T51" fmla="*/ 43 h 45"/>
                <a:gd name="T52" fmla="*/ 143 w 197"/>
                <a:gd name="T53" fmla="*/ 42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45"/>
                <a:gd name="T83" fmla="*/ 197 w 197"/>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45">
                  <a:moveTo>
                    <a:pt x="0" y="0"/>
                  </a:moveTo>
                  <a:lnTo>
                    <a:pt x="37" y="2"/>
                  </a:lnTo>
                  <a:lnTo>
                    <a:pt x="64" y="3"/>
                  </a:lnTo>
                  <a:lnTo>
                    <a:pt x="88" y="5"/>
                  </a:lnTo>
                  <a:lnTo>
                    <a:pt x="112" y="8"/>
                  </a:lnTo>
                  <a:lnTo>
                    <a:pt x="129" y="10"/>
                  </a:lnTo>
                  <a:lnTo>
                    <a:pt x="150" y="13"/>
                  </a:lnTo>
                  <a:lnTo>
                    <a:pt x="162" y="15"/>
                  </a:lnTo>
                  <a:lnTo>
                    <a:pt x="170" y="17"/>
                  </a:lnTo>
                  <a:lnTo>
                    <a:pt x="175" y="18"/>
                  </a:lnTo>
                  <a:lnTo>
                    <a:pt x="179" y="18"/>
                  </a:lnTo>
                  <a:lnTo>
                    <a:pt x="184" y="20"/>
                  </a:lnTo>
                  <a:lnTo>
                    <a:pt x="189" y="21"/>
                  </a:lnTo>
                  <a:lnTo>
                    <a:pt x="194" y="23"/>
                  </a:lnTo>
                  <a:lnTo>
                    <a:pt x="196" y="26"/>
                  </a:lnTo>
                  <a:lnTo>
                    <a:pt x="196" y="28"/>
                  </a:lnTo>
                  <a:lnTo>
                    <a:pt x="195" y="31"/>
                  </a:lnTo>
                  <a:lnTo>
                    <a:pt x="194" y="33"/>
                  </a:lnTo>
                  <a:lnTo>
                    <a:pt x="191" y="36"/>
                  </a:lnTo>
                  <a:lnTo>
                    <a:pt x="188" y="38"/>
                  </a:lnTo>
                  <a:lnTo>
                    <a:pt x="184" y="40"/>
                  </a:lnTo>
                  <a:lnTo>
                    <a:pt x="179" y="42"/>
                  </a:lnTo>
                  <a:lnTo>
                    <a:pt x="174" y="42"/>
                  </a:lnTo>
                  <a:lnTo>
                    <a:pt x="168" y="43"/>
                  </a:lnTo>
                  <a:lnTo>
                    <a:pt x="161" y="44"/>
                  </a:lnTo>
                  <a:lnTo>
                    <a:pt x="154" y="43"/>
                  </a:lnTo>
                  <a:lnTo>
                    <a:pt x="143" y="42"/>
                  </a:lnTo>
                </a:path>
              </a:pathLst>
            </a:custGeom>
            <a:noFill/>
            <a:ln w="12700" cap="rnd"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1524" name="Group 703"/>
            <p:cNvGrpSpPr>
              <a:grpSpLocks/>
            </p:cNvGrpSpPr>
            <p:nvPr/>
          </p:nvGrpSpPr>
          <p:grpSpPr bwMode="auto">
            <a:xfrm>
              <a:off x="1203" y="3495"/>
              <a:ext cx="133" cy="38"/>
              <a:chOff x="1203" y="3495"/>
              <a:chExt cx="133" cy="38"/>
            </a:xfrm>
          </p:grpSpPr>
          <p:grpSp>
            <p:nvGrpSpPr>
              <p:cNvPr id="101525" name="Group 704"/>
              <p:cNvGrpSpPr>
                <a:grpSpLocks/>
              </p:cNvGrpSpPr>
              <p:nvPr/>
            </p:nvGrpSpPr>
            <p:grpSpPr bwMode="auto">
              <a:xfrm>
                <a:off x="1203" y="3495"/>
                <a:ext cx="131" cy="38"/>
                <a:chOff x="1203" y="3495"/>
                <a:chExt cx="131" cy="38"/>
              </a:xfrm>
            </p:grpSpPr>
            <p:sp>
              <p:nvSpPr>
                <p:cNvPr id="101530" name="Freeform 705"/>
                <p:cNvSpPr>
                  <a:spLocks/>
                </p:cNvSpPr>
                <p:nvPr/>
              </p:nvSpPr>
              <p:spPr bwMode="auto">
                <a:xfrm>
                  <a:off x="1203" y="3495"/>
                  <a:ext cx="78" cy="22"/>
                </a:xfrm>
                <a:custGeom>
                  <a:avLst/>
                  <a:gdLst>
                    <a:gd name="T0" fmla="*/ 0 w 78"/>
                    <a:gd name="T1" fmla="*/ 12 h 22"/>
                    <a:gd name="T2" fmla="*/ 20 w 78"/>
                    <a:gd name="T3" fmla="*/ 0 h 22"/>
                    <a:gd name="T4" fmla="*/ 77 w 78"/>
                    <a:gd name="T5" fmla="*/ 7 h 22"/>
                    <a:gd name="T6" fmla="*/ 55 w 78"/>
                    <a:gd name="T7" fmla="*/ 21 h 22"/>
                    <a:gd name="T8" fmla="*/ 0 w 78"/>
                    <a:gd name="T9" fmla="*/ 12 h 22"/>
                    <a:gd name="T10" fmla="*/ 0 60000 65536"/>
                    <a:gd name="T11" fmla="*/ 0 60000 65536"/>
                    <a:gd name="T12" fmla="*/ 0 60000 65536"/>
                    <a:gd name="T13" fmla="*/ 0 60000 65536"/>
                    <a:gd name="T14" fmla="*/ 0 60000 65536"/>
                    <a:gd name="T15" fmla="*/ 0 w 78"/>
                    <a:gd name="T16" fmla="*/ 0 h 22"/>
                    <a:gd name="T17" fmla="*/ 78 w 78"/>
                    <a:gd name="T18" fmla="*/ 22 h 22"/>
                  </a:gdLst>
                  <a:ahLst/>
                  <a:cxnLst>
                    <a:cxn ang="T10">
                      <a:pos x="T0" y="T1"/>
                    </a:cxn>
                    <a:cxn ang="T11">
                      <a:pos x="T2" y="T3"/>
                    </a:cxn>
                    <a:cxn ang="T12">
                      <a:pos x="T4" y="T5"/>
                    </a:cxn>
                    <a:cxn ang="T13">
                      <a:pos x="T6" y="T7"/>
                    </a:cxn>
                    <a:cxn ang="T14">
                      <a:pos x="T8" y="T9"/>
                    </a:cxn>
                  </a:cxnLst>
                  <a:rect l="T15" t="T16" r="T17" b="T18"/>
                  <a:pathLst>
                    <a:path w="78" h="22">
                      <a:moveTo>
                        <a:pt x="0" y="12"/>
                      </a:moveTo>
                      <a:lnTo>
                        <a:pt x="20" y="0"/>
                      </a:lnTo>
                      <a:lnTo>
                        <a:pt x="77" y="7"/>
                      </a:lnTo>
                      <a:lnTo>
                        <a:pt x="55" y="21"/>
                      </a:lnTo>
                      <a:lnTo>
                        <a:pt x="0" y="12"/>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31" name="Freeform 706"/>
                <p:cNvSpPr>
                  <a:spLocks/>
                </p:cNvSpPr>
                <p:nvPr/>
              </p:nvSpPr>
              <p:spPr bwMode="auto">
                <a:xfrm>
                  <a:off x="1203" y="3512"/>
                  <a:ext cx="54" cy="21"/>
                </a:xfrm>
                <a:custGeom>
                  <a:avLst/>
                  <a:gdLst>
                    <a:gd name="T0" fmla="*/ 0 w 54"/>
                    <a:gd name="T1" fmla="*/ 0 h 21"/>
                    <a:gd name="T2" fmla="*/ 0 w 54"/>
                    <a:gd name="T3" fmla="*/ 11 h 21"/>
                    <a:gd name="T4" fmla="*/ 1 w 54"/>
                    <a:gd name="T5" fmla="*/ 11 h 21"/>
                    <a:gd name="T6" fmla="*/ 53 w 54"/>
                    <a:gd name="T7" fmla="*/ 20 h 21"/>
                    <a:gd name="T8" fmla="*/ 53 w 54"/>
                    <a:gd name="T9" fmla="*/ 9 h 21"/>
                    <a:gd name="T10" fmla="*/ 0 w 54"/>
                    <a:gd name="T11" fmla="*/ 0 h 21"/>
                    <a:gd name="T12" fmla="*/ 0 60000 65536"/>
                    <a:gd name="T13" fmla="*/ 0 60000 65536"/>
                    <a:gd name="T14" fmla="*/ 0 60000 65536"/>
                    <a:gd name="T15" fmla="*/ 0 60000 65536"/>
                    <a:gd name="T16" fmla="*/ 0 60000 65536"/>
                    <a:gd name="T17" fmla="*/ 0 60000 65536"/>
                    <a:gd name="T18" fmla="*/ 0 w 54"/>
                    <a:gd name="T19" fmla="*/ 0 h 21"/>
                    <a:gd name="T20" fmla="*/ 54 w 54"/>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4" h="21">
                      <a:moveTo>
                        <a:pt x="0" y="0"/>
                      </a:moveTo>
                      <a:lnTo>
                        <a:pt x="0" y="11"/>
                      </a:lnTo>
                      <a:lnTo>
                        <a:pt x="1" y="11"/>
                      </a:lnTo>
                      <a:lnTo>
                        <a:pt x="53" y="20"/>
                      </a:lnTo>
                      <a:lnTo>
                        <a:pt x="53" y="9"/>
                      </a:lnTo>
                      <a:lnTo>
                        <a:pt x="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32" name="Freeform 707"/>
                <p:cNvSpPr>
                  <a:spLocks/>
                </p:cNvSpPr>
                <p:nvPr/>
              </p:nvSpPr>
              <p:spPr bwMode="auto">
                <a:xfrm>
                  <a:off x="1264" y="3505"/>
                  <a:ext cx="70" cy="28"/>
                </a:xfrm>
                <a:custGeom>
                  <a:avLst/>
                  <a:gdLst>
                    <a:gd name="T0" fmla="*/ 0 w 70"/>
                    <a:gd name="T1" fmla="*/ 15 h 28"/>
                    <a:gd name="T2" fmla="*/ 22 w 70"/>
                    <a:gd name="T3" fmla="*/ 0 h 28"/>
                    <a:gd name="T4" fmla="*/ 69 w 70"/>
                    <a:gd name="T5" fmla="*/ 4 h 28"/>
                    <a:gd name="T6" fmla="*/ 69 w 70"/>
                    <a:gd name="T7" fmla="*/ 15 h 28"/>
                    <a:gd name="T8" fmla="*/ 0 w 70"/>
                    <a:gd name="T9" fmla="*/ 27 h 28"/>
                    <a:gd name="T10" fmla="*/ 0 w 70"/>
                    <a:gd name="T11" fmla="*/ 15 h 28"/>
                    <a:gd name="T12" fmla="*/ 0 60000 65536"/>
                    <a:gd name="T13" fmla="*/ 0 60000 65536"/>
                    <a:gd name="T14" fmla="*/ 0 60000 65536"/>
                    <a:gd name="T15" fmla="*/ 0 60000 65536"/>
                    <a:gd name="T16" fmla="*/ 0 60000 65536"/>
                    <a:gd name="T17" fmla="*/ 0 60000 65536"/>
                    <a:gd name="T18" fmla="*/ 0 w 70"/>
                    <a:gd name="T19" fmla="*/ 0 h 28"/>
                    <a:gd name="T20" fmla="*/ 70 w 7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70" h="28">
                      <a:moveTo>
                        <a:pt x="0" y="15"/>
                      </a:moveTo>
                      <a:lnTo>
                        <a:pt x="22" y="0"/>
                      </a:lnTo>
                      <a:lnTo>
                        <a:pt x="69" y="4"/>
                      </a:lnTo>
                      <a:lnTo>
                        <a:pt x="69" y="15"/>
                      </a:lnTo>
                      <a:lnTo>
                        <a:pt x="0" y="27"/>
                      </a:lnTo>
                      <a:lnTo>
                        <a:pt x="0" y="15"/>
                      </a:lnTo>
                    </a:path>
                  </a:pathLst>
                </a:custGeom>
                <a:solidFill>
                  <a:srgbClr val="9F9F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33" name="Freeform 708"/>
                <p:cNvSpPr>
                  <a:spLocks/>
                </p:cNvSpPr>
                <p:nvPr/>
              </p:nvSpPr>
              <p:spPr bwMode="auto">
                <a:xfrm>
                  <a:off x="1225" y="3495"/>
                  <a:ext cx="109" cy="7"/>
                </a:xfrm>
                <a:custGeom>
                  <a:avLst/>
                  <a:gdLst>
                    <a:gd name="T0" fmla="*/ 0 w 109"/>
                    <a:gd name="T1" fmla="*/ 0 h 7"/>
                    <a:gd name="T2" fmla="*/ 54 w 109"/>
                    <a:gd name="T3" fmla="*/ 1 h 7"/>
                    <a:gd name="T4" fmla="*/ 108 w 109"/>
                    <a:gd name="T5" fmla="*/ 6 h 7"/>
                    <a:gd name="T6" fmla="*/ 59 w 109"/>
                    <a:gd name="T7" fmla="*/ 4 h 7"/>
                    <a:gd name="T8" fmla="*/ 0 w 109"/>
                    <a:gd name="T9" fmla="*/ 0 h 7"/>
                    <a:gd name="T10" fmla="*/ 0 60000 65536"/>
                    <a:gd name="T11" fmla="*/ 0 60000 65536"/>
                    <a:gd name="T12" fmla="*/ 0 60000 65536"/>
                    <a:gd name="T13" fmla="*/ 0 60000 65536"/>
                    <a:gd name="T14" fmla="*/ 0 60000 65536"/>
                    <a:gd name="T15" fmla="*/ 0 w 109"/>
                    <a:gd name="T16" fmla="*/ 0 h 7"/>
                    <a:gd name="T17" fmla="*/ 109 w 109"/>
                    <a:gd name="T18" fmla="*/ 7 h 7"/>
                  </a:gdLst>
                  <a:ahLst/>
                  <a:cxnLst>
                    <a:cxn ang="T10">
                      <a:pos x="T0" y="T1"/>
                    </a:cxn>
                    <a:cxn ang="T11">
                      <a:pos x="T2" y="T3"/>
                    </a:cxn>
                    <a:cxn ang="T12">
                      <a:pos x="T4" y="T5"/>
                    </a:cxn>
                    <a:cxn ang="T13">
                      <a:pos x="T6" y="T7"/>
                    </a:cxn>
                    <a:cxn ang="T14">
                      <a:pos x="T8" y="T9"/>
                    </a:cxn>
                  </a:cxnLst>
                  <a:rect l="T15" t="T16" r="T17" b="T18"/>
                  <a:pathLst>
                    <a:path w="109" h="7">
                      <a:moveTo>
                        <a:pt x="0" y="0"/>
                      </a:moveTo>
                      <a:lnTo>
                        <a:pt x="54" y="1"/>
                      </a:lnTo>
                      <a:lnTo>
                        <a:pt x="108" y="6"/>
                      </a:lnTo>
                      <a:lnTo>
                        <a:pt x="59" y="4"/>
                      </a:lnTo>
                      <a:lnTo>
                        <a:pt x="0" y="0"/>
                      </a:lnTo>
                    </a:path>
                  </a:pathLst>
                </a:custGeom>
                <a:solidFill>
                  <a:srgbClr val="7F7F7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526" name="Group 709"/>
              <p:cNvGrpSpPr>
                <a:grpSpLocks/>
              </p:cNvGrpSpPr>
              <p:nvPr/>
            </p:nvGrpSpPr>
            <p:grpSpPr bwMode="auto">
              <a:xfrm>
                <a:off x="1208" y="3504"/>
                <a:ext cx="128" cy="27"/>
                <a:chOff x="1208" y="3504"/>
                <a:chExt cx="128" cy="27"/>
              </a:xfrm>
            </p:grpSpPr>
            <p:sp>
              <p:nvSpPr>
                <p:cNvPr id="101527" name="Line 710"/>
                <p:cNvSpPr>
                  <a:spLocks noChangeShapeType="1"/>
                </p:cNvSpPr>
                <p:nvPr/>
              </p:nvSpPr>
              <p:spPr bwMode="auto">
                <a:xfrm>
                  <a:off x="1208" y="3520"/>
                  <a:ext cx="52" cy="3"/>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28" name="Line 711"/>
                <p:cNvSpPr>
                  <a:spLocks noChangeShapeType="1"/>
                </p:cNvSpPr>
                <p:nvPr/>
              </p:nvSpPr>
              <p:spPr bwMode="auto">
                <a:xfrm flipV="1">
                  <a:off x="1268" y="3504"/>
                  <a:ext cx="18" cy="27"/>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29" name="Line 712"/>
                <p:cNvSpPr>
                  <a:spLocks noChangeShapeType="1"/>
                </p:cNvSpPr>
                <p:nvPr/>
              </p:nvSpPr>
              <p:spPr bwMode="auto">
                <a:xfrm>
                  <a:off x="1294" y="3508"/>
                  <a:ext cx="42" cy="4"/>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101432" name="Freeform 713"/>
          <p:cNvSpPr>
            <a:spLocks/>
          </p:cNvSpPr>
          <p:nvPr/>
        </p:nvSpPr>
        <p:spPr bwMode="auto">
          <a:xfrm>
            <a:off x="1852613" y="5383213"/>
            <a:ext cx="177800" cy="138112"/>
          </a:xfrm>
          <a:custGeom>
            <a:avLst/>
            <a:gdLst>
              <a:gd name="T0" fmla="*/ 0 w 112"/>
              <a:gd name="T1" fmla="*/ 2147483646 h 87"/>
              <a:gd name="T2" fmla="*/ 2147483646 w 112"/>
              <a:gd name="T3" fmla="*/ 0 h 87"/>
              <a:gd name="T4" fmla="*/ 2147483646 w 112"/>
              <a:gd name="T5" fmla="*/ 2147483646 h 87"/>
              <a:gd name="T6" fmla="*/ 0 w 112"/>
              <a:gd name="T7" fmla="*/ 2147483646 h 87"/>
              <a:gd name="T8" fmla="*/ 0 w 112"/>
              <a:gd name="T9" fmla="*/ 2147483646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0" y="43"/>
                </a:moveTo>
                <a:lnTo>
                  <a:pt x="111" y="0"/>
                </a:lnTo>
                <a:lnTo>
                  <a:pt x="111" y="35"/>
                </a:lnTo>
                <a:lnTo>
                  <a:pt x="0" y="86"/>
                </a:lnTo>
                <a:lnTo>
                  <a:pt x="0" y="43"/>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33" name="Freeform 714"/>
          <p:cNvSpPr>
            <a:spLocks/>
          </p:cNvSpPr>
          <p:nvPr/>
        </p:nvSpPr>
        <p:spPr bwMode="auto">
          <a:xfrm>
            <a:off x="1851025" y="5241925"/>
            <a:ext cx="182563" cy="211138"/>
          </a:xfrm>
          <a:custGeom>
            <a:avLst/>
            <a:gdLst>
              <a:gd name="T0" fmla="*/ 0 w 115"/>
              <a:gd name="T1" fmla="*/ 2147483646 h 133"/>
              <a:gd name="T2" fmla="*/ 2147483646 w 115"/>
              <a:gd name="T3" fmla="*/ 0 h 133"/>
              <a:gd name="T4" fmla="*/ 2147483646 w 115"/>
              <a:gd name="T5" fmla="*/ 2147483646 h 133"/>
              <a:gd name="T6" fmla="*/ 0 w 115"/>
              <a:gd name="T7" fmla="*/ 2147483646 h 133"/>
              <a:gd name="T8" fmla="*/ 0 w 115"/>
              <a:gd name="T9" fmla="*/ 2147483646 h 133"/>
              <a:gd name="T10" fmla="*/ 0 60000 65536"/>
              <a:gd name="T11" fmla="*/ 0 60000 65536"/>
              <a:gd name="T12" fmla="*/ 0 60000 65536"/>
              <a:gd name="T13" fmla="*/ 0 60000 65536"/>
              <a:gd name="T14" fmla="*/ 0 60000 65536"/>
              <a:gd name="T15" fmla="*/ 0 w 115"/>
              <a:gd name="T16" fmla="*/ 0 h 133"/>
              <a:gd name="T17" fmla="*/ 115 w 115"/>
              <a:gd name="T18" fmla="*/ 133 h 133"/>
            </a:gdLst>
            <a:ahLst/>
            <a:cxnLst>
              <a:cxn ang="T10">
                <a:pos x="T0" y="T1"/>
              </a:cxn>
              <a:cxn ang="T11">
                <a:pos x="T2" y="T3"/>
              </a:cxn>
              <a:cxn ang="T12">
                <a:pos x="T4" y="T5"/>
              </a:cxn>
              <a:cxn ang="T13">
                <a:pos x="T6" y="T7"/>
              </a:cxn>
              <a:cxn ang="T14">
                <a:pos x="T8" y="T9"/>
              </a:cxn>
            </a:cxnLst>
            <a:rect l="T15" t="T16" r="T17" b="T18"/>
            <a:pathLst>
              <a:path w="115" h="133">
                <a:moveTo>
                  <a:pt x="0" y="28"/>
                </a:moveTo>
                <a:lnTo>
                  <a:pt x="114" y="0"/>
                </a:lnTo>
                <a:lnTo>
                  <a:pt x="114" y="88"/>
                </a:lnTo>
                <a:lnTo>
                  <a:pt x="0" y="132"/>
                </a:lnTo>
                <a:lnTo>
                  <a:pt x="0" y="28"/>
                </a:lnTo>
              </a:path>
            </a:pathLst>
          </a:custGeom>
          <a:solidFill>
            <a:srgbClr val="BFBFB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34" name="Freeform 715"/>
          <p:cNvSpPr>
            <a:spLocks/>
          </p:cNvSpPr>
          <p:nvPr/>
        </p:nvSpPr>
        <p:spPr bwMode="auto">
          <a:xfrm>
            <a:off x="1323975" y="4846638"/>
            <a:ext cx="469900" cy="327025"/>
          </a:xfrm>
          <a:custGeom>
            <a:avLst/>
            <a:gdLst>
              <a:gd name="T0" fmla="*/ 2147483646 w 296"/>
              <a:gd name="T1" fmla="*/ 0 h 206"/>
              <a:gd name="T2" fmla="*/ 2147483646 w 296"/>
              <a:gd name="T3" fmla="*/ 0 h 206"/>
              <a:gd name="T4" fmla="*/ 2147483646 w 296"/>
              <a:gd name="T5" fmla="*/ 2147483646 h 206"/>
              <a:gd name="T6" fmla="*/ 0 w 296"/>
              <a:gd name="T7" fmla="*/ 2147483646 h 206"/>
              <a:gd name="T8" fmla="*/ 2147483646 w 296"/>
              <a:gd name="T9" fmla="*/ 0 h 206"/>
              <a:gd name="T10" fmla="*/ 0 60000 65536"/>
              <a:gd name="T11" fmla="*/ 0 60000 65536"/>
              <a:gd name="T12" fmla="*/ 0 60000 65536"/>
              <a:gd name="T13" fmla="*/ 0 60000 65536"/>
              <a:gd name="T14" fmla="*/ 0 60000 65536"/>
              <a:gd name="T15" fmla="*/ 0 w 296"/>
              <a:gd name="T16" fmla="*/ 0 h 206"/>
              <a:gd name="T17" fmla="*/ 296 w 296"/>
              <a:gd name="T18" fmla="*/ 206 h 206"/>
            </a:gdLst>
            <a:ahLst/>
            <a:cxnLst>
              <a:cxn ang="T10">
                <a:pos x="T0" y="T1"/>
              </a:cxn>
              <a:cxn ang="T11">
                <a:pos x="T2" y="T3"/>
              </a:cxn>
              <a:cxn ang="T12">
                <a:pos x="T4" y="T5"/>
              </a:cxn>
              <a:cxn ang="T13">
                <a:pos x="T6" y="T7"/>
              </a:cxn>
              <a:cxn ang="T14">
                <a:pos x="T8" y="T9"/>
              </a:cxn>
            </a:cxnLst>
            <a:rect l="T15" t="T16" r="T17" b="T18"/>
            <a:pathLst>
              <a:path w="296" h="206">
                <a:moveTo>
                  <a:pt x="12" y="0"/>
                </a:moveTo>
                <a:lnTo>
                  <a:pt x="295" y="0"/>
                </a:lnTo>
                <a:lnTo>
                  <a:pt x="283" y="205"/>
                </a:lnTo>
                <a:lnTo>
                  <a:pt x="0" y="193"/>
                </a:lnTo>
                <a:lnTo>
                  <a:pt x="12"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35" name="Freeform 716"/>
          <p:cNvSpPr>
            <a:spLocks/>
          </p:cNvSpPr>
          <p:nvPr/>
        </p:nvSpPr>
        <p:spPr bwMode="auto">
          <a:xfrm>
            <a:off x="1011238" y="5414963"/>
            <a:ext cx="884237" cy="144462"/>
          </a:xfrm>
          <a:custGeom>
            <a:avLst/>
            <a:gdLst>
              <a:gd name="T0" fmla="*/ 2147483646 w 557"/>
              <a:gd name="T1" fmla="*/ 0 h 91"/>
              <a:gd name="T2" fmla="*/ 2147483646 w 557"/>
              <a:gd name="T3" fmla="*/ 2147483646 h 91"/>
              <a:gd name="T4" fmla="*/ 2147483646 w 557"/>
              <a:gd name="T5" fmla="*/ 2147483646 h 91"/>
              <a:gd name="T6" fmla="*/ 2147483646 w 557"/>
              <a:gd name="T7" fmla="*/ 2147483646 h 91"/>
              <a:gd name="T8" fmla="*/ 0 w 557"/>
              <a:gd name="T9" fmla="*/ 2147483646 h 91"/>
              <a:gd name="T10" fmla="*/ 2147483646 w 557"/>
              <a:gd name="T11" fmla="*/ 2147483646 h 91"/>
              <a:gd name="T12" fmla="*/ 2147483646 w 557"/>
              <a:gd name="T13" fmla="*/ 0 h 91"/>
              <a:gd name="T14" fmla="*/ 0 60000 65536"/>
              <a:gd name="T15" fmla="*/ 0 60000 65536"/>
              <a:gd name="T16" fmla="*/ 0 60000 65536"/>
              <a:gd name="T17" fmla="*/ 0 60000 65536"/>
              <a:gd name="T18" fmla="*/ 0 60000 65536"/>
              <a:gd name="T19" fmla="*/ 0 60000 65536"/>
              <a:gd name="T20" fmla="*/ 0 60000 65536"/>
              <a:gd name="T21" fmla="*/ 0 w 557"/>
              <a:gd name="T22" fmla="*/ 0 h 91"/>
              <a:gd name="T23" fmla="*/ 557 w 55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91">
                <a:moveTo>
                  <a:pt x="90" y="0"/>
                </a:moveTo>
                <a:lnTo>
                  <a:pt x="556" y="37"/>
                </a:lnTo>
                <a:lnTo>
                  <a:pt x="522" y="70"/>
                </a:lnTo>
                <a:lnTo>
                  <a:pt x="491" y="90"/>
                </a:lnTo>
                <a:lnTo>
                  <a:pt x="0" y="45"/>
                </a:lnTo>
                <a:lnTo>
                  <a:pt x="36" y="32"/>
                </a:lnTo>
                <a:lnTo>
                  <a:pt x="90" y="0"/>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436" name="Group 717"/>
          <p:cNvGrpSpPr>
            <a:grpSpLocks/>
          </p:cNvGrpSpPr>
          <p:nvPr/>
        </p:nvGrpSpPr>
        <p:grpSpPr bwMode="auto">
          <a:xfrm>
            <a:off x="1857375" y="5249863"/>
            <a:ext cx="179388" cy="193675"/>
            <a:chOff x="1170" y="3307"/>
            <a:chExt cx="113" cy="122"/>
          </a:xfrm>
        </p:grpSpPr>
        <p:sp>
          <p:nvSpPr>
            <p:cNvPr id="101514" name="Line 718"/>
            <p:cNvSpPr>
              <a:spLocks noChangeShapeType="1"/>
            </p:cNvSpPr>
            <p:nvPr/>
          </p:nvSpPr>
          <p:spPr bwMode="auto">
            <a:xfrm flipV="1">
              <a:off x="1170" y="3341"/>
              <a:ext cx="113" cy="4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15" name="Line 719"/>
            <p:cNvSpPr>
              <a:spLocks noChangeShapeType="1"/>
            </p:cNvSpPr>
            <p:nvPr/>
          </p:nvSpPr>
          <p:spPr bwMode="auto">
            <a:xfrm flipV="1">
              <a:off x="1191" y="3352"/>
              <a:ext cx="92" cy="4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16" name="Line 720"/>
            <p:cNvSpPr>
              <a:spLocks noChangeShapeType="1"/>
            </p:cNvSpPr>
            <p:nvPr/>
          </p:nvSpPr>
          <p:spPr bwMode="auto">
            <a:xfrm flipV="1">
              <a:off x="1191" y="3362"/>
              <a:ext cx="92" cy="4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17" name="Line 721"/>
            <p:cNvSpPr>
              <a:spLocks noChangeShapeType="1"/>
            </p:cNvSpPr>
            <p:nvPr/>
          </p:nvSpPr>
          <p:spPr bwMode="auto">
            <a:xfrm flipV="1">
              <a:off x="1191" y="3372"/>
              <a:ext cx="92" cy="4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18" name="Line 722"/>
            <p:cNvSpPr>
              <a:spLocks noChangeShapeType="1"/>
            </p:cNvSpPr>
            <p:nvPr/>
          </p:nvSpPr>
          <p:spPr bwMode="auto">
            <a:xfrm flipV="1">
              <a:off x="1191" y="3382"/>
              <a:ext cx="92" cy="4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19" name="Line 723"/>
            <p:cNvSpPr>
              <a:spLocks noChangeShapeType="1"/>
            </p:cNvSpPr>
            <p:nvPr/>
          </p:nvSpPr>
          <p:spPr bwMode="auto">
            <a:xfrm flipV="1">
              <a:off x="1191" y="3330"/>
              <a:ext cx="92" cy="3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20" name="Line 724"/>
            <p:cNvSpPr>
              <a:spLocks noChangeShapeType="1"/>
            </p:cNvSpPr>
            <p:nvPr/>
          </p:nvSpPr>
          <p:spPr bwMode="auto">
            <a:xfrm flipV="1">
              <a:off x="1191" y="3320"/>
              <a:ext cx="92" cy="3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21" name="Line 725"/>
            <p:cNvSpPr>
              <a:spLocks noChangeShapeType="1"/>
            </p:cNvSpPr>
            <p:nvPr/>
          </p:nvSpPr>
          <p:spPr bwMode="auto">
            <a:xfrm flipV="1">
              <a:off x="1191" y="3307"/>
              <a:ext cx="92" cy="3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522" name="Line 726"/>
            <p:cNvSpPr>
              <a:spLocks noChangeShapeType="1"/>
            </p:cNvSpPr>
            <p:nvPr/>
          </p:nvSpPr>
          <p:spPr bwMode="auto">
            <a:xfrm>
              <a:off x="1187" y="3332"/>
              <a:ext cx="0" cy="9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37" name="Group 727"/>
          <p:cNvGrpSpPr>
            <a:grpSpLocks/>
          </p:cNvGrpSpPr>
          <p:nvPr/>
        </p:nvGrpSpPr>
        <p:grpSpPr bwMode="auto">
          <a:xfrm>
            <a:off x="1258888" y="4768850"/>
            <a:ext cx="622300" cy="487363"/>
            <a:chOff x="793" y="3004"/>
            <a:chExt cx="392" cy="307"/>
          </a:xfrm>
        </p:grpSpPr>
        <p:grpSp>
          <p:nvGrpSpPr>
            <p:cNvPr id="101497" name="Group 728"/>
            <p:cNvGrpSpPr>
              <a:grpSpLocks/>
            </p:cNvGrpSpPr>
            <p:nvPr/>
          </p:nvGrpSpPr>
          <p:grpSpPr bwMode="auto">
            <a:xfrm>
              <a:off x="793" y="3004"/>
              <a:ext cx="392" cy="307"/>
              <a:chOff x="793" y="3004"/>
              <a:chExt cx="392" cy="307"/>
            </a:xfrm>
          </p:grpSpPr>
          <p:grpSp>
            <p:nvGrpSpPr>
              <p:cNvPr id="101499" name="Group 729"/>
              <p:cNvGrpSpPr>
                <a:grpSpLocks/>
              </p:cNvGrpSpPr>
              <p:nvPr/>
            </p:nvGrpSpPr>
            <p:grpSpPr bwMode="auto">
              <a:xfrm>
                <a:off x="793" y="3004"/>
                <a:ext cx="392" cy="307"/>
                <a:chOff x="793" y="3004"/>
                <a:chExt cx="392" cy="307"/>
              </a:xfrm>
            </p:grpSpPr>
            <p:sp>
              <p:nvSpPr>
                <p:cNvPr id="101510" name="Freeform 730"/>
                <p:cNvSpPr>
                  <a:spLocks/>
                </p:cNvSpPr>
                <p:nvPr/>
              </p:nvSpPr>
              <p:spPr bwMode="auto">
                <a:xfrm>
                  <a:off x="793" y="3004"/>
                  <a:ext cx="391" cy="307"/>
                </a:xfrm>
                <a:custGeom>
                  <a:avLst/>
                  <a:gdLst>
                    <a:gd name="T0" fmla="*/ 30 w 391"/>
                    <a:gd name="T1" fmla="*/ 5 h 307"/>
                    <a:gd name="T2" fmla="*/ 65 w 391"/>
                    <a:gd name="T3" fmla="*/ 4 h 307"/>
                    <a:gd name="T4" fmla="*/ 110 w 391"/>
                    <a:gd name="T5" fmla="*/ 1 h 307"/>
                    <a:gd name="T6" fmla="*/ 157 w 391"/>
                    <a:gd name="T7" fmla="*/ 0 h 307"/>
                    <a:gd name="T8" fmla="*/ 213 w 391"/>
                    <a:gd name="T9" fmla="*/ 0 h 307"/>
                    <a:gd name="T10" fmla="*/ 252 w 391"/>
                    <a:gd name="T11" fmla="*/ 1 h 307"/>
                    <a:gd name="T12" fmla="*/ 312 w 391"/>
                    <a:gd name="T13" fmla="*/ 2 h 307"/>
                    <a:gd name="T14" fmla="*/ 369 w 391"/>
                    <a:gd name="T15" fmla="*/ 5 h 307"/>
                    <a:gd name="T16" fmla="*/ 383 w 391"/>
                    <a:gd name="T17" fmla="*/ 6 h 307"/>
                    <a:gd name="T18" fmla="*/ 386 w 391"/>
                    <a:gd name="T19" fmla="*/ 7 h 307"/>
                    <a:gd name="T20" fmla="*/ 388 w 391"/>
                    <a:gd name="T21" fmla="*/ 8 h 307"/>
                    <a:gd name="T22" fmla="*/ 390 w 391"/>
                    <a:gd name="T23" fmla="*/ 10 h 307"/>
                    <a:gd name="T24" fmla="*/ 390 w 391"/>
                    <a:gd name="T25" fmla="*/ 13 h 307"/>
                    <a:gd name="T26" fmla="*/ 375 w 391"/>
                    <a:gd name="T27" fmla="*/ 300 h 307"/>
                    <a:gd name="T28" fmla="*/ 374 w 391"/>
                    <a:gd name="T29" fmla="*/ 305 h 307"/>
                    <a:gd name="T30" fmla="*/ 369 w 391"/>
                    <a:gd name="T31" fmla="*/ 306 h 307"/>
                    <a:gd name="T32" fmla="*/ 243 w 391"/>
                    <a:gd name="T33" fmla="*/ 298 h 307"/>
                    <a:gd name="T34" fmla="*/ 120 w 391"/>
                    <a:gd name="T35" fmla="*/ 291 h 307"/>
                    <a:gd name="T36" fmla="*/ 6 w 391"/>
                    <a:gd name="T37" fmla="*/ 285 h 307"/>
                    <a:gd name="T38" fmla="*/ 0 w 391"/>
                    <a:gd name="T39" fmla="*/ 277 h 307"/>
                    <a:gd name="T40" fmla="*/ 17 w 391"/>
                    <a:gd name="T41" fmla="*/ 15 h 307"/>
                    <a:gd name="T42" fmla="*/ 30 w 391"/>
                    <a:gd name="T43" fmla="*/ 5 h 3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1"/>
                    <a:gd name="T67" fmla="*/ 0 h 307"/>
                    <a:gd name="T68" fmla="*/ 391 w 391"/>
                    <a:gd name="T69" fmla="*/ 307 h 3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1" h="307">
                      <a:moveTo>
                        <a:pt x="30" y="5"/>
                      </a:moveTo>
                      <a:lnTo>
                        <a:pt x="65" y="4"/>
                      </a:lnTo>
                      <a:lnTo>
                        <a:pt x="110" y="1"/>
                      </a:lnTo>
                      <a:lnTo>
                        <a:pt x="157" y="0"/>
                      </a:lnTo>
                      <a:lnTo>
                        <a:pt x="213" y="0"/>
                      </a:lnTo>
                      <a:lnTo>
                        <a:pt x="252" y="1"/>
                      </a:lnTo>
                      <a:lnTo>
                        <a:pt x="312" y="2"/>
                      </a:lnTo>
                      <a:lnTo>
                        <a:pt x="369" y="5"/>
                      </a:lnTo>
                      <a:lnTo>
                        <a:pt x="383" y="6"/>
                      </a:lnTo>
                      <a:lnTo>
                        <a:pt x="386" y="7"/>
                      </a:lnTo>
                      <a:lnTo>
                        <a:pt x="388" y="8"/>
                      </a:lnTo>
                      <a:lnTo>
                        <a:pt x="390" y="10"/>
                      </a:lnTo>
                      <a:lnTo>
                        <a:pt x="390" y="13"/>
                      </a:lnTo>
                      <a:lnTo>
                        <a:pt x="375" y="300"/>
                      </a:lnTo>
                      <a:lnTo>
                        <a:pt x="374" y="305"/>
                      </a:lnTo>
                      <a:lnTo>
                        <a:pt x="369" y="306"/>
                      </a:lnTo>
                      <a:lnTo>
                        <a:pt x="243" y="298"/>
                      </a:lnTo>
                      <a:lnTo>
                        <a:pt x="120" y="291"/>
                      </a:lnTo>
                      <a:lnTo>
                        <a:pt x="6" y="285"/>
                      </a:lnTo>
                      <a:lnTo>
                        <a:pt x="0" y="277"/>
                      </a:lnTo>
                      <a:lnTo>
                        <a:pt x="17" y="15"/>
                      </a:lnTo>
                      <a:lnTo>
                        <a:pt x="30" y="5"/>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11" name="Arc 731"/>
                <p:cNvSpPr>
                  <a:spLocks/>
                </p:cNvSpPr>
                <p:nvPr/>
              </p:nvSpPr>
              <p:spPr bwMode="auto">
                <a:xfrm>
                  <a:off x="1178" y="3011"/>
                  <a:ext cx="7" cy="3"/>
                </a:xfrm>
                <a:custGeom>
                  <a:avLst/>
                  <a:gdLst>
                    <a:gd name="T0" fmla="*/ 0 w 22566"/>
                    <a:gd name="T1" fmla="*/ 0 h 21600"/>
                    <a:gd name="T2" fmla="*/ 0 w 22566"/>
                    <a:gd name="T3" fmla="*/ 0 h 21600"/>
                    <a:gd name="T4" fmla="*/ 0 w 22566"/>
                    <a:gd name="T5" fmla="*/ 0 h 21600"/>
                    <a:gd name="T6" fmla="*/ 0 60000 65536"/>
                    <a:gd name="T7" fmla="*/ 0 60000 65536"/>
                    <a:gd name="T8" fmla="*/ 0 60000 65536"/>
                    <a:gd name="T9" fmla="*/ 0 w 22566"/>
                    <a:gd name="T10" fmla="*/ 0 h 21600"/>
                    <a:gd name="T11" fmla="*/ 22566 w 22566"/>
                    <a:gd name="T12" fmla="*/ 21600 h 21600"/>
                  </a:gdLst>
                  <a:ahLst/>
                  <a:cxnLst>
                    <a:cxn ang="T6">
                      <a:pos x="T0" y="T1"/>
                    </a:cxn>
                    <a:cxn ang="T7">
                      <a:pos x="T2" y="T3"/>
                    </a:cxn>
                    <a:cxn ang="T8">
                      <a:pos x="T4" y="T5"/>
                    </a:cxn>
                  </a:cxnLst>
                  <a:rect l="T9" t="T10" r="T11" b="T12"/>
                  <a:pathLst>
                    <a:path w="22566" h="21600" fill="none" extrusionOk="0">
                      <a:moveTo>
                        <a:pt x="0" y="175"/>
                      </a:moveTo>
                      <a:cubicBezTo>
                        <a:pt x="911" y="58"/>
                        <a:pt x="1828" y="-1"/>
                        <a:pt x="2747" y="0"/>
                      </a:cubicBezTo>
                      <a:cubicBezTo>
                        <a:pt x="11356" y="0"/>
                        <a:pt x="19143" y="5112"/>
                        <a:pt x="22566" y="13011"/>
                      </a:cubicBezTo>
                    </a:path>
                    <a:path w="22566" h="21600" stroke="0" extrusionOk="0">
                      <a:moveTo>
                        <a:pt x="0" y="175"/>
                      </a:moveTo>
                      <a:cubicBezTo>
                        <a:pt x="911" y="58"/>
                        <a:pt x="1828" y="-1"/>
                        <a:pt x="2747" y="0"/>
                      </a:cubicBezTo>
                      <a:cubicBezTo>
                        <a:pt x="11356" y="0"/>
                        <a:pt x="19143" y="5112"/>
                        <a:pt x="22566" y="13011"/>
                      </a:cubicBezTo>
                      <a:lnTo>
                        <a:pt x="2747" y="21600"/>
                      </a:lnTo>
                      <a:lnTo>
                        <a:pt x="0" y="175"/>
                      </a:lnTo>
                      <a:close/>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sp>
              <p:nvSpPr>
                <p:cNvPr id="101512" name="Arc 732"/>
                <p:cNvSpPr>
                  <a:spLocks/>
                </p:cNvSpPr>
                <p:nvPr/>
              </p:nvSpPr>
              <p:spPr bwMode="auto">
                <a:xfrm>
                  <a:off x="811" y="3010"/>
                  <a:ext cx="16" cy="9"/>
                </a:xfrm>
                <a:custGeom>
                  <a:avLst/>
                  <a:gdLst>
                    <a:gd name="T0" fmla="*/ 0 w 21600"/>
                    <a:gd name="T1" fmla="*/ 0 h 21558"/>
                    <a:gd name="T2" fmla="*/ 0 w 21600"/>
                    <a:gd name="T3" fmla="*/ 0 h 21558"/>
                    <a:gd name="T4" fmla="*/ 0 w 21600"/>
                    <a:gd name="T5" fmla="*/ 0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0" y="21558"/>
                      </a:moveTo>
                      <a:cubicBezTo>
                        <a:pt x="0" y="10151"/>
                        <a:pt x="8868" y="711"/>
                        <a:pt x="20253" y="0"/>
                      </a:cubicBezTo>
                    </a:path>
                    <a:path w="21600" h="21558" stroke="0" extrusionOk="0">
                      <a:moveTo>
                        <a:pt x="0" y="21558"/>
                      </a:moveTo>
                      <a:cubicBezTo>
                        <a:pt x="0" y="10151"/>
                        <a:pt x="8868" y="711"/>
                        <a:pt x="20253" y="0"/>
                      </a:cubicBezTo>
                      <a:lnTo>
                        <a:pt x="21600" y="21558"/>
                      </a:lnTo>
                      <a:lnTo>
                        <a:pt x="0" y="21558"/>
                      </a:lnTo>
                      <a:close/>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sp>
              <p:nvSpPr>
                <p:cNvPr id="101513" name="Arc 733"/>
                <p:cNvSpPr>
                  <a:spLocks/>
                </p:cNvSpPr>
                <p:nvPr/>
              </p:nvSpPr>
              <p:spPr bwMode="auto">
                <a:xfrm>
                  <a:off x="794" y="3283"/>
                  <a:ext cx="4" cy="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p>
              </p:txBody>
            </p:sp>
          </p:grpSp>
          <p:grpSp>
            <p:nvGrpSpPr>
              <p:cNvPr id="101500" name="Group 734"/>
              <p:cNvGrpSpPr>
                <a:grpSpLocks/>
              </p:cNvGrpSpPr>
              <p:nvPr/>
            </p:nvGrpSpPr>
            <p:grpSpPr bwMode="auto">
              <a:xfrm>
                <a:off x="834" y="3049"/>
                <a:ext cx="297" cy="210"/>
                <a:chOff x="834" y="3049"/>
                <a:chExt cx="297" cy="210"/>
              </a:xfrm>
            </p:grpSpPr>
            <p:grpSp>
              <p:nvGrpSpPr>
                <p:cNvPr id="101501" name="Group 735"/>
                <p:cNvGrpSpPr>
                  <a:grpSpLocks/>
                </p:cNvGrpSpPr>
                <p:nvPr/>
              </p:nvGrpSpPr>
              <p:grpSpPr bwMode="auto">
                <a:xfrm>
                  <a:off x="834" y="3049"/>
                  <a:ext cx="297" cy="210"/>
                  <a:chOff x="834" y="3049"/>
                  <a:chExt cx="297" cy="210"/>
                </a:xfrm>
              </p:grpSpPr>
              <p:sp>
                <p:nvSpPr>
                  <p:cNvPr id="101506" name="Freeform 736"/>
                  <p:cNvSpPr>
                    <a:spLocks/>
                  </p:cNvSpPr>
                  <p:nvPr/>
                </p:nvSpPr>
                <p:spPr bwMode="auto">
                  <a:xfrm>
                    <a:off x="847" y="3049"/>
                    <a:ext cx="283" cy="4"/>
                  </a:xfrm>
                  <a:custGeom>
                    <a:avLst/>
                    <a:gdLst>
                      <a:gd name="T0" fmla="*/ 0 w 283"/>
                      <a:gd name="T1" fmla="*/ 3 h 4"/>
                      <a:gd name="T2" fmla="*/ 282 w 283"/>
                      <a:gd name="T3" fmla="*/ 2 h 4"/>
                      <a:gd name="T4" fmla="*/ 275 w 283"/>
                      <a:gd name="T5" fmla="*/ 0 h 4"/>
                      <a:gd name="T6" fmla="*/ 6 w 283"/>
                      <a:gd name="T7" fmla="*/ 0 h 4"/>
                      <a:gd name="T8" fmla="*/ 0 w 283"/>
                      <a:gd name="T9" fmla="*/ 3 h 4"/>
                      <a:gd name="T10" fmla="*/ 0 60000 65536"/>
                      <a:gd name="T11" fmla="*/ 0 60000 65536"/>
                      <a:gd name="T12" fmla="*/ 0 60000 65536"/>
                      <a:gd name="T13" fmla="*/ 0 60000 65536"/>
                      <a:gd name="T14" fmla="*/ 0 60000 65536"/>
                      <a:gd name="T15" fmla="*/ 0 w 283"/>
                      <a:gd name="T16" fmla="*/ 0 h 4"/>
                      <a:gd name="T17" fmla="*/ 283 w 283"/>
                      <a:gd name="T18" fmla="*/ 4 h 4"/>
                    </a:gdLst>
                    <a:ahLst/>
                    <a:cxnLst>
                      <a:cxn ang="T10">
                        <a:pos x="T0" y="T1"/>
                      </a:cxn>
                      <a:cxn ang="T11">
                        <a:pos x="T2" y="T3"/>
                      </a:cxn>
                      <a:cxn ang="T12">
                        <a:pos x="T4" y="T5"/>
                      </a:cxn>
                      <a:cxn ang="T13">
                        <a:pos x="T6" y="T7"/>
                      </a:cxn>
                      <a:cxn ang="T14">
                        <a:pos x="T8" y="T9"/>
                      </a:cxn>
                    </a:cxnLst>
                    <a:rect l="T15" t="T16" r="T17" b="T18"/>
                    <a:pathLst>
                      <a:path w="283" h="4">
                        <a:moveTo>
                          <a:pt x="0" y="3"/>
                        </a:moveTo>
                        <a:lnTo>
                          <a:pt x="282" y="2"/>
                        </a:lnTo>
                        <a:lnTo>
                          <a:pt x="275" y="0"/>
                        </a:lnTo>
                        <a:lnTo>
                          <a:pt x="6" y="0"/>
                        </a:lnTo>
                        <a:lnTo>
                          <a:pt x="0" y="3"/>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07" name="Freeform 737"/>
                  <p:cNvSpPr>
                    <a:spLocks/>
                  </p:cNvSpPr>
                  <p:nvPr/>
                </p:nvSpPr>
                <p:spPr bwMode="auto">
                  <a:xfrm>
                    <a:off x="1119" y="3052"/>
                    <a:ext cx="12" cy="207"/>
                  </a:xfrm>
                  <a:custGeom>
                    <a:avLst/>
                    <a:gdLst>
                      <a:gd name="T0" fmla="*/ 7 w 12"/>
                      <a:gd name="T1" fmla="*/ 5 h 207"/>
                      <a:gd name="T2" fmla="*/ 11 w 12"/>
                      <a:gd name="T3" fmla="*/ 0 h 207"/>
                      <a:gd name="T4" fmla="*/ 7 w 12"/>
                      <a:gd name="T5" fmla="*/ 112 h 207"/>
                      <a:gd name="T6" fmla="*/ 3 w 12"/>
                      <a:gd name="T7" fmla="*/ 206 h 207"/>
                      <a:gd name="T8" fmla="*/ 0 w 12"/>
                      <a:gd name="T9" fmla="*/ 200 h 207"/>
                      <a:gd name="T10" fmla="*/ 7 w 12"/>
                      <a:gd name="T11" fmla="*/ 5 h 207"/>
                      <a:gd name="T12" fmla="*/ 0 60000 65536"/>
                      <a:gd name="T13" fmla="*/ 0 60000 65536"/>
                      <a:gd name="T14" fmla="*/ 0 60000 65536"/>
                      <a:gd name="T15" fmla="*/ 0 60000 65536"/>
                      <a:gd name="T16" fmla="*/ 0 60000 65536"/>
                      <a:gd name="T17" fmla="*/ 0 60000 65536"/>
                      <a:gd name="T18" fmla="*/ 0 w 12"/>
                      <a:gd name="T19" fmla="*/ 0 h 207"/>
                      <a:gd name="T20" fmla="*/ 12 w 12"/>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2" h="207">
                        <a:moveTo>
                          <a:pt x="7" y="5"/>
                        </a:moveTo>
                        <a:lnTo>
                          <a:pt x="11" y="0"/>
                        </a:lnTo>
                        <a:lnTo>
                          <a:pt x="7" y="112"/>
                        </a:lnTo>
                        <a:lnTo>
                          <a:pt x="3" y="206"/>
                        </a:lnTo>
                        <a:lnTo>
                          <a:pt x="0" y="200"/>
                        </a:lnTo>
                        <a:lnTo>
                          <a:pt x="7" y="5"/>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08" name="Freeform 738"/>
                  <p:cNvSpPr>
                    <a:spLocks/>
                  </p:cNvSpPr>
                  <p:nvPr/>
                </p:nvSpPr>
                <p:spPr bwMode="auto">
                  <a:xfrm>
                    <a:off x="834" y="3249"/>
                    <a:ext cx="284" cy="10"/>
                  </a:xfrm>
                  <a:custGeom>
                    <a:avLst/>
                    <a:gdLst>
                      <a:gd name="T0" fmla="*/ 7 w 284"/>
                      <a:gd name="T1" fmla="*/ 0 h 10"/>
                      <a:gd name="T2" fmla="*/ 0 w 284"/>
                      <a:gd name="T3" fmla="*/ 3 h 10"/>
                      <a:gd name="T4" fmla="*/ 283 w 284"/>
                      <a:gd name="T5" fmla="*/ 9 h 10"/>
                      <a:gd name="T6" fmla="*/ 277 w 284"/>
                      <a:gd name="T7" fmla="*/ 6 h 10"/>
                      <a:gd name="T8" fmla="*/ 7 w 284"/>
                      <a:gd name="T9" fmla="*/ 0 h 10"/>
                      <a:gd name="T10" fmla="*/ 0 60000 65536"/>
                      <a:gd name="T11" fmla="*/ 0 60000 65536"/>
                      <a:gd name="T12" fmla="*/ 0 60000 65536"/>
                      <a:gd name="T13" fmla="*/ 0 60000 65536"/>
                      <a:gd name="T14" fmla="*/ 0 60000 65536"/>
                      <a:gd name="T15" fmla="*/ 0 w 284"/>
                      <a:gd name="T16" fmla="*/ 0 h 10"/>
                      <a:gd name="T17" fmla="*/ 284 w 284"/>
                      <a:gd name="T18" fmla="*/ 10 h 10"/>
                    </a:gdLst>
                    <a:ahLst/>
                    <a:cxnLst>
                      <a:cxn ang="T10">
                        <a:pos x="T0" y="T1"/>
                      </a:cxn>
                      <a:cxn ang="T11">
                        <a:pos x="T2" y="T3"/>
                      </a:cxn>
                      <a:cxn ang="T12">
                        <a:pos x="T4" y="T5"/>
                      </a:cxn>
                      <a:cxn ang="T13">
                        <a:pos x="T6" y="T7"/>
                      </a:cxn>
                      <a:cxn ang="T14">
                        <a:pos x="T8" y="T9"/>
                      </a:cxn>
                    </a:cxnLst>
                    <a:rect l="T15" t="T16" r="T17" b="T18"/>
                    <a:pathLst>
                      <a:path w="284" h="10">
                        <a:moveTo>
                          <a:pt x="7" y="0"/>
                        </a:moveTo>
                        <a:lnTo>
                          <a:pt x="0" y="3"/>
                        </a:lnTo>
                        <a:lnTo>
                          <a:pt x="283" y="9"/>
                        </a:lnTo>
                        <a:lnTo>
                          <a:pt x="277" y="6"/>
                        </a:lnTo>
                        <a:lnTo>
                          <a:pt x="7" y="0"/>
                        </a:lnTo>
                      </a:path>
                    </a:pathLst>
                  </a:custGeom>
                  <a:solidFill>
                    <a:srgbClr val="DFDFD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09" name="Freeform 739"/>
                  <p:cNvSpPr>
                    <a:spLocks/>
                  </p:cNvSpPr>
                  <p:nvPr/>
                </p:nvSpPr>
                <p:spPr bwMode="auto">
                  <a:xfrm>
                    <a:off x="834" y="3053"/>
                    <a:ext cx="12" cy="194"/>
                  </a:xfrm>
                  <a:custGeom>
                    <a:avLst/>
                    <a:gdLst>
                      <a:gd name="T0" fmla="*/ 8 w 12"/>
                      <a:gd name="T1" fmla="*/ 0 h 194"/>
                      <a:gd name="T2" fmla="*/ 11 w 12"/>
                      <a:gd name="T3" fmla="*/ 4 h 194"/>
                      <a:gd name="T4" fmla="*/ 4 w 12"/>
                      <a:gd name="T5" fmla="*/ 188 h 194"/>
                      <a:gd name="T6" fmla="*/ 0 w 12"/>
                      <a:gd name="T7" fmla="*/ 193 h 194"/>
                      <a:gd name="T8" fmla="*/ 8 w 12"/>
                      <a:gd name="T9" fmla="*/ 0 h 194"/>
                      <a:gd name="T10" fmla="*/ 0 60000 65536"/>
                      <a:gd name="T11" fmla="*/ 0 60000 65536"/>
                      <a:gd name="T12" fmla="*/ 0 60000 65536"/>
                      <a:gd name="T13" fmla="*/ 0 60000 65536"/>
                      <a:gd name="T14" fmla="*/ 0 60000 65536"/>
                      <a:gd name="T15" fmla="*/ 0 w 12"/>
                      <a:gd name="T16" fmla="*/ 0 h 194"/>
                      <a:gd name="T17" fmla="*/ 12 w 12"/>
                      <a:gd name="T18" fmla="*/ 194 h 194"/>
                    </a:gdLst>
                    <a:ahLst/>
                    <a:cxnLst>
                      <a:cxn ang="T10">
                        <a:pos x="T0" y="T1"/>
                      </a:cxn>
                      <a:cxn ang="T11">
                        <a:pos x="T2" y="T3"/>
                      </a:cxn>
                      <a:cxn ang="T12">
                        <a:pos x="T4" y="T5"/>
                      </a:cxn>
                      <a:cxn ang="T13">
                        <a:pos x="T6" y="T7"/>
                      </a:cxn>
                      <a:cxn ang="T14">
                        <a:pos x="T8" y="T9"/>
                      </a:cxn>
                    </a:cxnLst>
                    <a:rect l="T15" t="T16" r="T17" b="T18"/>
                    <a:pathLst>
                      <a:path w="12" h="194">
                        <a:moveTo>
                          <a:pt x="8" y="0"/>
                        </a:moveTo>
                        <a:lnTo>
                          <a:pt x="11" y="4"/>
                        </a:lnTo>
                        <a:lnTo>
                          <a:pt x="4" y="188"/>
                        </a:lnTo>
                        <a:lnTo>
                          <a:pt x="0" y="193"/>
                        </a:lnTo>
                        <a:lnTo>
                          <a:pt x="8" y="0"/>
                        </a:lnTo>
                      </a:path>
                    </a:pathLst>
                  </a:custGeom>
                  <a:solidFill>
                    <a:srgbClr val="BFBFB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502" name="Group 740"/>
                <p:cNvGrpSpPr>
                  <a:grpSpLocks/>
                </p:cNvGrpSpPr>
                <p:nvPr/>
              </p:nvGrpSpPr>
              <p:grpSpPr bwMode="auto">
                <a:xfrm>
                  <a:off x="841" y="3057"/>
                  <a:ext cx="282" cy="196"/>
                  <a:chOff x="841" y="3057"/>
                  <a:chExt cx="282" cy="196"/>
                </a:xfrm>
              </p:grpSpPr>
              <p:sp>
                <p:nvSpPr>
                  <p:cNvPr id="101503" name="Freeform 741"/>
                  <p:cNvSpPr>
                    <a:spLocks/>
                  </p:cNvSpPr>
                  <p:nvPr/>
                </p:nvSpPr>
                <p:spPr bwMode="auto">
                  <a:xfrm>
                    <a:off x="841" y="3057"/>
                    <a:ext cx="282" cy="196"/>
                  </a:xfrm>
                  <a:custGeom>
                    <a:avLst/>
                    <a:gdLst>
                      <a:gd name="T0" fmla="*/ 12 w 282"/>
                      <a:gd name="T1" fmla="*/ 0 h 196"/>
                      <a:gd name="T2" fmla="*/ 281 w 282"/>
                      <a:gd name="T3" fmla="*/ 0 h 196"/>
                      <a:gd name="T4" fmla="*/ 270 w 282"/>
                      <a:gd name="T5" fmla="*/ 195 h 196"/>
                      <a:gd name="T6" fmla="*/ 0 w 282"/>
                      <a:gd name="T7" fmla="*/ 184 h 196"/>
                      <a:gd name="T8" fmla="*/ 12 w 282"/>
                      <a:gd name="T9" fmla="*/ 0 h 196"/>
                      <a:gd name="T10" fmla="*/ 0 60000 65536"/>
                      <a:gd name="T11" fmla="*/ 0 60000 65536"/>
                      <a:gd name="T12" fmla="*/ 0 60000 65536"/>
                      <a:gd name="T13" fmla="*/ 0 60000 65536"/>
                      <a:gd name="T14" fmla="*/ 0 60000 65536"/>
                      <a:gd name="T15" fmla="*/ 0 w 282"/>
                      <a:gd name="T16" fmla="*/ 0 h 196"/>
                      <a:gd name="T17" fmla="*/ 282 w 282"/>
                      <a:gd name="T18" fmla="*/ 196 h 196"/>
                    </a:gdLst>
                    <a:ahLst/>
                    <a:cxnLst>
                      <a:cxn ang="T10">
                        <a:pos x="T0" y="T1"/>
                      </a:cxn>
                      <a:cxn ang="T11">
                        <a:pos x="T2" y="T3"/>
                      </a:cxn>
                      <a:cxn ang="T12">
                        <a:pos x="T4" y="T5"/>
                      </a:cxn>
                      <a:cxn ang="T13">
                        <a:pos x="T6" y="T7"/>
                      </a:cxn>
                      <a:cxn ang="T14">
                        <a:pos x="T8" y="T9"/>
                      </a:cxn>
                    </a:cxnLst>
                    <a:rect l="T15" t="T16" r="T17" b="T18"/>
                    <a:pathLst>
                      <a:path w="282" h="196">
                        <a:moveTo>
                          <a:pt x="12" y="0"/>
                        </a:moveTo>
                        <a:lnTo>
                          <a:pt x="281" y="0"/>
                        </a:lnTo>
                        <a:lnTo>
                          <a:pt x="270" y="195"/>
                        </a:lnTo>
                        <a:lnTo>
                          <a:pt x="0" y="184"/>
                        </a:lnTo>
                        <a:lnTo>
                          <a:pt x="12"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04" name="Freeform 742"/>
                  <p:cNvSpPr>
                    <a:spLocks/>
                  </p:cNvSpPr>
                  <p:nvPr/>
                </p:nvSpPr>
                <p:spPr bwMode="auto">
                  <a:xfrm>
                    <a:off x="851" y="3065"/>
                    <a:ext cx="263" cy="181"/>
                  </a:xfrm>
                  <a:custGeom>
                    <a:avLst/>
                    <a:gdLst>
                      <a:gd name="T0" fmla="*/ 10 w 263"/>
                      <a:gd name="T1" fmla="*/ 0 h 181"/>
                      <a:gd name="T2" fmla="*/ 262 w 263"/>
                      <a:gd name="T3" fmla="*/ 0 h 181"/>
                      <a:gd name="T4" fmla="*/ 251 w 263"/>
                      <a:gd name="T5" fmla="*/ 180 h 181"/>
                      <a:gd name="T6" fmla="*/ 0 w 263"/>
                      <a:gd name="T7" fmla="*/ 170 h 181"/>
                      <a:gd name="T8" fmla="*/ 10 w 263"/>
                      <a:gd name="T9" fmla="*/ 0 h 181"/>
                      <a:gd name="T10" fmla="*/ 0 60000 65536"/>
                      <a:gd name="T11" fmla="*/ 0 60000 65536"/>
                      <a:gd name="T12" fmla="*/ 0 60000 65536"/>
                      <a:gd name="T13" fmla="*/ 0 60000 65536"/>
                      <a:gd name="T14" fmla="*/ 0 60000 65536"/>
                      <a:gd name="T15" fmla="*/ 0 w 263"/>
                      <a:gd name="T16" fmla="*/ 0 h 181"/>
                      <a:gd name="T17" fmla="*/ 263 w 263"/>
                      <a:gd name="T18" fmla="*/ 181 h 181"/>
                    </a:gdLst>
                    <a:ahLst/>
                    <a:cxnLst>
                      <a:cxn ang="T10">
                        <a:pos x="T0" y="T1"/>
                      </a:cxn>
                      <a:cxn ang="T11">
                        <a:pos x="T2" y="T3"/>
                      </a:cxn>
                      <a:cxn ang="T12">
                        <a:pos x="T4" y="T5"/>
                      </a:cxn>
                      <a:cxn ang="T13">
                        <a:pos x="T6" y="T7"/>
                      </a:cxn>
                      <a:cxn ang="T14">
                        <a:pos x="T8" y="T9"/>
                      </a:cxn>
                    </a:cxnLst>
                    <a:rect l="T15" t="T16" r="T17" b="T18"/>
                    <a:pathLst>
                      <a:path w="263" h="181">
                        <a:moveTo>
                          <a:pt x="10" y="0"/>
                        </a:moveTo>
                        <a:lnTo>
                          <a:pt x="262" y="0"/>
                        </a:lnTo>
                        <a:lnTo>
                          <a:pt x="251" y="180"/>
                        </a:lnTo>
                        <a:lnTo>
                          <a:pt x="0" y="170"/>
                        </a:lnTo>
                        <a:lnTo>
                          <a:pt x="1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505" name="Freeform 743"/>
                  <p:cNvSpPr>
                    <a:spLocks/>
                  </p:cNvSpPr>
                  <p:nvPr/>
                </p:nvSpPr>
                <p:spPr bwMode="auto">
                  <a:xfrm>
                    <a:off x="855" y="3076"/>
                    <a:ext cx="248" cy="162"/>
                  </a:xfrm>
                  <a:custGeom>
                    <a:avLst/>
                    <a:gdLst>
                      <a:gd name="T0" fmla="*/ 10 w 248"/>
                      <a:gd name="T1" fmla="*/ 0 h 162"/>
                      <a:gd name="T2" fmla="*/ 247 w 248"/>
                      <a:gd name="T3" fmla="*/ 0 h 162"/>
                      <a:gd name="T4" fmla="*/ 237 w 248"/>
                      <a:gd name="T5" fmla="*/ 161 h 162"/>
                      <a:gd name="T6" fmla="*/ 0 w 248"/>
                      <a:gd name="T7" fmla="*/ 153 h 162"/>
                      <a:gd name="T8" fmla="*/ 10 w 248"/>
                      <a:gd name="T9" fmla="*/ 0 h 162"/>
                      <a:gd name="T10" fmla="*/ 0 60000 65536"/>
                      <a:gd name="T11" fmla="*/ 0 60000 65536"/>
                      <a:gd name="T12" fmla="*/ 0 60000 65536"/>
                      <a:gd name="T13" fmla="*/ 0 60000 65536"/>
                      <a:gd name="T14" fmla="*/ 0 60000 65536"/>
                      <a:gd name="T15" fmla="*/ 0 w 248"/>
                      <a:gd name="T16" fmla="*/ 0 h 162"/>
                      <a:gd name="T17" fmla="*/ 248 w 248"/>
                      <a:gd name="T18" fmla="*/ 162 h 162"/>
                    </a:gdLst>
                    <a:ahLst/>
                    <a:cxnLst>
                      <a:cxn ang="T10">
                        <a:pos x="T0" y="T1"/>
                      </a:cxn>
                      <a:cxn ang="T11">
                        <a:pos x="T2" y="T3"/>
                      </a:cxn>
                      <a:cxn ang="T12">
                        <a:pos x="T4" y="T5"/>
                      </a:cxn>
                      <a:cxn ang="T13">
                        <a:pos x="T6" y="T7"/>
                      </a:cxn>
                      <a:cxn ang="T14">
                        <a:pos x="T8" y="T9"/>
                      </a:cxn>
                    </a:cxnLst>
                    <a:rect l="T15" t="T16" r="T17" b="T18"/>
                    <a:pathLst>
                      <a:path w="248" h="162">
                        <a:moveTo>
                          <a:pt x="10" y="0"/>
                        </a:moveTo>
                        <a:lnTo>
                          <a:pt x="247" y="0"/>
                        </a:lnTo>
                        <a:lnTo>
                          <a:pt x="237" y="161"/>
                        </a:lnTo>
                        <a:lnTo>
                          <a:pt x="0" y="153"/>
                        </a:lnTo>
                        <a:lnTo>
                          <a:pt x="10" y="0"/>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sp>
          <p:nvSpPr>
            <p:cNvPr id="101498" name="Freeform 744"/>
            <p:cNvSpPr>
              <a:spLocks/>
            </p:cNvSpPr>
            <p:nvPr/>
          </p:nvSpPr>
          <p:spPr bwMode="auto">
            <a:xfrm>
              <a:off x="1113" y="3289"/>
              <a:ext cx="9" cy="4"/>
            </a:xfrm>
            <a:custGeom>
              <a:avLst/>
              <a:gdLst>
                <a:gd name="T0" fmla="*/ 0 w 9"/>
                <a:gd name="T1" fmla="*/ 3 h 4"/>
                <a:gd name="T2" fmla="*/ 8 w 9"/>
                <a:gd name="T3" fmla="*/ 3 h 4"/>
                <a:gd name="T4" fmla="*/ 8 w 9"/>
                <a:gd name="T5" fmla="*/ 0 h 4"/>
                <a:gd name="T6" fmla="*/ 0 w 9"/>
                <a:gd name="T7" fmla="*/ 1 h 4"/>
                <a:gd name="T8" fmla="*/ 0 w 9"/>
                <a:gd name="T9" fmla="*/ 3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3"/>
                  </a:moveTo>
                  <a:lnTo>
                    <a:pt x="8" y="3"/>
                  </a:lnTo>
                  <a:lnTo>
                    <a:pt x="8" y="0"/>
                  </a:lnTo>
                  <a:lnTo>
                    <a:pt x="0" y="1"/>
                  </a:lnTo>
                  <a:lnTo>
                    <a:pt x="0" y="3"/>
                  </a:lnTo>
                </a:path>
              </a:pathLst>
            </a:custGeom>
            <a:solidFill>
              <a:srgbClr val="0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438" name="Group 745"/>
          <p:cNvGrpSpPr>
            <a:grpSpLocks/>
          </p:cNvGrpSpPr>
          <p:nvPr/>
        </p:nvGrpSpPr>
        <p:grpSpPr bwMode="auto">
          <a:xfrm>
            <a:off x="1011238" y="5418138"/>
            <a:ext cx="887412" cy="168275"/>
            <a:chOff x="637" y="3413"/>
            <a:chExt cx="559" cy="106"/>
          </a:xfrm>
        </p:grpSpPr>
        <p:sp>
          <p:nvSpPr>
            <p:cNvPr id="101439" name="Freeform 746"/>
            <p:cNvSpPr>
              <a:spLocks/>
            </p:cNvSpPr>
            <p:nvPr/>
          </p:nvSpPr>
          <p:spPr bwMode="auto">
            <a:xfrm>
              <a:off x="1025" y="3450"/>
              <a:ext cx="129" cy="40"/>
            </a:xfrm>
            <a:custGeom>
              <a:avLst/>
              <a:gdLst>
                <a:gd name="T0" fmla="*/ 50 w 129"/>
                <a:gd name="T1" fmla="*/ 0 h 40"/>
                <a:gd name="T2" fmla="*/ 20 w 129"/>
                <a:gd name="T3" fmla="*/ 22 h 40"/>
                <a:gd name="T4" fmla="*/ 0 w 129"/>
                <a:gd name="T5" fmla="*/ 32 h 40"/>
                <a:gd name="T6" fmla="*/ 84 w 129"/>
                <a:gd name="T7" fmla="*/ 39 h 40"/>
                <a:gd name="T8" fmla="*/ 104 w 129"/>
                <a:gd name="T9" fmla="*/ 27 h 40"/>
                <a:gd name="T10" fmla="*/ 128 w 129"/>
                <a:gd name="T11" fmla="*/ 5 h 40"/>
                <a:gd name="T12" fmla="*/ 50 w 129"/>
                <a:gd name="T13" fmla="*/ 0 h 40"/>
                <a:gd name="T14" fmla="*/ 0 60000 65536"/>
                <a:gd name="T15" fmla="*/ 0 60000 65536"/>
                <a:gd name="T16" fmla="*/ 0 60000 65536"/>
                <a:gd name="T17" fmla="*/ 0 60000 65536"/>
                <a:gd name="T18" fmla="*/ 0 60000 65536"/>
                <a:gd name="T19" fmla="*/ 0 60000 65536"/>
                <a:gd name="T20" fmla="*/ 0 60000 65536"/>
                <a:gd name="T21" fmla="*/ 0 w 129"/>
                <a:gd name="T22" fmla="*/ 0 h 40"/>
                <a:gd name="T23" fmla="*/ 129 w 12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40">
                  <a:moveTo>
                    <a:pt x="50" y="0"/>
                  </a:moveTo>
                  <a:lnTo>
                    <a:pt x="20" y="22"/>
                  </a:lnTo>
                  <a:lnTo>
                    <a:pt x="0" y="32"/>
                  </a:lnTo>
                  <a:lnTo>
                    <a:pt x="84" y="39"/>
                  </a:lnTo>
                  <a:lnTo>
                    <a:pt x="104" y="27"/>
                  </a:lnTo>
                  <a:lnTo>
                    <a:pt x="128" y="5"/>
                  </a:lnTo>
                  <a:lnTo>
                    <a:pt x="50" y="0"/>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440" name="Group 747"/>
            <p:cNvGrpSpPr>
              <a:grpSpLocks/>
            </p:cNvGrpSpPr>
            <p:nvPr/>
          </p:nvGrpSpPr>
          <p:grpSpPr bwMode="auto">
            <a:xfrm>
              <a:off x="637" y="3413"/>
              <a:ext cx="559" cy="106"/>
              <a:chOff x="637" y="3413"/>
              <a:chExt cx="559" cy="106"/>
            </a:xfrm>
          </p:grpSpPr>
          <p:sp>
            <p:nvSpPr>
              <p:cNvPr id="101441" name="Freeform 748"/>
              <p:cNvSpPr>
                <a:spLocks/>
              </p:cNvSpPr>
              <p:nvPr/>
            </p:nvSpPr>
            <p:spPr bwMode="auto">
              <a:xfrm>
                <a:off x="637" y="3460"/>
                <a:ext cx="491" cy="59"/>
              </a:xfrm>
              <a:custGeom>
                <a:avLst/>
                <a:gdLst>
                  <a:gd name="T0" fmla="*/ 0 w 491"/>
                  <a:gd name="T1" fmla="*/ 0 h 59"/>
                  <a:gd name="T2" fmla="*/ 0 w 491"/>
                  <a:gd name="T3" fmla="*/ 15 h 59"/>
                  <a:gd name="T4" fmla="*/ 490 w 491"/>
                  <a:gd name="T5" fmla="*/ 58 h 59"/>
                  <a:gd name="T6" fmla="*/ 490 w 491"/>
                  <a:gd name="T7" fmla="*/ 42 h 59"/>
                  <a:gd name="T8" fmla="*/ 0 w 491"/>
                  <a:gd name="T9" fmla="*/ 0 h 59"/>
                  <a:gd name="T10" fmla="*/ 0 60000 65536"/>
                  <a:gd name="T11" fmla="*/ 0 60000 65536"/>
                  <a:gd name="T12" fmla="*/ 0 60000 65536"/>
                  <a:gd name="T13" fmla="*/ 0 60000 65536"/>
                  <a:gd name="T14" fmla="*/ 0 60000 65536"/>
                  <a:gd name="T15" fmla="*/ 0 w 491"/>
                  <a:gd name="T16" fmla="*/ 0 h 59"/>
                  <a:gd name="T17" fmla="*/ 491 w 491"/>
                  <a:gd name="T18" fmla="*/ 59 h 59"/>
                </a:gdLst>
                <a:ahLst/>
                <a:cxnLst>
                  <a:cxn ang="T10">
                    <a:pos x="T0" y="T1"/>
                  </a:cxn>
                  <a:cxn ang="T11">
                    <a:pos x="T2" y="T3"/>
                  </a:cxn>
                  <a:cxn ang="T12">
                    <a:pos x="T4" y="T5"/>
                  </a:cxn>
                  <a:cxn ang="T13">
                    <a:pos x="T6" y="T7"/>
                  </a:cxn>
                  <a:cxn ang="T14">
                    <a:pos x="T8" y="T9"/>
                  </a:cxn>
                </a:cxnLst>
                <a:rect l="T15" t="T16" r="T17" b="T18"/>
                <a:pathLst>
                  <a:path w="491" h="59">
                    <a:moveTo>
                      <a:pt x="0" y="0"/>
                    </a:moveTo>
                    <a:lnTo>
                      <a:pt x="0" y="15"/>
                    </a:lnTo>
                    <a:lnTo>
                      <a:pt x="490" y="58"/>
                    </a:lnTo>
                    <a:lnTo>
                      <a:pt x="490" y="42"/>
                    </a:lnTo>
                    <a:lnTo>
                      <a:pt x="0" y="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42" name="Freeform 749"/>
              <p:cNvSpPr>
                <a:spLocks/>
              </p:cNvSpPr>
              <p:nvPr/>
            </p:nvSpPr>
            <p:spPr bwMode="auto">
              <a:xfrm>
                <a:off x="1135" y="3451"/>
                <a:ext cx="59" cy="68"/>
              </a:xfrm>
              <a:custGeom>
                <a:avLst/>
                <a:gdLst>
                  <a:gd name="T0" fmla="*/ 0 w 59"/>
                  <a:gd name="T1" fmla="*/ 52 h 68"/>
                  <a:gd name="T2" fmla="*/ 0 w 59"/>
                  <a:gd name="T3" fmla="*/ 67 h 68"/>
                  <a:gd name="T4" fmla="*/ 25 w 59"/>
                  <a:gd name="T5" fmla="*/ 51 h 68"/>
                  <a:gd name="T6" fmla="*/ 35 w 59"/>
                  <a:gd name="T7" fmla="*/ 42 h 68"/>
                  <a:gd name="T8" fmla="*/ 58 w 59"/>
                  <a:gd name="T9" fmla="*/ 19 h 68"/>
                  <a:gd name="T10" fmla="*/ 58 w 59"/>
                  <a:gd name="T11" fmla="*/ 0 h 68"/>
                  <a:gd name="T12" fmla="*/ 28 w 59"/>
                  <a:gd name="T13" fmla="*/ 31 h 68"/>
                  <a:gd name="T14" fmla="*/ 0 w 59"/>
                  <a:gd name="T15" fmla="*/ 52 h 68"/>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68"/>
                  <a:gd name="T26" fmla="*/ 59 w 59"/>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68">
                    <a:moveTo>
                      <a:pt x="0" y="52"/>
                    </a:moveTo>
                    <a:lnTo>
                      <a:pt x="0" y="67"/>
                    </a:lnTo>
                    <a:lnTo>
                      <a:pt x="25" y="51"/>
                    </a:lnTo>
                    <a:lnTo>
                      <a:pt x="35" y="42"/>
                    </a:lnTo>
                    <a:lnTo>
                      <a:pt x="58" y="19"/>
                    </a:lnTo>
                    <a:lnTo>
                      <a:pt x="58" y="0"/>
                    </a:lnTo>
                    <a:lnTo>
                      <a:pt x="28" y="31"/>
                    </a:lnTo>
                    <a:lnTo>
                      <a:pt x="0" y="52"/>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43" name="Line 750"/>
              <p:cNvSpPr>
                <a:spLocks noChangeShapeType="1"/>
              </p:cNvSpPr>
              <p:nvPr/>
            </p:nvSpPr>
            <p:spPr bwMode="auto">
              <a:xfrm>
                <a:off x="642" y="3469"/>
                <a:ext cx="490" cy="40"/>
              </a:xfrm>
              <a:prstGeom prst="line">
                <a:avLst/>
              </a:prstGeom>
              <a:noFill/>
              <a:ln w="127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1444" name="Group 751"/>
              <p:cNvGrpSpPr>
                <a:grpSpLocks/>
              </p:cNvGrpSpPr>
              <p:nvPr/>
            </p:nvGrpSpPr>
            <p:grpSpPr bwMode="auto">
              <a:xfrm>
                <a:off x="669" y="3413"/>
                <a:ext cx="477" cy="89"/>
                <a:chOff x="669" y="3413"/>
                <a:chExt cx="477" cy="89"/>
              </a:xfrm>
            </p:grpSpPr>
            <p:sp>
              <p:nvSpPr>
                <p:cNvPr id="101448" name="Freeform 752"/>
                <p:cNvSpPr>
                  <a:spLocks/>
                </p:cNvSpPr>
                <p:nvPr/>
              </p:nvSpPr>
              <p:spPr bwMode="auto">
                <a:xfrm>
                  <a:off x="669" y="3420"/>
                  <a:ext cx="363" cy="58"/>
                </a:xfrm>
                <a:custGeom>
                  <a:avLst/>
                  <a:gdLst>
                    <a:gd name="T0" fmla="*/ 63 w 363"/>
                    <a:gd name="T1" fmla="*/ 0 h 58"/>
                    <a:gd name="T2" fmla="*/ 20 w 363"/>
                    <a:gd name="T3" fmla="*/ 25 h 58"/>
                    <a:gd name="T4" fmla="*/ 0 w 363"/>
                    <a:gd name="T5" fmla="*/ 33 h 58"/>
                    <a:gd name="T6" fmla="*/ 307 w 363"/>
                    <a:gd name="T7" fmla="*/ 57 h 58"/>
                    <a:gd name="T8" fmla="*/ 329 w 363"/>
                    <a:gd name="T9" fmla="*/ 46 h 58"/>
                    <a:gd name="T10" fmla="*/ 362 w 363"/>
                    <a:gd name="T11" fmla="*/ 23 h 58"/>
                    <a:gd name="T12" fmla="*/ 63 w 363"/>
                    <a:gd name="T13" fmla="*/ 0 h 58"/>
                    <a:gd name="T14" fmla="*/ 0 60000 65536"/>
                    <a:gd name="T15" fmla="*/ 0 60000 65536"/>
                    <a:gd name="T16" fmla="*/ 0 60000 65536"/>
                    <a:gd name="T17" fmla="*/ 0 60000 65536"/>
                    <a:gd name="T18" fmla="*/ 0 60000 65536"/>
                    <a:gd name="T19" fmla="*/ 0 60000 65536"/>
                    <a:gd name="T20" fmla="*/ 0 60000 65536"/>
                    <a:gd name="T21" fmla="*/ 0 w 363"/>
                    <a:gd name="T22" fmla="*/ 0 h 58"/>
                    <a:gd name="T23" fmla="*/ 363 w 363"/>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58">
                      <a:moveTo>
                        <a:pt x="63" y="0"/>
                      </a:moveTo>
                      <a:lnTo>
                        <a:pt x="20" y="25"/>
                      </a:lnTo>
                      <a:lnTo>
                        <a:pt x="0" y="33"/>
                      </a:lnTo>
                      <a:lnTo>
                        <a:pt x="307" y="57"/>
                      </a:lnTo>
                      <a:lnTo>
                        <a:pt x="329" y="46"/>
                      </a:lnTo>
                      <a:lnTo>
                        <a:pt x="362" y="23"/>
                      </a:lnTo>
                      <a:lnTo>
                        <a:pt x="63" y="0"/>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1449" name="Group 753"/>
                <p:cNvGrpSpPr>
                  <a:grpSpLocks/>
                </p:cNvGrpSpPr>
                <p:nvPr/>
              </p:nvGrpSpPr>
              <p:grpSpPr bwMode="auto">
                <a:xfrm>
                  <a:off x="683" y="3413"/>
                  <a:ext cx="463" cy="89"/>
                  <a:chOff x="683" y="3413"/>
                  <a:chExt cx="463" cy="89"/>
                </a:xfrm>
              </p:grpSpPr>
              <p:grpSp>
                <p:nvGrpSpPr>
                  <p:cNvPr id="101450" name="Group 754"/>
                  <p:cNvGrpSpPr>
                    <a:grpSpLocks/>
                  </p:cNvGrpSpPr>
                  <p:nvPr/>
                </p:nvGrpSpPr>
                <p:grpSpPr bwMode="auto">
                  <a:xfrm>
                    <a:off x="690" y="3413"/>
                    <a:ext cx="336" cy="75"/>
                    <a:chOff x="690" y="3413"/>
                    <a:chExt cx="336" cy="75"/>
                  </a:xfrm>
                </p:grpSpPr>
                <p:grpSp>
                  <p:nvGrpSpPr>
                    <p:cNvPr id="101464" name="Group 755"/>
                    <p:cNvGrpSpPr>
                      <a:grpSpLocks/>
                    </p:cNvGrpSpPr>
                    <p:nvPr/>
                  </p:nvGrpSpPr>
                  <p:grpSpPr bwMode="auto">
                    <a:xfrm>
                      <a:off x="690" y="3413"/>
                      <a:ext cx="64" cy="52"/>
                      <a:chOff x="690" y="3413"/>
                      <a:chExt cx="64" cy="52"/>
                    </a:xfrm>
                  </p:grpSpPr>
                  <p:sp>
                    <p:nvSpPr>
                      <p:cNvPr id="101495" name="Line 756"/>
                      <p:cNvSpPr>
                        <a:spLocks noChangeShapeType="1"/>
                      </p:cNvSpPr>
                      <p:nvPr/>
                    </p:nvSpPr>
                    <p:spPr bwMode="auto">
                      <a:xfrm flipV="1">
                        <a:off x="690" y="3447"/>
                        <a:ext cx="16"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96" name="Line 757"/>
                      <p:cNvSpPr>
                        <a:spLocks noChangeShapeType="1"/>
                      </p:cNvSpPr>
                      <p:nvPr/>
                    </p:nvSpPr>
                    <p:spPr bwMode="auto">
                      <a:xfrm flipV="1">
                        <a:off x="714" y="3413"/>
                        <a:ext cx="40"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65" name="Group 758"/>
                    <p:cNvGrpSpPr>
                      <a:grpSpLocks/>
                    </p:cNvGrpSpPr>
                    <p:nvPr/>
                  </p:nvGrpSpPr>
                  <p:grpSpPr bwMode="auto">
                    <a:xfrm>
                      <a:off x="718" y="3415"/>
                      <a:ext cx="65" cy="53"/>
                      <a:chOff x="718" y="3415"/>
                      <a:chExt cx="65" cy="53"/>
                    </a:xfrm>
                  </p:grpSpPr>
                  <p:sp>
                    <p:nvSpPr>
                      <p:cNvPr id="101493" name="Line 759"/>
                      <p:cNvSpPr>
                        <a:spLocks noChangeShapeType="1"/>
                      </p:cNvSpPr>
                      <p:nvPr/>
                    </p:nvSpPr>
                    <p:spPr bwMode="auto">
                      <a:xfrm flipV="1">
                        <a:off x="718" y="3450"/>
                        <a:ext cx="16"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94" name="Line 760"/>
                      <p:cNvSpPr>
                        <a:spLocks noChangeShapeType="1"/>
                      </p:cNvSpPr>
                      <p:nvPr/>
                    </p:nvSpPr>
                    <p:spPr bwMode="auto">
                      <a:xfrm flipV="1">
                        <a:off x="742" y="3415"/>
                        <a:ext cx="41" cy="43"/>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66" name="Group 761"/>
                    <p:cNvGrpSpPr>
                      <a:grpSpLocks/>
                    </p:cNvGrpSpPr>
                    <p:nvPr/>
                  </p:nvGrpSpPr>
                  <p:grpSpPr bwMode="auto">
                    <a:xfrm>
                      <a:off x="747" y="3417"/>
                      <a:ext cx="64" cy="52"/>
                      <a:chOff x="747" y="3417"/>
                      <a:chExt cx="64" cy="52"/>
                    </a:xfrm>
                  </p:grpSpPr>
                  <p:sp>
                    <p:nvSpPr>
                      <p:cNvPr id="101491" name="Line 762"/>
                      <p:cNvSpPr>
                        <a:spLocks noChangeShapeType="1"/>
                      </p:cNvSpPr>
                      <p:nvPr/>
                    </p:nvSpPr>
                    <p:spPr bwMode="auto">
                      <a:xfrm flipV="1">
                        <a:off x="747" y="3451"/>
                        <a:ext cx="16"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92" name="Line 763"/>
                      <p:cNvSpPr>
                        <a:spLocks noChangeShapeType="1"/>
                      </p:cNvSpPr>
                      <p:nvPr/>
                    </p:nvSpPr>
                    <p:spPr bwMode="auto">
                      <a:xfrm flipV="1">
                        <a:off x="771" y="3417"/>
                        <a:ext cx="40"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67" name="Group 764"/>
                    <p:cNvGrpSpPr>
                      <a:grpSpLocks/>
                    </p:cNvGrpSpPr>
                    <p:nvPr/>
                  </p:nvGrpSpPr>
                  <p:grpSpPr bwMode="auto">
                    <a:xfrm>
                      <a:off x="773" y="3420"/>
                      <a:ext cx="65" cy="53"/>
                      <a:chOff x="773" y="3420"/>
                      <a:chExt cx="65" cy="53"/>
                    </a:xfrm>
                  </p:grpSpPr>
                  <p:sp>
                    <p:nvSpPr>
                      <p:cNvPr id="101489" name="Line 765"/>
                      <p:cNvSpPr>
                        <a:spLocks noChangeShapeType="1"/>
                      </p:cNvSpPr>
                      <p:nvPr/>
                    </p:nvSpPr>
                    <p:spPr bwMode="auto">
                      <a:xfrm flipV="1">
                        <a:off x="773" y="3454"/>
                        <a:ext cx="16"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90" name="Line 766"/>
                      <p:cNvSpPr>
                        <a:spLocks noChangeShapeType="1"/>
                      </p:cNvSpPr>
                      <p:nvPr/>
                    </p:nvSpPr>
                    <p:spPr bwMode="auto">
                      <a:xfrm flipV="1">
                        <a:off x="797" y="3420"/>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68" name="Group 767"/>
                    <p:cNvGrpSpPr>
                      <a:grpSpLocks/>
                    </p:cNvGrpSpPr>
                    <p:nvPr/>
                  </p:nvGrpSpPr>
                  <p:grpSpPr bwMode="auto">
                    <a:xfrm>
                      <a:off x="803" y="3422"/>
                      <a:ext cx="64" cy="52"/>
                      <a:chOff x="803" y="3422"/>
                      <a:chExt cx="64" cy="52"/>
                    </a:xfrm>
                  </p:grpSpPr>
                  <p:sp>
                    <p:nvSpPr>
                      <p:cNvPr id="101487" name="Line 768"/>
                      <p:cNvSpPr>
                        <a:spLocks noChangeShapeType="1"/>
                      </p:cNvSpPr>
                      <p:nvPr/>
                    </p:nvSpPr>
                    <p:spPr bwMode="auto">
                      <a:xfrm flipV="1">
                        <a:off x="803" y="3456"/>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8" name="Line 769"/>
                      <p:cNvSpPr>
                        <a:spLocks noChangeShapeType="1"/>
                      </p:cNvSpPr>
                      <p:nvPr/>
                    </p:nvSpPr>
                    <p:spPr bwMode="auto">
                      <a:xfrm flipV="1">
                        <a:off x="826" y="3422"/>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69" name="Group 770"/>
                    <p:cNvGrpSpPr>
                      <a:grpSpLocks/>
                    </p:cNvGrpSpPr>
                    <p:nvPr/>
                  </p:nvGrpSpPr>
                  <p:grpSpPr bwMode="auto">
                    <a:xfrm>
                      <a:off x="830" y="3423"/>
                      <a:ext cx="64" cy="53"/>
                      <a:chOff x="830" y="3423"/>
                      <a:chExt cx="64" cy="53"/>
                    </a:xfrm>
                  </p:grpSpPr>
                  <p:sp>
                    <p:nvSpPr>
                      <p:cNvPr id="101485" name="Line 771"/>
                      <p:cNvSpPr>
                        <a:spLocks noChangeShapeType="1"/>
                      </p:cNvSpPr>
                      <p:nvPr/>
                    </p:nvSpPr>
                    <p:spPr bwMode="auto">
                      <a:xfrm flipV="1">
                        <a:off x="830" y="3457"/>
                        <a:ext cx="15"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6" name="Line 772"/>
                      <p:cNvSpPr>
                        <a:spLocks noChangeShapeType="1"/>
                      </p:cNvSpPr>
                      <p:nvPr/>
                    </p:nvSpPr>
                    <p:spPr bwMode="auto">
                      <a:xfrm flipV="1">
                        <a:off x="853" y="3423"/>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70" name="Group 773"/>
                    <p:cNvGrpSpPr>
                      <a:grpSpLocks/>
                    </p:cNvGrpSpPr>
                    <p:nvPr/>
                  </p:nvGrpSpPr>
                  <p:grpSpPr bwMode="auto">
                    <a:xfrm>
                      <a:off x="857" y="3426"/>
                      <a:ext cx="64" cy="52"/>
                      <a:chOff x="857" y="3426"/>
                      <a:chExt cx="64" cy="52"/>
                    </a:xfrm>
                  </p:grpSpPr>
                  <p:sp>
                    <p:nvSpPr>
                      <p:cNvPr id="101483" name="Line 774"/>
                      <p:cNvSpPr>
                        <a:spLocks noChangeShapeType="1"/>
                      </p:cNvSpPr>
                      <p:nvPr/>
                    </p:nvSpPr>
                    <p:spPr bwMode="auto">
                      <a:xfrm flipV="1">
                        <a:off x="857" y="3460"/>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4" name="Line 775"/>
                      <p:cNvSpPr>
                        <a:spLocks noChangeShapeType="1"/>
                      </p:cNvSpPr>
                      <p:nvPr/>
                    </p:nvSpPr>
                    <p:spPr bwMode="auto">
                      <a:xfrm flipV="1">
                        <a:off x="880" y="3426"/>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71" name="Group 776"/>
                    <p:cNvGrpSpPr>
                      <a:grpSpLocks/>
                    </p:cNvGrpSpPr>
                    <p:nvPr/>
                  </p:nvGrpSpPr>
                  <p:grpSpPr bwMode="auto">
                    <a:xfrm>
                      <a:off x="882" y="3429"/>
                      <a:ext cx="64" cy="52"/>
                      <a:chOff x="882" y="3429"/>
                      <a:chExt cx="64" cy="52"/>
                    </a:xfrm>
                  </p:grpSpPr>
                  <p:sp>
                    <p:nvSpPr>
                      <p:cNvPr id="101481" name="Line 777"/>
                      <p:cNvSpPr>
                        <a:spLocks noChangeShapeType="1"/>
                      </p:cNvSpPr>
                      <p:nvPr/>
                    </p:nvSpPr>
                    <p:spPr bwMode="auto">
                      <a:xfrm flipV="1">
                        <a:off x="882" y="3463"/>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2" name="Line 778"/>
                      <p:cNvSpPr>
                        <a:spLocks noChangeShapeType="1"/>
                      </p:cNvSpPr>
                      <p:nvPr/>
                    </p:nvSpPr>
                    <p:spPr bwMode="auto">
                      <a:xfrm flipV="1">
                        <a:off x="905" y="3429"/>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72" name="Group 779"/>
                    <p:cNvGrpSpPr>
                      <a:grpSpLocks/>
                    </p:cNvGrpSpPr>
                    <p:nvPr/>
                  </p:nvGrpSpPr>
                  <p:grpSpPr bwMode="auto">
                    <a:xfrm>
                      <a:off x="909" y="3432"/>
                      <a:ext cx="64" cy="53"/>
                      <a:chOff x="909" y="3432"/>
                      <a:chExt cx="64" cy="53"/>
                    </a:xfrm>
                  </p:grpSpPr>
                  <p:sp>
                    <p:nvSpPr>
                      <p:cNvPr id="101479" name="Line 780"/>
                      <p:cNvSpPr>
                        <a:spLocks noChangeShapeType="1"/>
                      </p:cNvSpPr>
                      <p:nvPr/>
                    </p:nvSpPr>
                    <p:spPr bwMode="auto">
                      <a:xfrm flipV="1">
                        <a:off x="909" y="3466"/>
                        <a:ext cx="15"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0" name="Line 781"/>
                      <p:cNvSpPr>
                        <a:spLocks noChangeShapeType="1"/>
                      </p:cNvSpPr>
                      <p:nvPr/>
                    </p:nvSpPr>
                    <p:spPr bwMode="auto">
                      <a:xfrm flipV="1">
                        <a:off x="932" y="3432"/>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73" name="Group 782"/>
                    <p:cNvGrpSpPr>
                      <a:grpSpLocks/>
                    </p:cNvGrpSpPr>
                    <p:nvPr/>
                  </p:nvGrpSpPr>
                  <p:grpSpPr bwMode="auto">
                    <a:xfrm>
                      <a:off x="936" y="3434"/>
                      <a:ext cx="64" cy="52"/>
                      <a:chOff x="936" y="3434"/>
                      <a:chExt cx="64" cy="52"/>
                    </a:xfrm>
                  </p:grpSpPr>
                  <p:sp>
                    <p:nvSpPr>
                      <p:cNvPr id="101477" name="Line 783"/>
                      <p:cNvSpPr>
                        <a:spLocks noChangeShapeType="1"/>
                      </p:cNvSpPr>
                      <p:nvPr/>
                    </p:nvSpPr>
                    <p:spPr bwMode="auto">
                      <a:xfrm flipV="1">
                        <a:off x="936" y="3468"/>
                        <a:ext cx="15" cy="18"/>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78" name="Line 784"/>
                      <p:cNvSpPr>
                        <a:spLocks noChangeShapeType="1"/>
                      </p:cNvSpPr>
                      <p:nvPr/>
                    </p:nvSpPr>
                    <p:spPr bwMode="auto">
                      <a:xfrm flipV="1">
                        <a:off x="959" y="3434"/>
                        <a:ext cx="41"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74" name="Group 785"/>
                    <p:cNvGrpSpPr>
                      <a:grpSpLocks/>
                    </p:cNvGrpSpPr>
                    <p:nvPr/>
                  </p:nvGrpSpPr>
                  <p:grpSpPr bwMode="auto">
                    <a:xfrm>
                      <a:off x="962" y="3435"/>
                      <a:ext cx="64" cy="53"/>
                      <a:chOff x="962" y="3435"/>
                      <a:chExt cx="64" cy="53"/>
                    </a:xfrm>
                  </p:grpSpPr>
                  <p:sp>
                    <p:nvSpPr>
                      <p:cNvPr id="101475" name="Line 786"/>
                      <p:cNvSpPr>
                        <a:spLocks noChangeShapeType="1"/>
                      </p:cNvSpPr>
                      <p:nvPr/>
                    </p:nvSpPr>
                    <p:spPr bwMode="auto">
                      <a:xfrm flipV="1">
                        <a:off x="962" y="3469"/>
                        <a:ext cx="16" cy="1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76" name="Line 787"/>
                      <p:cNvSpPr>
                        <a:spLocks noChangeShapeType="1"/>
                      </p:cNvSpPr>
                      <p:nvPr/>
                    </p:nvSpPr>
                    <p:spPr bwMode="auto">
                      <a:xfrm flipV="1">
                        <a:off x="986" y="3435"/>
                        <a:ext cx="40" cy="42"/>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451" name="Group 788"/>
                  <p:cNvGrpSpPr>
                    <a:grpSpLocks/>
                  </p:cNvGrpSpPr>
                  <p:nvPr/>
                </p:nvGrpSpPr>
                <p:grpSpPr bwMode="auto">
                  <a:xfrm>
                    <a:off x="1046" y="3442"/>
                    <a:ext cx="96" cy="60"/>
                    <a:chOff x="1046" y="3442"/>
                    <a:chExt cx="96" cy="60"/>
                  </a:xfrm>
                </p:grpSpPr>
                <p:grpSp>
                  <p:nvGrpSpPr>
                    <p:cNvPr id="101455" name="Group 789"/>
                    <p:cNvGrpSpPr>
                      <a:grpSpLocks/>
                    </p:cNvGrpSpPr>
                    <p:nvPr/>
                  </p:nvGrpSpPr>
                  <p:grpSpPr bwMode="auto">
                    <a:xfrm>
                      <a:off x="1089" y="3446"/>
                      <a:ext cx="53" cy="56"/>
                      <a:chOff x="1089" y="3446"/>
                      <a:chExt cx="53" cy="56"/>
                    </a:xfrm>
                  </p:grpSpPr>
                  <p:sp>
                    <p:nvSpPr>
                      <p:cNvPr id="101462" name="Line 790"/>
                      <p:cNvSpPr>
                        <a:spLocks noChangeShapeType="1"/>
                      </p:cNvSpPr>
                      <p:nvPr/>
                    </p:nvSpPr>
                    <p:spPr bwMode="auto">
                      <a:xfrm flipV="1">
                        <a:off x="1089" y="3481"/>
                        <a:ext cx="13" cy="21"/>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63" name="Line 791"/>
                      <p:cNvSpPr>
                        <a:spLocks noChangeShapeType="1"/>
                      </p:cNvSpPr>
                      <p:nvPr/>
                    </p:nvSpPr>
                    <p:spPr bwMode="auto">
                      <a:xfrm flipV="1">
                        <a:off x="1110" y="3446"/>
                        <a:ext cx="32" cy="43"/>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56" name="Group 792"/>
                    <p:cNvGrpSpPr>
                      <a:grpSpLocks/>
                    </p:cNvGrpSpPr>
                    <p:nvPr/>
                  </p:nvGrpSpPr>
                  <p:grpSpPr bwMode="auto">
                    <a:xfrm>
                      <a:off x="1068" y="3443"/>
                      <a:ext cx="53" cy="57"/>
                      <a:chOff x="1068" y="3443"/>
                      <a:chExt cx="53" cy="57"/>
                    </a:xfrm>
                  </p:grpSpPr>
                  <p:sp>
                    <p:nvSpPr>
                      <p:cNvPr id="101460" name="Line 793"/>
                      <p:cNvSpPr>
                        <a:spLocks noChangeShapeType="1"/>
                      </p:cNvSpPr>
                      <p:nvPr/>
                    </p:nvSpPr>
                    <p:spPr bwMode="auto">
                      <a:xfrm flipV="1">
                        <a:off x="1068" y="3480"/>
                        <a:ext cx="12" cy="20"/>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61" name="Line 794"/>
                      <p:cNvSpPr>
                        <a:spLocks noChangeShapeType="1"/>
                      </p:cNvSpPr>
                      <p:nvPr/>
                    </p:nvSpPr>
                    <p:spPr bwMode="auto">
                      <a:xfrm flipV="1">
                        <a:off x="1088" y="3443"/>
                        <a:ext cx="33" cy="45"/>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57" name="Group 795"/>
                    <p:cNvGrpSpPr>
                      <a:grpSpLocks/>
                    </p:cNvGrpSpPr>
                    <p:nvPr/>
                  </p:nvGrpSpPr>
                  <p:grpSpPr bwMode="auto">
                    <a:xfrm>
                      <a:off x="1046" y="3442"/>
                      <a:ext cx="52" cy="56"/>
                      <a:chOff x="1046" y="3442"/>
                      <a:chExt cx="52" cy="56"/>
                    </a:xfrm>
                  </p:grpSpPr>
                  <p:sp>
                    <p:nvSpPr>
                      <p:cNvPr id="101458" name="Line 796"/>
                      <p:cNvSpPr>
                        <a:spLocks noChangeShapeType="1"/>
                      </p:cNvSpPr>
                      <p:nvPr/>
                    </p:nvSpPr>
                    <p:spPr bwMode="auto">
                      <a:xfrm flipV="1">
                        <a:off x="1046" y="3477"/>
                        <a:ext cx="13" cy="21"/>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59" name="Line 797"/>
                      <p:cNvSpPr>
                        <a:spLocks noChangeShapeType="1"/>
                      </p:cNvSpPr>
                      <p:nvPr/>
                    </p:nvSpPr>
                    <p:spPr bwMode="auto">
                      <a:xfrm flipV="1">
                        <a:off x="1067" y="3442"/>
                        <a:ext cx="31" cy="43"/>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1452" name="Line 798"/>
                  <p:cNvSpPr>
                    <a:spLocks noChangeShapeType="1"/>
                  </p:cNvSpPr>
                  <p:nvPr/>
                </p:nvSpPr>
                <p:spPr bwMode="auto">
                  <a:xfrm>
                    <a:off x="716" y="3435"/>
                    <a:ext cx="430" cy="27"/>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53" name="Line 799"/>
                  <p:cNvSpPr>
                    <a:spLocks noChangeShapeType="1"/>
                  </p:cNvSpPr>
                  <p:nvPr/>
                </p:nvSpPr>
                <p:spPr bwMode="auto">
                  <a:xfrm>
                    <a:off x="700" y="3444"/>
                    <a:ext cx="438" cy="29"/>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54" name="Line 800"/>
                  <p:cNvSpPr>
                    <a:spLocks noChangeShapeType="1"/>
                  </p:cNvSpPr>
                  <p:nvPr/>
                </p:nvSpPr>
                <p:spPr bwMode="auto">
                  <a:xfrm>
                    <a:off x="683" y="3454"/>
                    <a:ext cx="443" cy="31"/>
                  </a:xfrm>
                  <a:prstGeom prst="line">
                    <a:avLst/>
                  </a:prstGeom>
                  <a:noFill/>
                  <a:ln w="12700">
                    <a:solidFill>
                      <a:srgbClr val="DFDFD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1445" name="Group 801"/>
              <p:cNvGrpSpPr>
                <a:grpSpLocks/>
              </p:cNvGrpSpPr>
              <p:nvPr/>
            </p:nvGrpSpPr>
            <p:grpSpPr bwMode="auto">
              <a:xfrm>
                <a:off x="1140" y="3453"/>
                <a:ext cx="56" cy="64"/>
                <a:chOff x="1140" y="3453"/>
                <a:chExt cx="56" cy="64"/>
              </a:xfrm>
            </p:grpSpPr>
            <p:sp>
              <p:nvSpPr>
                <p:cNvPr id="101446" name="Line 802"/>
                <p:cNvSpPr>
                  <a:spLocks noChangeShapeType="1"/>
                </p:cNvSpPr>
                <p:nvPr/>
              </p:nvSpPr>
              <p:spPr bwMode="auto">
                <a:xfrm flipV="1">
                  <a:off x="1140" y="3485"/>
                  <a:ext cx="25" cy="32"/>
                </a:xfrm>
                <a:prstGeom prst="line">
                  <a:avLst/>
                </a:prstGeom>
                <a:noFill/>
                <a:ln w="12700">
                  <a:solidFill>
                    <a:srgbClr val="3F3F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47" name="Line 803"/>
                <p:cNvSpPr>
                  <a:spLocks noChangeShapeType="1"/>
                </p:cNvSpPr>
                <p:nvPr/>
              </p:nvSpPr>
              <p:spPr bwMode="auto">
                <a:xfrm flipV="1">
                  <a:off x="1174" y="3453"/>
                  <a:ext cx="22" cy="40"/>
                </a:xfrm>
                <a:prstGeom prst="line">
                  <a:avLst/>
                </a:prstGeom>
                <a:noFill/>
                <a:ln w="12700">
                  <a:solidFill>
                    <a:srgbClr val="3F3F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09650" y="38100"/>
            <a:ext cx="8077200" cy="1143000"/>
          </a:xfrm>
        </p:spPr>
        <p:txBody>
          <a:bodyPr/>
          <a:lstStyle/>
          <a:p>
            <a:pPr eaLnBrk="1" hangingPunct="1"/>
            <a:r>
              <a:rPr lang="en-US" altLang="en-US"/>
              <a:t>Guiding Policies</a:t>
            </a:r>
            <a:br>
              <a:rPr lang="en-US" altLang="en-US" sz="3600"/>
            </a:br>
            <a:r>
              <a:rPr lang="en-US" altLang="en-US" sz="3200" i="1"/>
              <a:t>US Code – DOD - OPNAV</a:t>
            </a:r>
            <a:endParaRPr lang="en-US" altLang="en-US" sz="3600" i="1"/>
          </a:p>
        </p:txBody>
      </p:sp>
      <p:sp>
        <p:nvSpPr>
          <p:cNvPr id="7" name="Rectangle 3"/>
          <p:cNvSpPr txBox="1">
            <a:spLocks noChangeArrowheads="1"/>
          </p:cNvSpPr>
          <p:nvPr/>
        </p:nvSpPr>
        <p:spPr bwMode="auto">
          <a:xfrm>
            <a:off x="2886075" y="5267385"/>
            <a:ext cx="3209925" cy="1552515"/>
          </a:xfrm>
          <a:prstGeom prst="rect">
            <a:avLst/>
          </a:prstGeom>
          <a:solidFill>
            <a:srgbClr val="99FFCC"/>
          </a:solidFill>
          <a:ln w="9525">
            <a:solidFill>
              <a:schemeClr val="tx1"/>
            </a:solidFill>
            <a:miter lim="800000"/>
            <a:headEnd/>
            <a:tailEnd/>
          </a:ln>
          <a:scene3d>
            <a:camera prst="orthographicFront"/>
            <a:lightRig rig="threePt" dir="t"/>
          </a:scene3d>
          <a:sp3d>
            <a:bevelT/>
          </a:sp3d>
        </p:spPr>
        <p:txBody>
          <a:bodyPr/>
          <a:lstStyle/>
          <a:p>
            <a:pPr marL="228600" indent="-228600" algn="ctr">
              <a:lnSpc>
                <a:spcPct val="80000"/>
              </a:lnSpc>
              <a:spcBef>
                <a:spcPct val="20000"/>
              </a:spcBef>
              <a:buFont typeface="Arial" pitchFamily="34" charset="0"/>
              <a:buChar char="•"/>
              <a:defRPr/>
            </a:pPr>
            <a:r>
              <a:rPr lang="en-US" sz="1400" kern="0" dirty="0"/>
              <a:t>Policy governing</a:t>
            </a:r>
          </a:p>
          <a:p>
            <a:pPr marL="517525" lvl="1" indent="-228600" algn="ctr">
              <a:lnSpc>
                <a:spcPct val="80000"/>
              </a:lnSpc>
              <a:spcBef>
                <a:spcPct val="20000"/>
              </a:spcBef>
              <a:buFont typeface="Wingdings" pitchFamily="2" charset="2"/>
              <a:buChar char="Ø"/>
              <a:defRPr/>
            </a:pPr>
            <a:r>
              <a:rPr lang="en-US" sz="1200" kern="0" dirty="0"/>
              <a:t>Manpower Requirements</a:t>
            </a:r>
          </a:p>
          <a:p>
            <a:pPr marL="517525" lvl="1" indent="-228600" algn="ctr">
              <a:lnSpc>
                <a:spcPct val="80000"/>
              </a:lnSpc>
              <a:spcBef>
                <a:spcPct val="20000"/>
              </a:spcBef>
              <a:buFont typeface="Wingdings" pitchFamily="2" charset="2"/>
              <a:buChar char="Ø"/>
              <a:defRPr/>
            </a:pPr>
            <a:r>
              <a:rPr lang="en-US" sz="1200" kern="0" dirty="0"/>
              <a:t>Manpower Authorizations  </a:t>
            </a:r>
          </a:p>
          <a:p>
            <a:pPr marL="228600" indent="-228600" algn="ctr">
              <a:lnSpc>
                <a:spcPct val="80000"/>
              </a:lnSpc>
              <a:spcBef>
                <a:spcPct val="20000"/>
              </a:spcBef>
              <a:buFont typeface="Arial" pitchFamily="34" charset="0"/>
              <a:buChar char="•"/>
              <a:defRPr/>
            </a:pPr>
            <a:r>
              <a:rPr lang="en-US" sz="1400" kern="0" dirty="0"/>
              <a:t>Paragraph 1.a. states…</a:t>
            </a:r>
          </a:p>
          <a:p>
            <a:pPr marL="228600" indent="-228600" algn="ctr">
              <a:lnSpc>
                <a:spcPct val="80000"/>
              </a:lnSpc>
              <a:spcBef>
                <a:spcPct val="20000"/>
              </a:spcBef>
              <a:buFontTx/>
              <a:buChar char="•"/>
              <a:defRPr/>
            </a:pPr>
            <a:endParaRPr lang="en-US" sz="500" kern="0" dirty="0"/>
          </a:p>
          <a:p>
            <a:pPr marL="0" lvl="1" algn="ctr">
              <a:lnSpc>
                <a:spcPct val="80000"/>
              </a:lnSpc>
              <a:spcBef>
                <a:spcPct val="20000"/>
              </a:spcBef>
              <a:defRPr/>
            </a:pPr>
            <a:r>
              <a:rPr lang="en-US" sz="1400" kern="0" dirty="0"/>
              <a:t>“…</a:t>
            </a:r>
            <a:r>
              <a:rPr lang="en-US" sz="1400" i="1" kern="0" dirty="0"/>
              <a:t>develop, review, approve, &amp; implement total force manpower RQMTs /AUTHs for Naval activities…"</a:t>
            </a:r>
          </a:p>
        </p:txBody>
      </p:sp>
      <p:sp>
        <p:nvSpPr>
          <p:cNvPr id="10" name="Rectangle 3"/>
          <p:cNvSpPr txBox="1">
            <a:spLocks noChangeArrowheads="1"/>
          </p:cNvSpPr>
          <p:nvPr/>
        </p:nvSpPr>
        <p:spPr bwMode="auto">
          <a:xfrm>
            <a:off x="6143625" y="5267385"/>
            <a:ext cx="2943224" cy="1552515"/>
          </a:xfrm>
          <a:prstGeom prst="rect">
            <a:avLst/>
          </a:prstGeom>
          <a:solidFill>
            <a:srgbClr val="FFFFCC"/>
          </a:solidFill>
          <a:ln w="9525">
            <a:solidFill>
              <a:schemeClr val="tx1"/>
            </a:solidFill>
            <a:miter lim="800000"/>
            <a:headEnd/>
            <a:tailEnd/>
          </a:ln>
          <a:scene3d>
            <a:camera prst="orthographicFront"/>
            <a:lightRig rig="threePt" dir="t"/>
          </a:scene3d>
          <a:sp3d>
            <a:bevelT/>
          </a:sp3d>
        </p:spPr>
        <p:txBody>
          <a:bodyPr/>
          <a:lstStyle/>
          <a:p>
            <a:pPr marL="114300" indent="-114300" algn="ctr">
              <a:lnSpc>
                <a:spcPct val="80000"/>
              </a:lnSpc>
              <a:spcBef>
                <a:spcPct val="20000"/>
              </a:spcBef>
              <a:buFont typeface="Arial" pitchFamily="34" charset="0"/>
              <a:buChar char="•"/>
              <a:defRPr/>
            </a:pPr>
            <a:r>
              <a:rPr lang="en-US" sz="1400" kern="0" dirty="0"/>
              <a:t>Master ROC/POE instruction</a:t>
            </a:r>
          </a:p>
          <a:p>
            <a:pPr marL="285750" lvl="1" indent="-114300" algn="ctr">
              <a:lnSpc>
                <a:spcPct val="80000"/>
              </a:lnSpc>
              <a:spcBef>
                <a:spcPct val="20000"/>
              </a:spcBef>
              <a:buFont typeface="Arial" pitchFamily="34" charset="0"/>
              <a:buChar char="•"/>
              <a:defRPr/>
            </a:pPr>
            <a:r>
              <a:rPr lang="en-US" sz="1200" kern="0" dirty="0"/>
              <a:t>Guides development of mission requirements for ship classes &amp; staffs</a:t>
            </a:r>
          </a:p>
          <a:p>
            <a:pPr marL="114300" indent="-114300" algn="ctr">
              <a:lnSpc>
                <a:spcPct val="80000"/>
              </a:lnSpc>
              <a:spcBef>
                <a:spcPct val="20000"/>
              </a:spcBef>
              <a:buFont typeface="Arial" pitchFamily="34" charset="0"/>
              <a:buChar char="•"/>
              <a:defRPr/>
            </a:pPr>
            <a:r>
              <a:rPr lang="en-US" sz="1400" kern="0" dirty="0"/>
              <a:t>NAVMAC uses ROC/POEs:</a:t>
            </a:r>
          </a:p>
          <a:p>
            <a:pPr algn="ctr">
              <a:lnSpc>
                <a:spcPct val="80000"/>
              </a:lnSpc>
              <a:spcBef>
                <a:spcPct val="20000"/>
              </a:spcBef>
              <a:defRPr/>
            </a:pPr>
            <a:br>
              <a:rPr lang="en-US" sz="500" i="1" kern="0" dirty="0"/>
            </a:br>
            <a:r>
              <a:rPr lang="en-US" sz="1400" i="1" kern="0" dirty="0"/>
              <a:t>“…to determine class specific manpower requirements to support defined mission functions…”</a:t>
            </a:r>
            <a:endParaRPr lang="en-US" sz="1400" i="1" kern="0" dirty="0">
              <a:latin typeface="+mn-lt"/>
            </a:endParaRPr>
          </a:p>
        </p:txBody>
      </p:sp>
      <p:sp>
        <p:nvSpPr>
          <p:cNvPr id="12" name="Rectangle 11"/>
          <p:cNvSpPr/>
          <p:nvPr/>
        </p:nvSpPr>
        <p:spPr>
          <a:xfrm>
            <a:off x="3171825" y="4981575"/>
            <a:ext cx="2794000" cy="265113"/>
          </a:xfrm>
          <a:prstGeom prst="rect">
            <a:avLst/>
          </a:prstGeom>
        </p:spPr>
        <p:txBody>
          <a:bodyPr wrap="none">
            <a:spAutoFit/>
          </a:bodyPr>
          <a:lstStyle/>
          <a:p>
            <a:pPr marL="228600" indent="-228600" algn="ctr">
              <a:lnSpc>
                <a:spcPct val="80000"/>
              </a:lnSpc>
              <a:spcBef>
                <a:spcPct val="20000"/>
              </a:spcBef>
              <a:defRPr/>
            </a:pPr>
            <a:r>
              <a:rPr lang="en-US" sz="1400" u="sng" kern="0" dirty="0">
                <a:solidFill>
                  <a:schemeClr val="accent2"/>
                </a:solidFill>
              </a:rPr>
              <a:t>OPNAVINST 1000.16L(w/Ch#2)</a:t>
            </a:r>
            <a:r>
              <a:rPr lang="en-US" sz="1400" u="sng" kern="0" dirty="0"/>
              <a:t> </a:t>
            </a:r>
          </a:p>
        </p:txBody>
      </p:sp>
      <p:sp>
        <p:nvSpPr>
          <p:cNvPr id="13" name="Rectangle 12"/>
          <p:cNvSpPr/>
          <p:nvPr/>
        </p:nvSpPr>
        <p:spPr>
          <a:xfrm>
            <a:off x="6503988" y="4991100"/>
            <a:ext cx="2047875" cy="265113"/>
          </a:xfrm>
          <a:prstGeom prst="rect">
            <a:avLst/>
          </a:prstGeom>
        </p:spPr>
        <p:txBody>
          <a:bodyPr wrap="none">
            <a:spAutoFit/>
          </a:bodyPr>
          <a:lstStyle/>
          <a:p>
            <a:pPr marL="228600" indent="-228600" algn="ctr">
              <a:lnSpc>
                <a:spcPct val="80000"/>
              </a:lnSpc>
              <a:spcBef>
                <a:spcPct val="20000"/>
              </a:spcBef>
              <a:defRPr/>
            </a:pPr>
            <a:r>
              <a:rPr lang="en-US" sz="1400" u="sng" kern="0" dirty="0">
                <a:solidFill>
                  <a:schemeClr val="accent2"/>
                </a:solidFill>
              </a:rPr>
              <a:t>OPNAVINST C3501.2L</a:t>
            </a:r>
            <a:endParaRPr lang="en-US" sz="1400" u="sng" kern="0" dirty="0"/>
          </a:p>
        </p:txBody>
      </p:sp>
      <p:sp>
        <p:nvSpPr>
          <p:cNvPr id="14" name="Rectangle 3"/>
          <p:cNvSpPr txBox="1">
            <a:spLocks noChangeArrowheads="1"/>
          </p:cNvSpPr>
          <p:nvPr/>
        </p:nvSpPr>
        <p:spPr bwMode="auto">
          <a:xfrm>
            <a:off x="76200" y="1876485"/>
            <a:ext cx="9010650" cy="2952690"/>
          </a:xfrm>
          <a:prstGeom prst="rect">
            <a:avLst/>
          </a:prstGeom>
          <a:solidFill>
            <a:srgbClr val="CCECFF"/>
          </a:solidFill>
          <a:ln w="9525">
            <a:solidFill>
              <a:schemeClr val="tx1"/>
            </a:solidFill>
            <a:miter lim="800000"/>
            <a:headEnd/>
            <a:tailEnd/>
          </a:ln>
          <a:scene3d>
            <a:camera prst="orthographicFront"/>
            <a:lightRig rig="threePt" dir="t"/>
          </a:scene3d>
          <a:sp3d>
            <a:bevelT/>
          </a:sp3d>
        </p:spPr>
        <p:txBody>
          <a:bodyPr/>
          <a:lstStyle/>
          <a:p>
            <a:pPr marL="171450" lvl="1" indent="-171450" algn="ctr">
              <a:lnSpc>
                <a:spcPct val="80000"/>
              </a:lnSpc>
              <a:spcBef>
                <a:spcPct val="20000"/>
              </a:spcBef>
              <a:buFontTx/>
              <a:buChar char="•"/>
              <a:defRPr/>
            </a:pPr>
            <a:r>
              <a:rPr lang="en-US" sz="1600" u="sng" kern="0" dirty="0">
                <a:latin typeface="+mn-lt"/>
              </a:rPr>
              <a:t>USC Title 10</a:t>
            </a:r>
          </a:p>
          <a:p>
            <a:pPr marL="171450" lvl="1" indent="-171450" algn="ctr">
              <a:lnSpc>
                <a:spcPct val="80000"/>
              </a:lnSpc>
              <a:spcBef>
                <a:spcPct val="20000"/>
              </a:spcBef>
              <a:buFont typeface="Arial" pitchFamily="34" charset="0"/>
              <a:buChar char="•"/>
              <a:defRPr/>
            </a:pPr>
            <a:r>
              <a:rPr lang="en-US" sz="1500" kern="0" dirty="0">
                <a:latin typeface="+mn-lt"/>
              </a:rPr>
              <a:t>Subtitle A, Part I, Chapter 2, Section 115a states, “The Secretary of Defense shall submit to Congress an annual manpower requirements report”</a:t>
            </a:r>
          </a:p>
          <a:p>
            <a:pPr marL="171450" lvl="1" indent="-171450" algn="ctr">
              <a:lnSpc>
                <a:spcPct val="80000"/>
              </a:lnSpc>
              <a:spcBef>
                <a:spcPct val="20000"/>
              </a:spcBef>
              <a:buFont typeface="Arial" pitchFamily="34" charset="0"/>
              <a:buChar char="•"/>
              <a:defRPr/>
            </a:pPr>
            <a:endParaRPr lang="en-US" sz="1500" kern="0" dirty="0">
              <a:latin typeface="+mn-lt"/>
            </a:endParaRPr>
          </a:p>
          <a:p>
            <a:pPr marL="171450" lvl="1" indent="-171450" algn="ctr">
              <a:lnSpc>
                <a:spcPct val="80000"/>
              </a:lnSpc>
              <a:spcBef>
                <a:spcPct val="20000"/>
              </a:spcBef>
              <a:buFont typeface="Arial" pitchFamily="34" charset="0"/>
              <a:buChar char="•"/>
              <a:defRPr/>
            </a:pPr>
            <a:r>
              <a:rPr lang="en-US" sz="1500" kern="0" dirty="0">
                <a:latin typeface="+mn-lt"/>
              </a:rPr>
              <a:t>Subtitle C, Part I, Chapter 507, Section 5062 states, "The Navy shall be organized, trained, and equipped primarily for prompt and sustained combat incident to operations at sea.  It is the responsible for the preparation of Naval forces necessary for the effective prosecution of war."  </a:t>
            </a:r>
          </a:p>
          <a:p>
            <a:pPr marL="171450" lvl="1" indent="-171450" algn="ctr">
              <a:lnSpc>
                <a:spcPct val="80000"/>
              </a:lnSpc>
              <a:spcBef>
                <a:spcPct val="20000"/>
              </a:spcBef>
              <a:buFont typeface="Arial" pitchFamily="34" charset="0"/>
              <a:buChar char="•"/>
              <a:defRPr/>
            </a:pPr>
            <a:endParaRPr lang="en-US" sz="1500" kern="0" dirty="0">
              <a:latin typeface="+mn-lt"/>
            </a:endParaRPr>
          </a:p>
          <a:p>
            <a:pPr marL="171450" lvl="1" indent="-171450" algn="ctr">
              <a:lnSpc>
                <a:spcPct val="80000"/>
              </a:lnSpc>
              <a:spcBef>
                <a:spcPct val="20000"/>
              </a:spcBef>
              <a:buFont typeface="Arial" pitchFamily="34" charset="0"/>
              <a:buChar char="•"/>
              <a:defRPr/>
            </a:pPr>
            <a:r>
              <a:rPr lang="en-US" sz="1500" kern="0" dirty="0">
                <a:latin typeface="+mn-lt"/>
              </a:rPr>
              <a:t>Subtitle A, Part II, Chapter 39, Section 691 states, "The end-strength specified ... are the minimum strength necessary to enable the armed forces to fulfill a national defense strategy ... Successfully conduct two nearly simultaneous major regional contingencies.“</a:t>
            </a:r>
          </a:p>
          <a:p>
            <a:pPr marL="171450" lvl="1" indent="-171450" algn="ctr">
              <a:lnSpc>
                <a:spcPct val="80000"/>
              </a:lnSpc>
              <a:spcBef>
                <a:spcPct val="20000"/>
              </a:spcBef>
              <a:buFont typeface="Arial" pitchFamily="34" charset="0"/>
              <a:buChar char="•"/>
              <a:defRPr/>
            </a:pPr>
            <a:endParaRPr lang="en-US" sz="1500" kern="0" dirty="0">
              <a:latin typeface="+mn-lt"/>
            </a:endParaRPr>
          </a:p>
          <a:p>
            <a:pPr marL="171450" lvl="1" indent="-171450" algn="ctr">
              <a:lnSpc>
                <a:spcPct val="80000"/>
              </a:lnSpc>
              <a:spcBef>
                <a:spcPct val="20000"/>
              </a:spcBef>
              <a:buFont typeface="Arial" pitchFamily="34" charset="0"/>
              <a:buChar char="•"/>
              <a:defRPr/>
            </a:pPr>
            <a:r>
              <a:rPr lang="en-US" sz="1500" kern="0" dirty="0">
                <a:latin typeface="+mn-lt"/>
              </a:rPr>
              <a:t>Chapter 117, in part states, "SECDEF establish readiness reporting system to include measure of capability to conduct wartime missions." </a:t>
            </a:r>
          </a:p>
        </p:txBody>
      </p:sp>
      <p:sp>
        <p:nvSpPr>
          <p:cNvPr id="10254" name="Rectangle 5"/>
          <p:cNvSpPr>
            <a:spLocks noChangeArrowheads="1"/>
          </p:cNvSpPr>
          <p:nvPr/>
        </p:nvSpPr>
        <p:spPr bwMode="auto">
          <a:xfrm>
            <a:off x="228600" y="1527175"/>
            <a:ext cx="8704263" cy="265113"/>
          </a:xfrm>
          <a:prstGeom prst="rect">
            <a:avLst/>
          </a:prstGeom>
          <a:solidFill>
            <a:srgbClr val="00008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000" b="1">
                <a:solidFill>
                  <a:schemeClr val="bg1"/>
                </a:solidFill>
                <a:latin typeface="Arial" panose="020B0604020202020204" pitchFamily="34" charset="0"/>
              </a:rPr>
              <a:t>Legal sources do not dictate a manpower program or process</a:t>
            </a:r>
          </a:p>
        </p:txBody>
      </p:sp>
      <p:sp>
        <p:nvSpPr>
          <p:cNvPr id="10255" name="Slide Number Placeholder 4"/>
          <p:cNvSpPr>
            <a:spLocks noGrp="1"/>
          </p:cNvSpPr>
          <p:nvPr>
            <p:ph type="sldNum" sz="quarter" idx="10"/>
          </p:nvPr>
        </p:nvSpPr>
        <p:spPr>
          <a:xfrm>
            <a:off x="723900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916C11EB-7F03-4E6E-BF7A-17B39D6FA331}" type="slidenum">
              <a:rPr lang="en-US" altLang="en-US" sz="1000">
                <a:latin typeface="Arial" panose="020B0604020202020204" pitchFamily="34" charset="0"/>
                <a:cs typeface="Arial" panose="020B0604020202020204" pitchFamily="34" charset="0"/>
              </a:rPr>
              <a:pPr>
                <a:spcBef>
                  <a:spcPct val="0"/>
                </a:spcBef>
                <a:buClrTx/>
                <a:buSzTx/>
                <a:buFontTx/>
                <a:buNone/>
              </a:pPr>
              <a:t>4</a:t>
            </a:fld>
            <a:endParaRPr lang="en-US" altLang="en-US" sz="1000">
              <a:latin typeface="Arial" panose="020B0604020202020204" pitchFamily="34" charset="0"/>
              <a:cs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104F3659-460C-495D-96F1-EAF1B7D35987}" type="slidenum">
              <a:rPr lang="en-US" altLang="en-US" sz="1400">
                <a:latin typeface="Arial" panose="020B0604020202020204" pitchFamily="34" charset="0"/>
              </a:rPr>
              <a:pPr>
                <a:spcBef>
                  <a:spcPct val="0"/>
                </a:spcBef>
                <a:buClrTx/>
                <a:buSzTx/>
                <a:buFontTx/>
                <a:buNone/>
              </a:pPr>
              <a:t>40</a:t>
            </a:fld>
            <a:endParaRPr lang="en-US" altLang="en-US" sz="1400">
              <a:latin typeface="Arial" panose="020B0604020202020204" pitchFamily="34" charset="0"/>
            </a:endParaRPr>
          </a:p>
        </p:txBody>
      </p:sp>
      <p:sp>
        <p:nvSpPr>
          <p:cNvPr id="103427" name="Rectangle 2"/>
          <p:cNvSpPr>
            <a:spLocks noGrp="1" noChangeArrowheads="1"/>
          </p:cNvSpPr>
          <p:nvPr>
            <p:ph type="title"/>
          </p:nvPr>
        </p:nvSpPr>
        <p:spPr>
          <a:noFill/>
        </p:spPr>
        <p:txBody>
          <a:bodyPr/>
          <a:lstStyle/>
          <a:p>
            <a:r>
              <a:rPr lang="en-US" altLang="en-US" sz="4000">
                <a:solidFill>
                  <a:srgbClr val="000099"/>
                </a:solidFill>
                <a:latin typeface="Arial" panose="020B0604020202020204" pitchFamily="34" charset="0"/>
              </a:rPr>
              <a:t>NMRS Overview</a:t>
            </a:r>
            <a:endParaRPr lang="en-US" altLang="en-US">
              <a:solidFill>
                <a:srgbClr val="000099"/>
              </a:solidFill>
              <a:latin typeface="Arial" panose="020B0604020202020204" pitchFamily="34" charset="0"/>
            </a:endParaRPr>
          </a:p>
        </p:txBody>
      </p:sp>
      <p:sp>
        <p:nvSpPr>
          <p:cNvPr id="821251" name="Rectangle 3"/>
          <p:cNvSpPr>
            <a:spLocks noGrp="1" noChangeArrowheads="1"/>
          </p:cNvSpPr>
          <p:nvPr>
            <p:ph type="body" idx="1"/>
          </p:nvPr>
        </p:nvSpPr>
        <p:spPr>
          <a:xfrm>
            <a:off x="129540" y="1512728"/>
            <a:ext cx="8747760" cy="4994751"/>
          </a:xfrm>
          <a:noFill/>
        </p:spPr>
        <p:txBody>
          <a:bodyPr/>
          <a:lstStyle/>
          <a:p>
            <a:r>
              <a:rPr lang="en-US" altLang="en-US" dirty="0">
                <a:latin typeface="Arial" panose="020B0604020202020204" pitchFamily="34" charset="0"/>
              </a:rPr>
              <a:t>Flexible</a:t>
            </a:r>
          </a:p>
          <a:p>
            <a:r>
              <a:rPr lang="en-US" altLang="en-US" dirty="0">
                <a:latin typeface="Arial" panose="020B0604020202020204" pitchFamily="34" charset="0"/>
              </a:rPr>
              <a:t>Adaptable</a:t>
            </a:r>
          </a:p>
          <a:p>
            <a:r>
              <a:rPr lang="en-US" altLang="en-US" dirty="0">
                <a:latin typeface="Arial" panose="020B0604020202020204" pitchFamily="34" charset="0"/>
              </a:rPr>
              <a:t>Endless Capabilities</a:t>
            </a:r>
          </a:p>
          <a:p>
            <a:endParaRPr lang="en-US" altLang="en-US" dirty="0">
              <a:latin typeface="Arial" panose="020B0604020202020204" pitchFamily="34" charset="0"/>
            </a:endParaRPr>
          </a:p>
          <a:p>
            <a:pPr>
              <a:buFont typeface="Monotype Sorts" pitchFamily="2" charset="2"/>
              <a:buNone/>
            </a:pPr>
            <a:r>
              <a:rPr lang="en-US" altLang="en-US" dirty="0">
                <a:latin typeface="Arial" panose="020B0604020202020204" pitchFamily="34" charset="0"/>
              </a:rPr>
              <a:t>    </a:t>
            </a:r>
            <a:r>
              <a:rPr lang="en-US" altLang="en-US" b="1" i="1" dirty="0">
                <a:latin typeface="Arial" panose="020B0604020202020204" pitchFamily="34" charset="0"/>
              </a:rPr>
              <a:t>NMRS is fully capable of supporting any manpower model including “Optimal Manning”, Hybrid Crews, New Constructions (e.g. ESG 3, LHA 8, LPD 17 (FLT III), DDG 51, DDG 1000, and CVN 78.</a:t>
            </a:r>
          </a:p>
          <a:p>
            <a:r>
              <a:rPr lang="en-US" altLang="en-US" dirty="0">
                <a:latin typeface="Arial" panose="020B0604020202020204" pitchFamily="34" charset="0"/>
              </a:rPr>
              <a:t>Not designed to compute cost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1251">
                                            <p:txEl>
                                              <p:pRg st="0" end="0"/>
                                            </p:txEl>
                                          </p:spTgt>
                                        </p:tgtEl>
                                        <p:attrNameLst>
                                          <p:attrName>style.visibility</p:attrName>
                                        </p:attrNameLst>
                                      </p:cBhvr>
                                      <p:to>
                                        <p:strVal val="visible"/>
                                      </p:to>
                                    </p:set>
                                    <p:animEffect transition="in" filter="dissolve">
                                      <p:cBhvr>
                                        <p:cTn id="7" dur="500"/>
                                        <p:tgtEl>
                                          <p:spTgt spid="82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1251">
                                            <p:txEl>
                                              <p:pRg st="1" end="1"/>
                                            </p:txEl>
                                          </p:spTgt>
                                        </p:tgtEl>
                                        <p:attrNameLst>
                                          <p:attrName>style.visibility</p:attrName>
                                        </p:attrNameLst>
                                      </p:cBhvr>
                                      <p:to>
                                        <p:strVal val="visible"/>
                                      </p:to>
                                    </p:set>
                                    <p:animEffect transition="in" filter="dissolve">
                                      <p:cBhvr>
                                        <p:cTn id="12" dur="500"/>
                                        <p:tgtEl>
                                          <p:spTgt spid="821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1251">
                                            <p:txEl>
                                              <p:pRg st="2" end="2"/>
                                            </p:txEl>
                                          </p:spTgt>
                                        </p:tgtEl>
                                        <p:attrNameLst>
                                          <p:attrName>style.visibility</p:attrName>
                                        </p:attrNameLst>
                                      </p:cBhvr>
                                      <p:to>
                                        <p:strVal val="visible"/>
                                      </p:to>
                                    </p:set>
                                    <p:animEffect transition="in" filter="dissolve">
                                      <p:cBhvr>
                                        <p:cTn id="17" dur="500"/>
                                        <p:tgtEl>
                                          <p:spTgt spid="821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1251">
                                            <p:txEl>
                                              <p:pRg st="4" end="4"/>
                                            </p:txEl>
                                          </p:spTgt>
                                        </p:tgtEl>
                                        <p:attrNameLst>
                                          <p:attrName>style.visibility</p:attrName>
                                        </p:attrNameLst>
                                      </p:cBhvr>
                                      <p:to>
                                        <p:strVal val="visible"/>
                                      </p:to>
                                    </p:set>
                                    <p:animEffect transition="in" filter="dissolve">
                                      <p:cBhvr>
                                        <p:cTn id="22" dur="500"/>
                                        <p:tgtEl>
                                          <p:spTgt spid="8212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1251">
                                            <p:txEl>
                                              <p:pRg st="5" end="5"/>
                                            </p:txEl>
                                          </p:spTgt>
                                        </p:tgtEl>
                                        <p:attrNameLst>
                                          <p:attrName>style.visibility</p:attrName>
                                        </p:attrNameLst>
                                      </p:cBhvr>
                                      <p:to>
                                        <p:strVal val="visible"/>
                                      </p:to>
                                    </p:set>
                                    <p:animEffect transition="in" filter="dissolve">
                                      <p:cBhvr>
                                        <p:cTn id="27" dur="500"/>
                                        <p:tgtEl>
                                          <p:spTgt spid="821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92F8EB4E-AB3B-4E41-B843-2F302DFC256E}" type="slidenum">
              <a:rPr lang="en-US" altLang="en-US" sz="1400">
                <a:latin typeface="Arial" panose="020B0604020202020204" pitchFamily="34" charset="0"/>
              </a:rPr>
              <a:pPr>
                <a:spcBef>
                  <a:spcPct val="0"/>
                </a:spcBef>
                <a:buClrTx/>
                <a:buSzTx/>
                <a:buFontTx/>
                <a:buNone/>
              </a:pPr>
              <a:t>41</a:t>
            </a:fld>
            <a:endParaRPr lang="en-US" altLang="en-US" sz="1400">
              <a:latin typeface="Arial" panose="020B0604020202020204" pitchFamily="34" charset="0"/>
            </a:endParaRPr>
          </a:p>
        </p:txBody>
      </p:sp>
      <p:sp>
        <p:nvSpPr>
          <p:cNvPr id="105475" name="Rectangle 3"/>
          <p:cNvSpPr>
            <a:spLocks noChangeArrowheads="1"/>
          </p:cNvSpPr>
          <p:nvPr/>
        </p:nvSpPr>
        <p:spPr bwMode="auto">
          <a:xfrm>
            <a:off x="1992313" y="3800475"/>
            <a:ext cx="1844675" cy="801688"/>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76" name="Rectangle 4"/>
          <p:cNvSpPr>
            <a:spLocks noChangeArrowheads="1"/>
          </p:cNvSpPr>
          <p:nvPr/>
        </p:nvSpPr>
        <p:spPr bwMode="auto">
          <a:xfrm>
            <a:off x="2051050" y="1643063"/>
            <a:ext cx="4657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Workload Standards</a:t>
            </a:r>
          </a:p>
        </p:txBody>
      </p:sp>
      <p:sp>
        <p:nvSpPr>
          <p:cNvPr id="105477" name="Rectangle 5"/>
          <p:cNvSpPr>
            <a:spLocks noChangeArrowheads="1"/>
          </p:cNvSpPr>
          <p:nvPr/>
        </p:nvSpPr>
        <p:spPr bwMode="auto">
          <a:xfrm>
            <a:off x="2146300" y="5972175"/>
            <a:ext cx="63341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Watch Station Standards</a:t>
            </a:r>
          </a:p>
        </p:txBody>
      </p:sp>
      <p:sp>
        <p:nvSpPr>
          <p:cNvPr id="105478" name="Rectangle 6"/>
          <p:cNvSpPr>
            <a:spLocks noChangeArrowheads="1"/>
          </p:cNvSpPr>
          <p:nvPr/>
        </p:nvSpPr>
        <p:spPr bwMode="auto">
          <a:xfrm>
            <a:off x="4348163" y="3878263"/>
            <a:ext cx="996950" cy="508000"/>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79" name="Rectangle 7"/>
          <p:cNvSpPr>
            <a:spLocks noChangeArrowheads="1"/>
          </p:cNvSpPr>
          <p:nvPr/>
        </p:nvSpPr>
        <p:spPr bwMode="auto">
          <a:xfrm>
            <a:off x="5768975" y="3846513"/>
            <a:ext cx="1265238" cy="635000"/>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80" name="Rectangle 8"/>
          <p:cNvSpPr>
            <a:spLocks noChangeArrowheads="1"/>
          </p:cNvSpPr>
          <p:nvPr/>
        </p:nvSpPr>
        <p:spPr bwMode="auto">
          <a:xfrm>
            <a:off x="890588" y="1606550"/>
            <a:ext cx="995362" cy="795338"/>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81" name="Rectangle 9"/>
          <p:cNvSpPr>
            <a:spLocks noChangeArrowheads="1"/>
          </p:cNvSpPr>
          <p:nvPr/>
        </p:nvSpPr>
        <p:spPr bwMode="auto">
          <a:xfrm>
            <a:off x="1154113" y="2741613"/>
            <a:ext cx="2349500" cy="757237"/>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82" name="Rectangle 10"/>
          <p:cNvSpPr>
            <a:spLocks noChangeArrowheads="1"/>
          </p:cNvSpPr>
          <p:nvPr/>
        </p:nvSpPr>
        <p:spPr bwMode="auto">
          <a:xfrm>
            <a:off x="890588" y="5937250"/>
            <a:ext cx="1130300" cy="449263"/>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83" name="Rectangle 11"/>
          <p:cNvSpPr>
            <a:spLocks noChangeArrowheads="1"/>
          </p:cNvSpPr>
          <p:nvPr/>
        </p:nvSpPr>
        <p:spPr bwMode="auto">
          <a:xfrm>
            <a:off x="4424363" y="3878263"/>
            <a:ext cx="904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BILLET</a:t>
            </a:r>
          </a:p>
          <a:p>
            <a:pPr>
              <a:spcBef>
                <a:spcPct val="0"/>
              </a:spcBef>
              <a:buClrTx/>
              <a:buSzTx/>
              <a:buFontTx/>
              <a:buNone/>
            </a:pPr>
            <a:r>
              <a:rPr lang="en-US" altLang="en-US" sz="1400" b="1"/>
              <a:t>SPREAD</a:t>
            </a:r>
          </a:p>
        </p:txBody>
      </p:sp>
      <p:sp>
        <p:nvSpPr>
          <p:cNvPr id="105484" name="Rectangle 12"/>
          <p:cNvSpPr>
            <a:spLocks noChangeArrowheads="1"/>
          </p:cNvSpPr>
          <p:nvPr/>
        </p:nvSpPr>
        <p:spPr bwMode="auto">
          <a:xfrm>
            <a:off x="5822950" y="3802063"/>
            <a:ext cx="11953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VALIDATE</a:t>
            </a:r>
          </a:p>
          <a:p>
            <a:pPr>
              <a:spcBef>
                <a:spcPct val="0"/>
              </a:spcBef>
              <a:buClrTx/>
              <a:buSzTx/>
              <a:buFontTx/>
              <a:buNone/>
            </a:pPr>
            <a:r>
              <a:rPr lang="en-US" altLang="en-US" sz="1400" b="1"/>
              <a:t>SKILL BY</a:t>
            </a:r>
          </a:p>
          <a:p>
            <a:pPr>
              <a:spcBef>
                <a:spcPct val="0"/>
              </a:spcBef>
              <a:buClrTx/>
              <a:buSzTx/>
              <a:buFontTx/>
              <a:buNone/>
            </a:pPr>
            <a:r>
              <a:rPr lang="en-US" altLang="en-US" sz="1400" b="1"/>
              <a:t>BILLET</a:t>
            </a:r>
          </a:p>
        </p:txBody>
      </p:sp>
      <p:sp>
        <p:nvSpPr>
          <p:cNvPr id="105485" name="Rectangle 13"/>
          <p:cNvSpPr>
            <a:spLocks noChangeArrowheads="1"/>
          </p:cNvSpPr>
          <p:nvPr/>
        </p:nvSpPr>
        <p:spPr bwMode="auto">
          <a:xfrm>
            <a:off x="1981200" y="3852863"/>
            <a:ext cx="19462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SUM WORKLOAD</a:t>
            </a:r>
          </a:p>
          <a:p>
            <a:pPr>
              <a:spcBef>
                <a:spcPct val="0"/>
              </a:spcBef>
              <a:buClrTx/>
              <a:buSzTx/>
              <a:buFontTx/>
              <a:buNone/>
            </a:pPr>
            <a:r>
              <a:rPr lang="en-US" altLang="en-US" sz="1400" b="1"/>
              <a:t>AND WATCHES</a:t>
            </a:r>
          </a:p>
          <a:p>
            <a:pPr>
              <a:spcBef>
                <a:spcPct val="0"/>
              </a:spcBef>
              <a:buClrTx/>
              <a:buSzTx/>
              <a:buFontTx/>
              <a:buNone/>
            </a:pPr>
            <a:r>
              <a:rPr lang="en-US" altLang="en-US" sz="1400" b="1"/>
              <a:t>BY DIVISION</a:t>
            </a:r>
          </a:p>
        </p:txBody>
      </p:sp>
      <p:sp>
        <p:nvSpPr>
          <p:cNvPr id="105486" name="AutoShape 14"/>
          <p:cNvSpPr>
            <a:spLocks noChangeArrowheads="1"/>
          </p:cNvSpPr>
          <p:nvPr/>
        </p:nvSpPr>
        <p:spPr bwMode="auto">
          <a:xfrm rot="10800000" flipH="1" flipV="1">
            <a:off x="739775" y="1395413"/>
            <a:ext cx="1392238" cy="11842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PM, CM,</a:t>
            </a:r>
          </a:p>
          <a:p>
            <a:pPr>
              <a:spcBef>
                <a:spcPct val="0"/>
              </a:spcBef>
              <a:buClrTx/>
              <a:buSzTx/>
              <a:buFontTx/>
              <a:buNone/>
            </a:pPr>
            <a:r>
              <a:rPr lang="en-US" altLang="en-US" sz="1400" b="1"/>
              <a:t>FM,</a:t>
            </a:r>
          </a:p>
          <a:p>
            <a:pPr>
              <a:spcBef>
                <a:spcPct val="0"/>
              </a:spcBef>
              <a:buClrTx/>
              <a:buSzTx/>
              <a:buFontTx/>
              <a:buNone/>
            </a:pPr>
            <a:r>
              <a:rPr lang="en-US" altLang="en-US" sz="1400" b="1"/>
              <a:t>OUS, CS</a:t>
            </a:r>
          </a:p>
        </p:txBody>
      </p:sp>
      <p:sp>
        <p:nvSpPr>
          <p:cNvPr id="105487" name="Rectangle 15"/>
          <p:cNvSpPr>
            <a:spLocks noChangeArrowheads="1"/>
          </p:cNvSpPr>
          <p:nvPr/>
        </p:nvSpPr>
        <p:spPr bwMode="auto">
          <a:xfrm>
            <a:off x="1168400" y="2794000"/>
            <a:ext cx="27273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APPLY PRODUCTIVITY</a:t>
            </a:r>
          </a:p>
          <a:p>
            <a:pPr>
              <a:spcBef>
                <a:spcPct val="0"/>
              </a:spcBef>
              <a:buClrTx/>
              <a:buSzTx/>
              <a:buFontTx/>
              <a:buNone/>
            </a:pPr>
            <a:r>
              <a:rPr lang="en-US" altLang="en-US" sz="1400" b="1"/>
              <a:t>ALLOWANCE &amp; MAKE-READY/PUT AWAY TIME</a:t>
            </a:r>
          </a:p>
          <a:p>
            <a:pPr eaLnBrk="1" hangingPunct="1">
              <a:spcBef>
                <a:spcPct val="0"/>
              </a:spcBef>
              <a:buClrTx/>
              <a:buSzTx/>
              <a:buFontTx/>
              <a:buNone/>
            </a:pPr>
            <a:endParaRPr lang="en-US" altLang="en-US" sz="1400" b="1"/>
          </a:p>
        </p:txBody>
      </p:sp>
      <p:sp>
        <p:nvSpPr>
          <p:cNvPr id="105488" name="AutoShape 16"/>
          <p:cNvSpPr>
            <a:spLocks noChangeArrowheads="1"/>
          </p:cNvSpPr>
          <p:nvPr/>
        </p:nvSpPr>
        <p:spPr bwMode="auto">
          <a:xfrm rot="14040000" flipH="1">
            <a:off x="1589088" y="2481262"/>
            <a:ext cx="381000" cy="269875"/>
          </a:xfrm>
          <a:prstGeom prst="rightArrow">
            <a:avLst>
              <a:gd name="adj1" fmla="val 50000"/>
              <a:gd name="adj2" fmla="val 70595"/>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89" name="AutoShape 17"/>
          <p:cNvSpPr>
            <a:spLocks noChangeArrowheads="1"/>
          </p:cNvSpPr>
          <p:nvPr/>
        </p:nvSpPr>
        <p:spPr bwMode="auto">
          <a:xfrm rot="14040000" flipH="1">
            <a:off x="2655888" y="3548062"/>
            <a:ext cx="381000" cy="269875"/>
          </a:xfrm>
          <a:prstGeom prst="rightArrow">
            <a:avLst>
              <a:gd name="adj1" fmla="val 50000"/>
              <a:gd name="adj2" fmla="val 70595"/>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90" name="Rectangle 18"/>
          <p:cNvSpPr>
            <a:spLocks noChangeArrowheads="1"/>
          </p:cNvSpPr>
          <p:nvPr/>
        </p:nvSpPr>
        <p:spPr bwMode="auto">
          <a:xfrm>
            <a:off x="920750" y="6046788"/>
            <a:ext cx="1090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WATCHES</a:t>
            </a:r>
          </a:p>
        </p:txBody>
      </p:sp>
      <p:sp>
        <p:nvSpPr>
          <p:cNvPr id="105491" name="Rectangle 19"/>
          <p:cNvSpPr>
            <a:spLocks noChangeArrowheads="1"/>
          </p:cNvSpPr>
          <p:nvPr/>
        </p:nvSpPr>
        <p:spPr bwMode="auto">
          <a:xfrm>
            <a:off x="1143000" y="4892675"/>
            <a:ext cx="2066925" cy="739775"/>
          </a:xfrm>
          <a:prstGeom prst="rect">
            <a:avLst/>
          </a:prstGeom>
          <a:solidFill>
            <a:srgbClr val="C1CEFF"/>
          </a:solidFill>
          <a:ln w="12700">
            <a:solidFill>
              <a:schemeClr val="tx1"/>
            </a:solidFill>
            <a:miter lim="800000"/>
            <a:headEnd/>
            <a:tailEnd/>
          </a:ln>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WATCH BASE COMPARED TO DIRECTED SKILLS</a:t>
            </a:r>
          </a:p>
        </p:txBody>
      </p:sp>
      <p:sp>
        <p:nvSpPr>
          <p:cNvPr id="105492" name="AutoShape 20"/>
          <p:cNvSpPr>
            <a:spLocks noChangeArrowheads="1"/>
          </p:cNvSpPr>
          <p:nvPr/>
        </p:nvSpPr>
        <p:spPr bwMode="auto">
          <a:xfrm rot="-3240000">
            <a:off x="1512888" y="5605462"/>
            <a:ext cx="381000" cy="269875"/>
          </a:xfrm>
          <a:prstGeom prst="rightArrow">
            <a:avLst>
              <a:gd name="adj1" fmla="val 50000"/>
              <a:gd name="adj2" fmla="val 70595"/>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93" name="AutoShape 21"/>
          <p:cNvSpPr>
            <a:spLocks noChangeArrowheads="1"/>
          </p:cNvSpPr>
          <p:nvPr/>
        </p:nvSpPr>
        <p:spPr bwMode="auto">
          <a:xfrm>
            <a:off x="3821113" y="4006850"/>
            <a:ext cx="520700" cy="266700"/>
          </a:xfrm>
          <a:prstGeom prst="rightArrow">
            <a:avLst>
              <a:gd name="adj1" fmla="val 50000"/>
              <a:gd name="adj2" fmla="val 97628"/>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94" name="AutoShape 22"/>
          <p:cNvSpPr>
            <a:spLocks noChangeArrowheads="1"/>
          </p:cNvSpPr>
          <p:nvPr/>
        </p:nvSpPr>
        <p:spPr bwMode="auto">
          <a:xfrm>
            <a:off x="5338763" y="4006850"/>
            <a:ext cx="450850" cy="266700"/>
          </a:xfrm>
          <a:prstGeom prst="rightArrow">
            <a:avLst>
              <a:gd name="adj1" fmla="val 50000"/>
              <a:gd name="adj2" fmla="val 84532"/>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95" name="AutoShape 23"/>
          <p:cNvSpPr>
            <a:spLocks noChangeArrowheads="1"/>
          </p:cNvSpPr>
          <p:nvPr/>
        </p:nvSpPr>
        <p:spPr bwMode="auto">
          <a:xfrm rot="-3240000">
            <a:off x="2732088" y="4614862"/>
            <a:ext cx="381000" cy="269875"/>
          </a:xfrm>
          <a:prstGeom prst="rightArrow">
            <a:avLst>
              <a:gd name="adj1" fmla="val 50000"/>
              <a:gd name="adj2" fmla="val 70595"/>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96" name="Rectangle 24"/>
          <p:cNvSpPr>
            <a:spLocks noChangeArrowheads="1"/>
          </p:cNvSpPr>
          <p:nvPr/>
        </p:nvSpPr>
        <p:spPr bwMode="auto">
          <a:xfrm>
            <a:off x="7516813" y="3657600"/>
            <a:ext cx="1265237" cy="977900"/>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p>
        </p:txBody>
      </p:sp>
      <p:sp>
        <p:nvSpPr>
          <p:cNvPr id="105497" name="AutoShape 25"/>
          <p:cNvSpPr>
            <a:spLocks noChangeArrowheads="1"/>
          </p:cNvSpPr>
          <p:nvPr/>
        </p:nvSpPr>
        <p:spPr bwMode="auto">
          <a:xfrm>
            <a:off x="7029450" y="4048125"/>
            <a:ext cx="520700" cy="266700"/>
          </a:xfrm>
          <a:prstGeom prst="rightArrow">
            <a:avLst>
              <a:gd name="adj1" fmla="val 50000"/>
              <a:gd name="adj2" fmla="val 97628"/>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5498" name="Rectangle 26"/>
          <p:cNvSpPr>
            <a:spLocks noChangeArrowheads="1"/>
          </p:cNvSpPr>
          <p:nvPr/>
        </p:nvSpPr>
        <p:spPr bwMode="auto">
          <a:xfrm>
            <a:off x="7537450" y="3776663"/>
            <a:ext cx="12811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a:t>PRODUCE</a:t>
            </a:r>
          </a:p>
          <a:p>
            <a:pPr algn="ctr">
              <a:spcBef>
                <a:spcPct val="0"/>
              </a:spcBef>
              <a:buClrTx/>
              <a:buSzTx/>
              <a:buFontTx/>
              <a:buNone/>
            </a:pPr>
            <a:r>
              <a:rPr lang="en-US" altLang="en-US" sz="1400" b="1"/>
              <a:t>MANPOWER</a:t>
            </a:r>
          </a:p>
          <a:p>
            <a:pPr algn="ctr">
              <a:spcBef>
                <a:spcPct val="0"/>
              </a:spcBef>
              <a:buClrTx/>
              <a:buSzTx/>
              <a:buFontTx/>
              <a:buNone/>
            </a:pPr>
            <a:r>
              <a:rPr lang="en-US" altLang="en-US" sz="1400" b="1"/>
              <a:t>DOCUMENT</a:t>
            </a:r>
          </a:p>
        </p:txBody>
      </p:sp>
      <p:sp>
        <p:nvSpPr>
          <p:cNvPr id="105499" name="Rectangle 27"/>
          <p:cNvSpPr>
            <a:spLocks noGrp="1" noChangeArrowheads="1"/>
          </p:cNvSpPr>
          <p:nvPr>
            <p:ph type="title"/>
          </p:nvPr>
        </p:nvSpPr>
        <p:spPr>
          <a:xfrm>
            <a:off x="1219200" y="360363"/>
            <a:ext cx="7810500" cy="1008062"/>
          </a:xfrm>
          <a:noFill/>
        </p:spPr>
        <p:txBody>
          <a:bodyPr/>
          <a:lstStyle/>
          <a:p>
            <a:r>
              <a:rPr lang="en-US" altLang="en-US" sz="4000">
                <a:solidFill>
                  <a:srgbClr val="000099"/>
                </a:solidFill>
                <a:latin typeface="Arial" panose="020B0604020202020204" pitchFamily="34" charset="0"/>
              </a:rPr>
              <a:t>SMD/FMD Manpower Determination Process</a:t>
            </a:r>
            <a:endParaRPr lang="en-US" altLang="en-US" sz="6600">
              <a:solidFill>
                <a:srgbClr val="000099"/>
              </a:solidFill>
              <a:latin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8D82A175-68B2-4D17-909B-215350DE2AEB}" type="slidenum">
              <a:rPr lang="en-US" altLang="en-US" sz="1400">
                <a:latin typeface="Arial" panose="020B0604020202020204" pitchFamily="34" charset="0"/>
              </a:rPr>
              <a:pPr>
                <a:spcBef>
                  <a:spcPct val="0"/>
                </a:spcBef>
                <a:buClrTx/>
                <a:buSzTx/>
                <a:buFontTx/>
                <a:buNone/>
              </a:pPr>
              <a:t>42</a:t>
            </a:fld>
            <a:endParaRPr lang="en-US" altLang="en-US" sz="1400">
              <a:latin typeface="Arial" panose="020B0604020202020204" pitchFamily="34" charset="0"/>
            </a:endParaRPr>
          </a:p>
        </p:txBody>
      </p:sp>
      <p:sp>
        <p:nvSpPr>
          <p:cNvPr id="107523" name="Rectangle 2"/>
          <p:cNvSpPr>
            <a:spLocks noChangeArrowheads="1"/>
          </p:cNvSpPr>
          <p:nvPr/>
        </p:nvSpPr>
        <p:spPr bwMode="auto">
          <a:xfrm>
            <a:off x="423863" y="4491038"/>
            <a:ext cx="50673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400" u="sng">
                <a:latin typeface="Arial" panose="020B0604020202020204" pitchFamily="34" charset="0"/>
              </a:rPr>
              <a:t>ACTUAL FORMULAS</a:t>
            </a:r>
            <a:r>
              <a:rPr lang="en-US" altLang="en-US" sz="1400">
                <a:latin typeface="Arial" panose="020B0604020202020204" pitchFamily="34" charset="0"/>
              </a:rPr>
              <a:t>:</a:t>
            </a:r>
          </a:p>
          <a:p>
            <a:pPr>
              <a:spcBef>
                <a:spcPct val="50000"/>
              </a:spcBef>
              <a:buClrTx/>
              <a:buSzTx/>
              <a:buFontTx/>
              <a:buNone/>
            </a:pPr>
            <a:r>
              <a:rPr lang="en-US" altLang="en-US" sz="1400">
                <a:latin typeface="Arial" panose="020B0604020202020204" pitchFamily="34" charset="0"/>
              </a:rPr>
              <a:t>CM = MH (man-hours) *  PROD_ALLOW * CM_MULTIPLIER</a:t>
            </a:r>
          </a:p>
          <a:p>
            <a:pPr>
              <a:spcBef>
                <a:spcPct val="50000"/>
              </a:spcBef>
              <a:buClrTx/>
              <a:buSzTx/>
              <a:buFontTx/>
              <a:buNone/>
            </a:pPr>
            <a:r>
              <a:rPr lang="en-US" altLang="en-US" sz="1400">
                <a:latin typeface="Arial" panose="020B0604020202020204" pitchFamily="34" charset="0"/>
              </a:rPr>
              <a:t>PM = MH * MRPA * PM_MULTIPLIER</a:t>
            </a:r>
          </a:p>
          <a:p>
            <a:pPr>
              <a:spcBef>
                <a:spcPct val="50000"/>
              </a:spcBef>
              <a:buClrTx/>
              <a:buSzTx/>
              <a:buFontTx/>
              <a:buNone/>
            </a:pPr>
            <a:r>
              <a:rPr lang="en-US" altLang="en-US" sz="1400">
                <a:latin typeface="Arial" panose="020B0604020202020204" pitchFamily="34" charset="0"/>
              </a:rPr>
              <a:t>CS = MH * CS_MULTIPLIER</a:t>
            </a:r>
          </a:p>
          <a:p>
            <a:pPr>
              <a:spcBef>
                <a:spcPct val="50000"/>
              </a:spcBef>
              <a:buClrTx/>
              <a:buSzTx/>
              <a:buFontTx/>
              <a:buNone/>
            </a:pPr>
            <a:r>
              <a:rPr lang="en-US" altLang="en-US" sz="1400">
                <a:latin typeface="Arial" panose="020B0604020202020204" pitchFamily="34" charset="0"/>
              </a:rPr>
              <a:t>OUS = MH * PROD_ALLOW * OUS_MULTIPLIER</a:t>
            </a:r>
          </a:p>
          <a:p>
            <a:pPr>
              <a:spcBef>
                <a:spcPct val="50000"/>
              </a:spcBef>
              <a:buClrTx/>
              <a:buSzTx/>
              <a:buFontTx/>
              <a:buNone/>
            </a:pPr>
            <a:r>
              <a:rPr lang="en-US" altLang="en-US" sz="1400">
                <a:latin typeface="Arial" panose="020B0604020202020204" pitchFamily="34" charset="0"/>
              </a:rPr>
              <a:t>FM = MH * PROD_ALLOW * FM _MULTIPLIER</a:t>
            </a:r>
          </a:p>
        </p:txBody>
      </p:sp>
      <p:sp>
        <p:nvSpPr>
          <p:cNvPr id="107524" name="Rectangle 3"/>
          <p:cNvSpPr>
            <a:spLocks noChangeArrowheads="1"/>
          </p:cNvSpPr>
          <p:nvPr/>
        </p:nvSpPr>
        <p:spPr bwMode="auto">
          <a:xfrm>
            <a:off x="809625" y="1995488"/>
            <a:ext cx="995363" cy="795337"/>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7525" name="Rectangle 4"/>
          <p:cNvSpPr>
            <a:spLocks noChangeArrowheads="1"/>
          </p:cNvSpPr>
          <p:nvPr/>
        </p:nvSpPr>
        <p:spPr bwMode="auto">
          <a:xfrm>
            <a:off x="1079500" y="3136900"/>
            <a:ext cx="2413000" cy="744538"/>
          </a:xfrm>
          <a:prstGeom prst="rect">
            <a:avLst/>
          </a:prstGeom>
          <a:solidFill>
            <a:schemeClr val="bg1"/>
          </a:solidFill>
          <a:ln w="254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7526" name="AutoShape 5"/>
          <p:cNvSpPr>
            <a:spLocks noChangeArrowheads="1"/>
          </p:cNvSpPr>
          <p:nvPr/>
        </p:nvSpPr>
        <p:spPr bwMode="auto">
          <a:xfrm rot="10800000" flipH="1" flipV="1">
            <a:off x="658813" y="1784350"/>
            <a:ext cx="1392237" cy="11842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PM, CM,</a:t>
            </a:r>
          </a:p>
          <a:p>
            <a:pPr>
              <a:spcBef>
                <a:spcPct val="0"/>
              </a:spcBef>
              <a:buClrTx/>
              <a:buSzTx/>
              <a:buFontTx/>
              <a:buNone/>
            </a:pPr>
            <a:r>
              <a:rPr lang="en-US" altLang="en-US" sz="1400" b="1"/>
              <a:t>FM,</a:t>
            </a:r>
          </a:p>
          <a:p>
            <a:pPr>
              <a:spcBef>
                <a:spcPct val="0"/>
              </a:spcBef>
              <a:buClrTx/>
              <a:buSzTx/>
              <a:buFontTx/>
              <a:buNone/>
            </a:pPr>
            <a:r>
              <a:rPr lang="en-US" altLang="en-US" sz="1400" b="1"/>
              <a:t>OUS, CS</a:t>
            </a:r>
          </a:p>
        </p:txBody>
      </p:sp>
      <p:sp>
        <p:nvSpPr>
          <p:cNvPr id="107527" name="Rectangle 6"/>
          <p:cNvSpPr>
            <a:spLocks noChangeArrowheads="1"/>
          </p:cNvSpPr>
          <p:nvPr/>
        </p:nvSpPr>
        <p:spPr bwMode="auto">
          <a:xfrm>
            <a:off x="1087438" y="3182938"/>
            <a:ext cx="28797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APPLY PRODUCTIVITY</a:t>
            </a:r>
          </a:p>
          <a:p>
            <a:pPr>
              <a:spcBef>
                <a:spcPct val="0"/>
              </a:spcBef>
              <a:buClrTx/>
              <a:buSzTx/>
              <a:buFontTx/>
              <a:buNone/>
            </a:pPr>
            <a:r>
              <a:rPr lang="en-US" altLang="en-US" sz="1400" b="1"/>
              <a:t>ALLOWANCE &amp; MAKE-READY/PUT AWAY TIME</a:t>
            </a:r>
          </a:p>
          <a:p>
            <a:pPr eaLnBrk="1" hangingPunct="1">
              <a:spcBef>
                <a:spcPct val="0"/>
              </a:spcBef>
              <a:buClrTx/>
              <a:buSzTx/>
              <a:buFontTx/>
              <a:buNone/>
            </a:pPr>
            <a:endParaRPr lang="en-US" altLang="en-US" sz="1400" b="1"/>
          </a:p>
        </p:txBody>
      </p:sp>
      <p:sp>
        <p:nvSpPr>
          <p:cNvPr id="107528" name="AutoShape 7"/>
          <p:cNvSpPr>
            <a:spLocks noChangeArrowheads="1"/>
          </p:cNvSpPr>
          <p:nvPr/>
        </p:nvSpPr>
        <p:spPr bwMode="auto">
          <a:xfrm rot="14040000" flipH="1">
            <a:off x="1508126" y="2870200"/>
            <a:ext cx="381000" cy="269875"/>
          </a:xfrm>
          <a:prstGeom prst="rightArrow">
            <a:avLst>
              <a:gd name="adj1" fmla="val 50000"/>
              <a:gd name="adj2" fmla="val 70595"/>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7529" name="Rectangle 8"/>
          <p:cNvSpPr>
            <a:spLocks noGrp="1" noChangeArrowheads="1"/>
          </p:cNvSpPr>
          <p:nvPr>
            <p:ph type="body" sz="half" idx="2"/>
          </p:nvPr>
        </p:nvSpPr>
        <p:spPr>
          <a:xfrm>
            <a:off x="4267200" y="1981200"/>
            <a:ext cx="4800600" cy="4114800"/>
          </a:xfrm>
          <a:noFill/>
        </p:spPr>
        <p:txBody>
          <a:bodyPr/>
          <a:lstStyle/>
          <a:p>
            <a:pPr>
              <a:buFont typeface="Monotype Sorts" pitchFamily="2" charset="2"/>
              <a:buNone/>
            </a:pPr>
            <a:r>
              <a:rPr lang="en-US" altLang="en-US" sz="2400" b="1">
                <a:latin typeface="Arial" panose="020B0604020202020204" pitchFamily="34" charset="0"/>
              </a:rPr>
              <a:t>Determine workload hours:</a:t>
            </a:r>
            <a:endParaRPr lang="en-US" altLang="en-US" sz="2400">
              <a:latin typeface="Arial" panose="020B0604020202020204" pitchFamily="34" charset="0"/>
            </a:endParaRPr>
          </a:p>
          <a:p>
            <a:pPr>
              <a:buFont typeface="Monotype Sorts" pitchFamily="2" charset="2"/>
              <a:buNone/>
            </a:pPr>
            <a:endParaRPr lang="en-US" altLang="en-US" sz="1200">
              <a:latin typeface="Arial" panose="020B0604020202020204" pitchFamily="34" charset="0"/>
            </a:endParaRPr>
          </a:p>
          <a:p>
            <a:r>
              <a:rPr lang="en-US" altLang="en-US" sz="2000">
                <a:latin typeface="Arial" panose="020B0604020202020204" pitchFamily="34" charset="0"/>
              </a:rPr>
              <a:t>Productivity allowance, make-ready/put-away time, and the multiplier are applied to established workload standards.</a:t>
            </a:r>
          </a:p>
        </p:txBody>
      </p:sp>
      <p:sp>
        <p:nvSpPr>
          <p:cNvPr id="107530" name="Rectangle 10"/>
          <p:cNvSpPr>
            <a:spLocks noGrp="1" noChangeArrowheads="1"/>
          </p:cNvSpPr>
          <p:nvPr>
            <p:ph type="title"/>
          </p:nvPr>
        </p:nvSpPr>
        <p:spPr>
          <a:xfrm>
            <a:off x="1219200" y="360363"/>
            <a:ext cx="7810500" cy="1008062"/>
          </a:xfrm>
          <a:noFill/>
        </p:spPr>
        <p:txBody>
          <a:bodyPr/>
          <a:lstStyle/>
          <a:p>
            <a:r>
              <a:rPr lang="en-US" altLang="en-US" sz="4000">
                <a:solidFill>
                  <a:srgbClr val="000099"/>
                </a:solidFill>
                <a:latin typeface="Arial" panose="020B0604020202020204" pitchFamily="34" charset="0"/>
              </a:rPr>
              <a:t>SMD/FMD Manpower Determination Process</a:t>
            </a:r>
            <a:endParaRPr lang="en-US" altLang="en-US" sz="6600">
              <a:solidFill>
                <a:srgbClr val="000099"/>
              </a:solidFill>
              <a:latin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2E41D1D0-D72D-462A-AD10-58E4762F52C5}" type="slidenum">
              <a:rPr lang="en-US" altLang="en-US" sz="1400">
                <a:latin typeface="Arial" panose="020B0604020202020204" pitchFamily="34" charset="0"/>
              </a:rPr>
              <a:pPr>
                <a:spcBef>
                  <a:spcPct val="0"/>
                </a:spcBef>
                <a:buClrTx/>
                <a:buSzTx/>
                <a:buFontTx/>
                <a:buNone/>
              </a:pPr>
              <a:t>43</a:t>
            </a:fld>
            <a:endParaRPr lang="en-US" altLang="en-US" sz="1400">
              <a:latin typeface="Arial" panose="020B0604020202020204" pitchFamily="34" charset="0"/>
            </a:endParaRPr>
          </a:p>
        </p:txBody>
      </p:sp>
      <p:sp>
        <p:nvSpPr>
          <p:cNvPr id="109571" name="Rectangle 2"/>
          <p:cNvSpPr>
            <a:spLocks noGrp="1" noChangeArrowheads="1"/>
          </p:cNvSpPr>
          <p:nvPr>
            <p:ph type="body" idx="1"/>
          </p:nvPr>
        </p:nvSpPr>
        <p:spPr>
          <a:xfrm>
            <a:off x="4114800" y="2362200"/>
            <a:ext cx="4572000" cy="3505200"/>
          </a:xfrm>
          <a:noFill/>
        </p:spPr>
        <p:txBody>
          <a:bodyPr/>
          <a:lstStyle/>
          <a:p>
            <a:pPr>
              <a:buFont typeface="Monotype Sorts" pitchFamily="2" charset="2"/>
              <a:buNone/>
            </a:pPr>
            <a:r>
              <a:rPr lang="en-US" altLang="en-US" b="1">
                <a:latin typeface="Arial" panose="020B0604020202020204" pitchFamily="34" charset="0"/>
              </a:rPr>
              <a:t>Determine base driver:</a:t>
            </a:r>
            <a:endParaRPr lang="en-US" altLang="en-US">
              <a:latin typeface="Arial" panose="020B0604020202020204" pitchFamily="34" charset="0"/>
            </a:endParaRPr>
          </a:p>
          <a:p>
            <a:pPr>
              <a:buFont typeface="Monotype Sorts" pitchFamily="2" charset="2"/>
              <a:buNone/>
            </a:pPr>
            <a:endParaRPr lang="en-US" altLang="en-US" sz="1000">
              <a:latin typeface="Arial" panose="020B0604020202020204" pitchFamily="34" charset="0"/>
            </a:endParaRPr>
          </a:p>
          <a:p>
            <a:r>
              <a:rPr lang="en-US" altLang="en-US">
                <a:latin typeface="Arial" panose="020B0604020202020204" pitchFamily="34" charset="0"/>
              </a:rPr>
              <a:t>Calculate watch base</a:t>
            </a:r>
          </a:p>
          <a:p>
            <a:r>
              <a:rPr lang="en-US" altLang="en-US">
                <a:latin typeface="Arial" panose="020B0604020202020204" pitchFamily="34" charset="0"/>
              </a:rPr>
              <a:t>Calculate directed skills</a:t>
            </a:r>
          </a:p>
          <a:p>
            <a:r>
              <a:rPr lang="en-US" altLang="en-US">
                <a:latin typeface="Arial" panose="020B0604020202020204" pitchFamily="34" charset="0"/>
              </a:rPr>
              <a:t>Take greater of the two </a:t>
            </a:r>
          </a:p>
        </p:txBody>
      </p:sp>
      <p:sp>
        <p:nvSpPr>
          <p:cNvPr id="109572" name="Rectangle 3"/>
          <p:cNvSpPr>
            <a:spLocks noChangeArrowheads="1"/>
          </p:cNvSpPr>
          <p:nvPr/>
        </p:nvSpPr>
        <p:spPr bwMode="auto">
          <a:xfrm>
            <a:off x="657225" y="3659188"/>
            <a:ext cx="1130300" cy="449262"/>
          </a:xfrm>
          <a:prstGeom prst="rect">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9573" name="Rectangle 4"/>
          <p:cNvSpPr>
            <a:spLocks noChangeArrowheads="1"/>
          </p:cNvSpPr>
          <p:nvPr/>
        </p:nvSpPr>
        <p:spPr bwMode="auto">
          <a:xfrm>
            <a:off x="693738" y="3775075"/>
            <a:ext cx="1090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WATCHES</a:t>
            </a:r>
          </a:p>
        </p:txBody>
      </p:sp>
      <p:grpSp>
        <p:nvGrpSpPr>
          <p:cNvPr id="109574" name="Group 5"/>
          <p:cNvGrpSpPr>
            <a:grpSpLocks/>
          </p:cNvGrpSpPr>
          <p:nvPr/>
        </p:nvGrpSpPr>
        <p:grpSpPr bwMode="auto">
          <a:xfrm>
            <a:off x="914400" y="2603500"/>
            <a:ext cx="2373313" cy="757238"/>
            <a:chOff x="576" y="1640"/>
            <a:chExt cx="1495" cy="477"/>
          </a:xfrm>
        </p:grpSpPr>
        <p:sp>
          <p:nvSpPr>
            <p:cNvPr id="109577" name="Rectangle 6"/>
            <p:cNvSpPr>
              <a:spLocks noChangeArrowheads="1"/>
            </p:cNvSpPr>
            <p:nvPr/>
          </p:nvSpPr>
          <p:spPr bwMode="auto">
            <a:xfrm>
              <a:off x="584" y="1640"/>
              <a:ext cx="1376" cy="469"/>
            </a:xfrm>
            <a:prstGeom prst="rect">
              <a:avLst/>
            </a:prstGeom>
            <a:solidFill>
              <a:schemeClr val="bg1"/>
            </a:solidFill>
            <a:ln w="254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9578" name="Rectangle 7"/>
            <p:cNvSpPr>
              <a:spLocks noChangeArrowheads="1"/>
            </p:cNvSpPr>
            <p:nvPr/>
          </p:nvSpPr>
          <p:spPr bwMode="auto">
            <a:xfrm>
              <a:off x="576" y="1643"/>
              <a:ext cx="1495" cy="474"/>
            </a:xfrm>
            <a:prstGeom prst="rect">
              <a:avLst/>
            </a:prstGeom>
            <a:solidFill>
              <a:schemeClr val="bg1"/>
            </a:solidFill>
            <a:ln w="25400">
              <a:solidFill>
                <a:schemeClr val="tx1"/>
              </a:solidFill>
              <a:miter lim="800000"/>
              <a:headEnd/>
              <a:tailEnd/>
            </a:ln>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WATCH BASE COMPARED TO DIRECTED SKILLS</a:t>
              </a:r>
            </a:p>
          </p:txBody>
        </p:sp>
      </p:grpSp>
      <p:sp>
        <p:nvSpPr>
          <p:cNvPr id="109575" name="AutoShape 8"/>
          <p:cNvSpPr>
            <a:spLocks noChangeArrowheads="1"/>
          </p:cNvSpPr>
          <p:nvPr/>
        </p:nvSpPr>
        <p:spPr bwMode="auto">
          <a:xfrm rot="-3240000">
            <a:off x="1279526" y="3327400"/>
            <a:ext cx="381000" cy="269875"/>
          </a:xfrm>
          <a:prstGeom prst="rightArrow">
            <a:avLst>
              <a:gd name="adj1" fmla="val 50000"/>
              <a:gd name="adj2" fmla="val 70595"/>
            </a:avLst>
          </a:prstGeom>
          <a:solidFill>
            <a:srgbClr val="C1CE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09576" name="Rectangle 10"/>
          <p:cNvSpPr>
            <a:spLocks noGrp="1" noChangeArrowheads="1"/>
          </p:cNvSpPr>
          <p:nvPr>
            <p:ph type="title"/>
          </p:nvPr>
        </p:nvSpPr>
        <p:spPr>
          <a:xfrm>
            <a:off x="1219200" y="360363"/>
            <a:ext cx="7810500" cy="1008062"/>
          </a:xfrm>
          <a:noFill/>
        </p:spPr>
        <p:txBody>
          <a:bodyPr/>
          <a:lstStyle/>
          <a:p>
            <a:r>
              <a:rPr lang="en-US" altLang="en-US" sz="4000">
                <a:solidFill>
                  <a:srgbClr val="000099"/>
                </a:solidFill>
                <a:latin typeface="Arial" panose="020B0604020202020204" pitchFamily="34" charset="0"/>
              </a:rPr>
              <a:t>SMD/FMD Manpower Determination Process</a:t>
            </a:r>
            <a:endParaRPr lang="en-US" altLang="en-US" sz="6600">
              <a:solidFill>
                <a:srgbClr val="000099"/>
              </a:solidFill>
              <a:latin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07A7417A-6C4B-43C4-924C-8184A435DFAC}" type="slidenum">
              <a:rPr lang="en-US" altLang="en-US" sz="1400">
                <a:latin typeface="Arial" panose="020B0604020202020204" pitchFamily="34" charset="0"/>
              </a:rPr>
              <a:pPr>
                <a:spcBef>
                  <a:spcPct val="0"/>
                </a:spcBef>
                <a:buClrTx/>
                <a:buSzTx/>
                <a:buFontTx/>
                <a:buNone/>
              </a:pPr>
              <a:t>44</a:t>
            </a:fld>
            <a:endParaRPr lang="en-US" altLang="en-US" sz="1400">
              <a:latin typeface="Arial" panose="020B0604020202020204" pitchFamily="34" charset="0"/>
            </a:endParaRPr>
          </a:p>
        </p:txBody>
      </p:sp>
      <p:sp>
        <p:nvSpPr>
          <p:cNvPr id="111619" name="Rectangle 2"/>
          <p:cNvSpPr>
            <a:spLocks noChangeArrowheads="1"/>
          </p:cNvSpPr>
          <p:nvPr/>
        </p:nvSpPr>
        <p:spPr bwMode="auto">
          <a:xfrm>
            <a:off x="2146300" y="3898900"/>
            <a:ext cx="2063750" cy="1041400"/>
          </a:xfrm>
          <a:prstGeom prst="rect">
            <a:avLst/>
          </a:prstGeom>
          <a:solidFill>
            <a:schemeClr val="bg1"/>
          </a:solidFill>
          <a:ln w="254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20" name="Rectangle 3"/>
          <p:cNvSpPr>
            <a:spLocks noChangeArrowheads="1"/>
          </p:cNvSpPr>
          <p:nvPr/>
        </p:nvSpPr>
        <p:spPr bwMode="auto">
          <a:xfrm>
            <a:off x="2287588" y="4019550"/>
            <a:ext cx="20764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latin typeface="Arial" panose="020B0604020202020204" pitchFamily="34" charset="0"/>
              </a:rPr>
              <a:t>SUM WORKLOAD</a:t>
            </a:r>
          </a:p>
          <a:p>
            <a:pPr>
              <a:spcBef>
                <a:spcPct val="0"/>
              </a:spcBef>
              <a:buClrTx/>
              <a:buSzTx/>
              <a:buFontTx/>
              <a:buNone/>
            </a:pPr>
            <a:r>
              <a:rPr lang="en-US" altLang="en-US" sz="1400" b="1">
                <a:latin typeface="Arial" panose="020B0604020202020204" pitchFamily="34" charset="0"/>
              </a:rPr>
              <a:t>AND WATCHES</a:t>
            </a:r>
          </a:p>
          <a:p>
            <a:pPr>
              <a:spcBef>
                <a:spcPct val="0"/>
              </a:spcBef>
              <a:buClrTx/>
              <a:buSzTx/>
              <a:buFontTx/>
              <a:buNone/>
            </a:pPr>
            <a:r>
              <a:rPr lang="en-US" altLang="en-US" sz="1400" b="1">
                <a:latin typeface="Arial" panose="020B0604020202020204" pitchFamily="34" charset="0"/>
              </a:rPr>
              <a:t>BY DIVISION</a:t>
            </a:r>
          </a:p>
        </p:txBody>
      </p:sp>
      <p:sp>
        <p:nvSpPr>
          <p:cNvPr id="111621" name="Rectangle 4"/>
          <p:cNvSpPr>
            <a:spLocks noChangeArrowheads="1"/>
          </p:cNvSpPr>
          <p:nvPr/>
        </p:nvSpPr>
        <p:spPr bwMode="auto">
          <a:xfrm>
            <a:off x="296863" y="1843088"/>
            <a:ext cx="1390650" cy="795337"/>
          </a:xfrm>
          <a:prstGeom prst="rect">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22" name="Rectangle 5"/>
          <p:cNvSpPr>
            <a:spLocks noChangeArrowheads="1"/>
          </p:cNvSpPr>
          <p:nvPr/>
        </p:nvSpPr>
        <p:spPr bwMode="auto">
          <a:xfrm>
            <a:off x="663575" y="2978150"/>
            <a:ext cx="2759075" cy="757238"/>
          </a:xfrm>
          <a:prstGeom prst="rect">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23" name="AutoShape 6"/>
          <p:cNvSpPr>
            <a:spLocks noChangeArrowheads="1"/>
          </p:cNvSpPr>
          <p:nvPr/>
        </p:nvSpPr>
        <p:spPr bwMode="auto">
          <a:xfrm rot="10800000" flipH="1" flipV="1">
            <a:off x="219075" y="1635125"/>
            <a:ext cx="1436688" cy="11842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latin typeface="Arial" panose="020B0604020202020204" pitchFamily="34" charset="0"/>
              </a:rPr>
              <a:t>PM, CM,</a:t>
            </a:r>
          </a:p>
          <a:p>
            <a:pPr>
              <a:spcBef>
                <a:spcPct val="0"/>
              </a:spcBef>
              <a:buClrTx/>
              <a:buSzTx/>
              <a:buFontTx/>
              <a:buNone/>
            </a:pPr>
            <a:r>
              <a:rPr lang="en-US" altLang="en-US" sz="1400" b="1">
                <a:latin typeface="Arial" panose="020B0604020202020204" pitchFamily="34" charset="0"/>
              </a:rPr>
              <a:t>FM,</a:t>
            </a:r>
          </a:p>
          <a:p>
            <a:pPr>
              <a:spcBef>
                <a:spcPct val="0"/>
              </a:spcBef>
              <a:buClrTx/>
              <a:buSzTx/>
              <a:buFontTx/>
              <a:buNone/>
            </a:pPr>
            <a:r>
              <a:rPr lang="en-US" altLang="en-US" sz="1400" b="1">
                <a:latin typeface="Arial" panose="020B0604020202020204" pitchFamily="34" charset="0"/>
              </a:rPr>
              <a:t>OUS, CS</a:t>
            </a:r>
          </a:p>
        </p:txBody>
      </p:sp>
      <p:sp>
        <p:nvSpPr>
          <p:cNvPr id="111624" name="Rectangle 7"/>
          <p:cNvSpPr>
            <a:spLocks noChangeArrowheads="1"/>
          </p:cNvSpPr>
          <p:nvPr/>
        </p:nvSpPr>
        <p:spPr bwMode="auto">
          <a:xfrm>
            <a:off x="596900" y="2900363"/>
            <a:ext cx="3001963" cy="952500"/>
          </a:xfrm>
          <a:prstGeom prst="rect">
            <a:avLst/>
          </a:prstGeom>
          <a:solidFill>
            <a:srgbClr val="CCECFF"/>
          </a:solidFill>
          <a:ln w="12700">
            <a:solidFill>
              <a:schemeClr val="tx1"/>
            </a:solidFill>
            <a:miter lim="800000"/>
            <a:headEnd/>
            <a:tailEnd/>
          </a:ln>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latin typeface="Arial" panose="020B0604020202020204" pitchFamily="34" charset="0"/>
              </a:rPr>
              <a:t>APPLY PRODUCTIVITY</a:t>
            </a:r>
          </a:p>
          <a:p>
            <a:pPr>
              <a:spcBef>
                <a:spcPct val="0"/>
              </a:spcBef>
              <a:buClrTx/>
              <a:buSzTx/>
              <a:buFontTx/>
              <a:buNone/>
            </a:pPr>
            <a:r>
              <a:rPr lang="en-US" altLang="en-US" sz="1400" b="1">
                <a:latin typeface="Arial" panose="020B0604020202020204" pitchFamily="34" charset="0"/>
              </a:rPr>
              <a:t>ALLOWANCE &amp; MAKE-READY/PUT AWAY TIME</a:t>
            </a:r>
          </a:p>
          <a:p>
            <a:pPr eaLnBrk="1" hangingPunct="1">
              <a:spcBef>
                <a:spcPct val="0"/>
              </a:spcBef>
              <a:buClrTx/>
              <a:buSzTx/>
              <a:buFontTx/>
              <a:buNone/>
            </a:pPr>
            <a:endParaRPr lang="en-US" altLang="en-US" sz="1400" b="1">
              <a:latin typeface="Arial" panose="020B0604020202020204" pitchFamily="34" charset="0"/>
            </a:endParaRPr>
          </a:p>
        </p:txBody>
      </p:sp>
      <p:sp>
        <p:nvSpPr>
          <p:cNvPr id="111625" name="AutoShape 8"/>
          <p:cNvSpPr>
            <a:spLocks noChangeArrowheads="1"/>
          </p:cNvSpPr>
          <p:nvPr/>
        </p:nvSpPr>
        <p:spPr bwMode="auto">
          <a:xfrm rot="14040000" flipH="1">
            <a:off x="1231900" y="2674938"/>
            <a:ext cx="447675" cy="292100"/>
          </a:xfrm>
          <a:prstGeom prst="rightArrow">
            <a:avLst>
              <a:gd name="adj1" fmla="val 50000"/>
              <a:gd name="adj2" fmla="val 76638"/>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26" name="AutoShape 9"/>
          <p:cNvSpPr>
            <a:spLocks noChangeArrowheads="1"/>
          </p:cNvSpPr>
          <p:nvPr/>
        </p:nvSpPr>
        <p:spPr bwMode="auto">
          <a:xfrm rot="14040000" flipH="1">
            <a:off x="1965326" y="3784600"/>
            <a:ext cx="381000" cy="269875"/>
          </a:xfrm>
          <a:prstGeom prst="rightArrow">
            <a:avLst>
              <a:gd name="adj1" fmla="val 50000"/>
              <a:gd name="adj2" fmla="val 70595"/>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27" name="Rectangle 10"/>
          <p:cNvSpPr>
            <a:spLocks noChangeArrowheads="1"/>
          </p:cNvSpPr>
          <p:nvPr/>
        </p:nvSpPr>
        <p:spPr bwMode="auto">
          <a:xfrm>
            <a:off x="200025" y="6173788"/>
            <a:ext cx="1657350" cy="449262"/>
          </a:xfrm>
          <a:prstGeom prst="rect">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28" name="Rectangle 11"/>
          <p:cNvSpPr>
            <a:spLocks noChangeArrowheads="1"/>
          </p:cNvSpPr>
          <p:nvPr/>
        </p:nvSpPr>
        <p:spPr bwMode="auto">
          <a:xfrm>
            <a:off x="298450" y="6289675"/>
            <a:ext cx="10810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latin typeface="Arial" panose="020B0604020202020204" pitchFamily="34" charset="0"/>
              </a:rPr>
              <a:t>WATCHES</a:t>
            </a:r>
          </a:p>
        </p:txBody>
      </p:sp>
      <p:sp>
        <p:nvSpPr>
          <p:cNvPr id="111629" name="Rectangle 12"/>
          <p:cNvSpPr>
            <a:spLocks noChangeArrowheads="1"/>
          </p:cNvSpPr>
          <p:nvPr/>
        </p:nvSpPr>
        <p:spPr bwMode="auto">
          <a:xfrm>
            <a:off x="585788" y="5111750"/>
            <a:ext cx="2836862" cy="757238"/>
          </a:xfrm>
          <a:prstGeom prst="rect">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30" name="Rectangle 13"/>
          <p:cNvSpPr>
            <a:spLocks noGrp="1" noChangeArrowheads="1"/>
          </p:cNvSpPr>
          <p:nvPr>
            <p:ph type="body" sz="half" idx="2"/>
          </p:nvPr>
        </p:nvSpPr>
        <p:spPr>
          <a:xfrm>
            <a:off x="4800600" y="1981200"/>
            <a:ext cx="3962400" cy="4114800"/>
          </a:xfrm>
          <a:noFill/>
        </p:spPr>
        <p:txBody>
          <a:bodyPr/>
          <a:lstStyle/>
          <a:p>
            <a:pPr>
              <a:buFont typeface="Monotype Sorts" pitchFamily="2" charset="2"/>
              <a:buNone/>
            </a:pPr>
            <a:r>
              <a:rPr lang="en-US" altLang="en-US" sz="2400" b="1">
                <a:latin typeface="Arial" panose="020B0604020202020204" pitchFamily="34" charset="0"/>
              </a:rPr>
              <a:t>Determine the number of billet requirements: </a:t>
            </a:r>
            <a:endParaRPr lang="en-US" altLang="en-US" sz="2400">
              <a:latin typeface="Arial" panose="020B0604020202020204" pitchFamily="34" charset="0"/>
            </a:endParaRPr>
          </a:p>
          <a:p>
            <a:pPr>
              <a:buFont typeface="Monotype Sorts" pitchFamily="2" charset="2"/>
              <a:buNone/>
            </a:pPr>
            <a:endParaRPr lang="en-US" altLang="en-US" sz="2400">
              <a:latin typeface="Arial" panose="020B0604020202020204" pitchFamily="34" charset="0"/>
            </a:endParaRPr>
          </a:p>
          <a:p>
            <a:r>
              <a:rPr lang="en-US" altLang="en-US" sz="2400" b="1">
                <a:latin typeface="Arial" panose="020B0604020202020204" pitchFamily="34" charset="0"/>
              </a:rPr>
              <a:t>In each Division</a:t>
            </a:r>
            <a:endParaRPr lang="en-US" altLang="en-US" sz="2400">
              <a:latin typeface="Arial" panose="020B0604020202020204" pitchFamily="34" charset="0"/>
            </a:endParaRPr>
          </a:p>
          <a:p>
            <a:r>
              <a:rPr lang="en-US" altLang="en-US" sz="2400">
                <a:latin typeface="Arial" panose="020B0604020202020204" pitchFamily="34" charset="0"/>
              </a:rPr>
              <a:t>Sum work load hours</a:t>
            </a:r>
          </a:p>
          <a:p>
            <a:r>
              <a:rPr lang="en-US" altLang="en-US" sz="2400">
                <a:latin typeface="Arial" panose="020B0604020202020204" pitchFamily="34" charset="0"/>
              </a:rPr>
              <a:t>Sum base driver</a:t>
            </a:r>
          </a:p>
        </p:txBody>
      </p:sp>
      <p:sp>
        <p:nvSpPr>
          <p:cNvPr id="111631" name="AutoShape 15"/>
          <p:cNvSpPr>
            <a:spLocks noChangeArrowheads="1"/>
          </p:cNvSpPr>
          <p:nvPr/>
        </p:nvSpPr>
        <p:spPr bwMode="auto">
          <a:xfrm rot="-3240000">
            <a:off x="2041526" y="4851400"/>
            <a:ext cx="381000" cy="269875"/>
          </a:xfrm>
          <a:prstGeom prst="rightArrow">
            <a:avLst>
              <a:gd name="adj1" fmla="val 50000"/>
              <a:gd name="adj2" fmla="val 70595"/>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32" name="Rectangle 16"/>
          <p:cNvSpPr>
            <a:spLocks noChangeArrowheads="1"/>
          </p:cNvSpPr>
          <p:nvPr/>
        </p:nvSpPr>
        <p:spPr bwMode="auto">
          <a:xfrm>
            <a:off x="622300" y="5211763"/>
            <a:ext cx="2576513" cy="5143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latin typeface="Arial" panose="020B0604020202020204" pitchFamily="34" charset="0"/>
              </a:rPr>
              <a:t>WATCH BASE COMPARED TO DIRECTED SKILLS</a:t>
            </a:r>
          </a:p>
        </p:txBody>
      </p:sp>
      <p:sp>
        <p:nvSpPr>
          <p:cNvPr id="111633" name="AutoShape 17"/>
          <p:cNvSpPr>
            <a:spLocks noChangeArrowheads="1"/>
          </p:cNvSpPr>
          <p:nvPr/>
        </p:nvSpPr>
        <p:spPr bwMode="auto">
          <a:xfrm rot="-3240000">
            <a:off x="1231901" y="5878512"/>
            <a:ext cx="381000" cy="244475"/>
          </a:xfrm>
          <a:prstGeom prst="rightArrow">
            <a:avLst>
              <a:gd name="adj1" fmla="val 50000"/>
              <a:gd name="adj2" fmla="val 77929"/>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1634" name="Rectangle 18"/>
          <p:cNvSpPr>
            <a:spLocks noGrp="1" noChangeArrowheads="1"/>
          </p:cNvSpPr>
          <p:nvPr>
            <p:ph type="title"/>
          </p:nvPr>
        </p:nvSpPr>
        <p:spPr>
          <a:xfrm>
            <a:off x="1219200" y="360363"/>
            <a:ext cx="7810500" cy="1008062"/>
          </a:xfrm>
          <a:noFill/>
        </p:spPr>
        <p:txBody>
          <a:bodyPr/>
          <a:lstStyle/>
          <a:p>
            <a:r>
              <a:rPr lang="en-US" altLang="en-US" sz="4000">
                <a:solidFill>
                  <a:srgbClr val="000099"/>
                </a:solidFill>
                <a:latin typeface="Arial" panose="020B0604020202020204" pitchFamily="34" charset="0"/>
              </a:rPr>
              <a:t>SMD/FMD Manpower Determination Process</a:t>
            </a:r>
            <a:endParaRPr lang="en-US" altLang="en-US" sz="6600">
              <a:solidFill>
                <a:srgbClr val="000099"/>
              </a:solidFill>
              <a:latin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5DB9F1D8-44BC-4E94-A976-5E46A57BFAAD}" type="slidenum">
              <a:rPr lang="en-US" altLang="en-US" sz="1400">
                <a:latin typeface="Arial" panose="020B0604020202020204" pitchFamily="34" charset="0"/>
              </a:rPr>
              <a:pPr>
                <a:spcBef>
                  <a:spcPct val="0"/>
                </a:spcBef>
                <a:buClrTx/>
                <a:buSzTx/>
                <a:buFontTx/>
                <a:buNone/>
              </a:pPr>
              <a:t>45</a:t>
            </a:fld>
            <a:endParaRPr lang="en-US" altLang="en-US" sz="1400">
              <a:latin typeface="Arial" panose="020B0604020202020204" pitchFamily="34" charset="0"/>
            </a:endParaRPr>
          </a:p>
        </p:txBody>
      </p:sp>
      <p:sp>
        <p:nvSpPr>
          <p:cNvPr id="113667" name="Rectangle 2"/>
          <p:cNvSpPr>
            <a:spLocks noGrp="1" noChangeArrowheads="1"/>
          </p:cNvSpPr>
          <p:nvPr>
            <p:ph type="body" sz="half" idx="2"/>
          </p:nvPr>
        </p:nvSpPr>
        <p:spPr>
          <a:xfrm>
            <a:off x="4692650" y="2255838"/>
            <a:ext cx="4146550" cy="3886200"/>
          </a:xfrm>
          <a:noFill/>
        </p:spPr>
        <p:txBody>
          <a:bodyPr/>
          <a:lstStyle/>
          <a:p>
            <a:r>
              <a:rPr lang="en-US" altLang="en-US" sz="2400">
                <a:latin typeface="Arial" panose="020B0604020202020204" pitchFamily="34" charset="0"/>
              </a:rPr>
              <a:t>Optimization of pay grade structure</a:t>
            </a:r>
          </a:p>
          <a:p>
            <a:pPr>
              <a:buFont typeface="Monotype Sorts" pitchFamily="2" charset="2"/>
              <a:buNone/>
            </a:pPr>
            <a:endParaRPr lang="en-US" altLang="en-US" sz="1200">
              <a:latin typeface="Arial" panose="020B0604020202020204" pitchFamily="34" charset="0"/>
            </a:endParaRPr>
          </a:p>
          <a:p>
            <a:r>
              <a:rPr lang="en-US" altLang="en-US" sz="2400">
                <a:latin typeface="Arial" panose="020B0604020202020204" pitchFamily="34" charset="0"/>
              </a:rPr>
              <a:t>Optimize NEC mix</a:t>
            </a:r>
          </a:p>
          <a:p>
            <a:pPr>
              <a:buFont typeface="Monotype Sorts" pitchFamily="2" charset="2"/>
              <a:buNone/>
            </a:pPr>
            <a:endParaRPr lang="en-US" altLang="en-US" sz="1600">
              <a:latin typeface="Arial" panose="020B0604020202020204" pitchFamily="34" charset="0"/>
            </a:endParaRPr>
          </a:p>
          <a:p>
            <a:r>
              <a:rPr lang="en-US" altLang="en-US" sz="2400">
                <a:latin typeface="Arial" panose="020B0604020202020204" pitchFamily="34" charset="0"/>
              </a:rPr>
              <a:t>Checks &amp; balance to ensure pay grade and NEC match</a:t>
            </a:r>
          </a:p>
        </p:txBody>
      </p:sp>
      <p:sp>
        <p:nvSpPr>
          <p:cNvPr id="113668" name="Rectangle 3"/>
          <p:cNvSpPr>
            <a:spLocks noChangeArrowheads="1"/>
          </p:cNvSpPr>
          <p:nvPr/>
        </p:nvSpPr>
        <p:spPr bwMode="auto">
          <a:xfrm>
            <a:off x="2895600" y="3124200"/>
            <a:ext cx="1533525" cy="1041400"/>
          </a:xfrm>
          <a:prstGeom prst="rect">
            <a:avLst/>
          </a:prstGeom>
          <a:solidFill>
            <a:srgbClr val="CCECFF"/>
          </a:solidFill>
          <a:ln w="25400">
            <a:solidFill>
              <a:schemeClr val="tx2"/>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400" b="1"/>
              <a:t>BILLET</a:t>
            </a:r>
          </a:p>
          <a:p>
            <a:pPr algn="ctr">
              <a:spcBef>
                <a:spcPct val="0"/>
              </a:spcBef>
              <a:buClrTx/>
              <a:buSzTx/>
              <a:buFontTx/>
              <a:buNone/>
            </a:pPr>
            <a:r>
              <a:rPr lang="en-US" altLang="en-US" sz="1400" b="1"/>
              <a:t>SPREAD</a:t>
            </a:r>
          </a:p>
        </p:txBody>
      </p:sp>
      <p:sp>
        <p:nvSpPr>
          <p:cNvPr id="113669" name="Rectangle 4"/>
          <p:cNvSpPr>
            <a:spLocks noChangeArrowheads="1"/>
          </p:cNvSpPr>
          <p:nvPr/>
        </p:nvSpPr>
        <p:spPr bwMode="auto">
          <a:xfrm>
            <a:off x="111125" y="3068638"/>
            <a:ext cx="2238375" cy="1165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SUM WORKLOAD AND WATCHES BY DIVISION</a:t>
            </a:r>
          </a:p>
          <a:p>
            <a:pPr>
              <a:spcBef>
                <a:spcPct val="0"/>
              </a:spcBef>
              <a:buClrTx/>
              <a:buSzTx/>
              <a:buFontTx/>
              <a:buNone/>
            </a:pPr>
            <a:endParaRPr lang="en-US" altLang="en-US" sz="1400" b="1"/>
          </a:p>
          <a:p>
            <a:pPr>
              <a:spcBef>
                <a:spcPct val="0"/>
              </a:spcBef>
              <a:buClrTx/>
              <a:buSzTx/>
              <a:buFontTx/>
              <a:buNone/>
            </a:pPr>
            <a:r>
              <a:rPr lang="en-US" altLang="en-US" sz="1400" b="1"/>
              <a:t>(BILLETS REQUIRED)</a:t>
            </a:r>
          </a:p>
        </p:txBody>
      </p:sp>
      <p:sp>
        <p:nvSpPr>
          <p:cNvPr id="113670" name="AutoShape 5"/>
          <p:cNvSpPr>
            <a:spLocks noChangeArrowheads="1"/>
          </p:cNvSpPr>
          <p:nvPr/>
        </p:nvSpPr>
        <p:spPr bwMode="auto">
          <a:xfrm>
            <a:off x="2362200" y="3505200"/>
            <a:ext cx="520700" cy="266700"/>
          </a:xfrm>
          <a:prstGeom prst="rightArrow">
            <a:avLst>
              <a:gd name="adj1" fmla="val 50000"/>
              <a:gd name="adj2" fmla="val 97628"/>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3671" name="Text Box 7"/>
          <p:cNvSpPr txBox="1">
            <a:spLocks noChangeArrowheads="1"/>
          </p:cNvSpPr>
          <p:nvPr/>
        </p:nvSpPr>
        <p:spPr bwMode="auto">
          <a:xfrm>
            <a:off x="8731250" y="30480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endParaRPr lang="en-US" altLang="en-US" sz="4000" b="1">
              <a:solidFill>
                <a:srgbClr val="FC0128"/>
              </a:solidFill>
            </a:endParaRPr>
          </a:p>
        </p:txBody>
      </p:sp>
      <p:sp>
        <p:nvSpPr>
          <p:cNvPr id="113672" name="Rectangle 8"/>
          <p:cNvSpPr>
            <a:spLocks noGrp="1" noChangeArrowheads="1"/>
          </p:cNvSpPr>
          <p:nvPr>
            <p:ph type="title"/>
          </p:nvPr>
        </p:nvSpPr>
        <p:spPr>
          <a:xfrm>
            <a:off x="1219200" y="360363"/>
            <a:ext cx="7810500" cy="1008062"/>
          </a:xfrm>
          <a:noFill/>
        </p:spPr>
        <p:txBody>
          <a:bodyPr/>
          <a:lstStyle/>
          <a:p>
            <a:r>
              <a:rPr lang="en-US" altLang="en-US" sz="4000">
                <a:solidFill>
                  <a:srgbClr val="000099"/>
                </a:solidFill>
                <a:latin typeface="Arial" panose="020B0604020202020204" pitchFamily="34" charset="0"/>
              </a:rPr>
              <a:t>SMD/FMD Manpower Determination Process</a:t>
            </a:r>
            <a:endParaRPr lang="en-US" altLang="en-US" sz="6600">
              <a:solidFill>
                <a:srgbClr val="000099"/>
              </a:solidFill>
              <a:latin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7FA4B8B7-C78F-4454-8CCE-B182D3553F30}" type="slidenum">
              <a:rPr lang="en-US" altLang="en-US" sz="1400">
                <a:latin typeface="Arial" panose="020B0604020202020204" pitchFamily="34" charset="0"/>
              </a:rPr>
              <a:pPr>
                <a:spcBef>
                  <a:spcPct val="0"/>
                </a:spcBef>
                <a:buClrTx/>
                <a:buSzTx/>
                <a:buFontTx/>
                <a:buNone/>
              </a:pPr>
              <a:t>46</a:t>
            </a:fld>
            <a:endParaRPr lang="en-US" altLang="en-US" sz="1400">
              <a:latin typeface="Arial" panose="020B0604020202020204" pitchFamily="34" charset="0"/>
            </a:endParaRPr>
          </a:p>
        </p:txBody>
      </p:sp>
      <p:sp>
        <p:nvSpPr>
          <p:cNvPr id="115715" name="Rectangle 2"/>
          <p:cNvSpPr>
            <a:spLocks noGrp="1" noChangeArrowheads="1"/>
          </p:cNvSpPr>
          <p:nvPr>
            <p:ph type="body" sz="half" idx="2"/>
          </p:nvPr>
        </p:nvSpPr>
        <p:spPr>
          <a:xfrm>
            <a:off x="4876800" y="2209800"/>
            <a:ext cx="3810000" cy="4114800"/>
          </a:xfrm>
          <a:noFill/>
        </p:spPr>
        <p:txBody>
          <a:bodyPr/>
          <a:lstStyle/>
          <a:p>
            <a:pPr>
              <a:buFont typeface="Monotype Sorts" pitchFamily="2" charset="2"/>
              <a:buNone/>
            </a:pPr>
            <a:r>
              <a:rPr lang="en-US" altLang="en-US" sz="2400" b="1">
                <a:latin typeface="Arial" panose="020B0604020202020204" pitchFamily="34" charset="0"/>
              </a:rPr>
              <a:t>Validate skill by billet</a:t>
            </a:r>
            <a:r>
              <a:rPr lang="en-US" altLang="en-US" sz="2400">
                <a:latin typeface="Arial" panose="020B0604020202020204" pitchFamily="34" charset="0"/>
              </a:rPr>
              <a:t>:</a:t>
            </a:r>
          </a:p>
          <a:p>
            <a:pPr>
              <a:buFont typeface="Monotype Sorts" pitchFamily="2" charset="2"/>
              <a:buNone/>
            </a:pPr>
            <a:endParaRPr lang="en-US" altLang="en-US" sz="2400">
              <a:latin typeface="Arial" panose="020B0604020202020204" pitchFamily="34" charset="0"/>
            </a:endParaRPr>
          </a:p>
          <a:p>
            <a:r>
              <a:rPr lang="en-US" altLang="en-US" sz="2400">
                <a:latin typeface="Arial" panose="020B0604020202020204" pitchFamily="34" charset="0"/>
              </a:rPr>
              <a:t>Check and balance process to ensure paygrade and NEC match</a:t>
            </a:r>
          </a:p>
          <a:p>
            <a:r>
              <a:rPr lang="en-US" altLang="en-US" sz="2400">
                <a:latin typeface="Arial" panose="020B0604020202020204" pitchFamily="34" charset="0"/>
              </a:rPr>
              <a:t>Produce Manpower Document</a:t>
            </a:r>
          </a:p>
        </p:txBody>
      </p:sp>
      <p:sp>
        <p:nvSpPr>
          <p:cNvPr id="115716" name="Rectangle 3"/>
          <p:cNvSpPr>
            <a:spLocks noChangeArrowheads="1"/>
          </p:cNvSpPr>
          <p:nvPr/>
        </p:nvSpPr>
        <p:spPr bwMode="auto">
          <a:xfrm>
            <a:off x="1728788" y="3660775"/>
            <a:ext cx="1117600" cy="744538"/>
          </a:xfrm>
          <a:prstGeom prst="rect">
            <a:avLst/>
          </a:prstGeom>
          <a:solidFill>
            <a:schemeClr val="bg1"/>
          </a:solidFill>
          <a:ln w="254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5717" name="Rectangle 4"/>
          <p:cNvSpPr>
            <a:spLocks noChangeArrowheads="1"/>
          </p:cNvSpPr>
          <p:nvPr/>
        </p:nvSpPr>
        <p:spPr bwMode="auto">
          <a:xfrm>
            <a:off x="227013" y="3800475"/>
            <a:ext cx="99695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5718" name="Rectangle 5"/>
          <p:cNvSpPr>
            <a:spLocks noChangeArrowheads="1"/>
          </p:cNvSpPr>
          <p:nvPr/>
        </p:nvSpPr>
        <p:spPr bwMode="auto">
          <a:xfrm>
            <a:off x="271463" y="3790950"/>
            <a:ext cx="8921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BILLET</a:t>
            </a:r>
          </a:p>
          <a:p>
            <a:pPr>
              <a:spcBef>
                <a:spcPct val="0"/>
              </a:spcBef>
              <a:buClrTx/>
              <a:buSzTx/>
              <a:buFontTx/>
              <a:buNone/>
            </a:pPr>
            <a:r>
              <a:rPr lang="en-US" altLang="en-US" sz="1400" b="1"/>
              <a:t>SPREAD</a:t>
            </a:r>
          </a:p>
        </p:txBody>
      </p:sp>
      <p:sp>
        <p:nvSpPr>
          <p:cNvPr id="115719" name="Rectangle 6"/>
          <p:cNvSpPr>
            <a:spLocks noChangeArrowheads="1"/>
          </p:cNvSpPr>
          <p:nvPr/>
        </p:nvSpPr>
        <p:spPr bwMode="auto">
          <a:xfrm>
            <a:off x="1722438" y="3668713"/>
            <a:ext cx="1166812" cy="727075"/>
          </a:xfrm>
          <a:prstGeom prst="rect">
            <a:avLst/>
          </a:prstGeom>
          <a:solidFill>
            <a:srgbClr val="CCECFF"/>
          </a:solidFill>
          <a:ln w="19050">
            <a:solidFill>
              <a:srgbClr val="000000"/>
            </a:solidFill>
            <a:miter lim="800000"/>
            <a:headEnd/>
            <a:tailEnd/>
          </a:ln>
        </p:spPr>
        <p:txBody>
          <a:bodyPr wrap="none" lIns="90488" tIns="44450" rIns="90488" bIns="44450">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dirty="0"/>
              <a:t>VALIDATE </a:t>
            </a:r>
          </a:p>
          <a:p>
            <a:pPr>
              <a:spcBef>
                <a:spcPct val="0"/>
              </a:spcBef>
              <a:buClrTx/>
              <a:buSzTx/>
              <a:buFontTx/>
              <a:buNone/>
            </a:pPr>
            <a:r>
              <a:rPr lang="en-US" altLang="en-US" sz="1400" b="1" dirty="0"/>
              <a:t>SKILL BY</a:t>
            </a:r>
          </a:p>
          <a:p>
            <a:pPr>
              <a:spcBef>
                <a:spcPct val="0"/>
              </a:spcBef>
              <a:buClrTx/>
              <a:buSzTx/>
              <a:buFontTx/>
              <a:buNone/>
            </a:pPr>
            <a:r>
              <a:rPr lang="en-US" altLang="en-US" sz="1400" b="1" dirty="0"/>
              <a:t>BILLET</a:t>
            </a:r>
          </a:p>
        </p:txBody>
      </p:sp>
      <p:sp>
        <p:nvSpPr>
          <p:cNvPr id="115720" name="AutoShape 7"/>
          <p:cNvSpPr>
            <a:spLocks noChangeArrowheads="1"/>
          </p:cNvSpPr>
          <p:nvPr/>
        </p:nvSpPr>
        <p:spPr bwMode="auto">
          <a:xfrm>
            <a:off x="1239838" y="3921125"/>
            <a:ext cx="466725" cy="266700"/>
          </a:xfrm>
          <a:prstGeom prst="rightArrow">
            <a:avLst>
              <a:gd name="adj1" fmla="val 50000"/>
              <a:gd name="adj2" fmla="val 8750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5721" name="AutoShape 8"/>
          <p:cNvSpPr>
            <a:spLocks noChangeArrowheads="1"/>
          </p:cNvSpPr>
          <p:nvPr/>
        </p:nvSpPr>
        <p:spPr bwMode="auto">
          <a:xfrm>
            <a:off x="2835275" y="3892550"/>
            <a:ext cx="520700" cy="266700"/>
          </a:xfrm>
          <a:prstGeom prst="rightArrow">
            <a:avLst>
              <a:gd name="adj1" fmla="val 50000"/>
              <a:gd name="adj2" fmla="val 97628"/>
            </a:avLst>
          </a:prstGeom>
          <a:solidFill>
            <a:srgbClr val="CCECFF"/>
          </a:solidFill>
          <a:ln w="127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5722" name="Rectangle 10"/>
          <p:cNvSpPr>
            <a:spLocks noChangeArrowheads="1"/>
          </p:cNvSpPr>
          <p:nvPr/>
        </p:nvSpPr>
        <p:spPr bwMode="auto">
          <a:xfrm>
            <a:off x="3379788" y="3648075"/>
            <a:ext cx="1346200" cy="744538"/>
          </a:xfrm>
          <a:prstGeom prst="rect">
            <a:avLst/>
          </a:prstGeom>
          <a:solidFill>
            <a:srgbClr val="CCECFF"/>
          </a:solidFill>
          <a:ln w="25400">
            <a:solidFill>
              <a:schemeClr val="tx1"/>
            </a:solidFill>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PRODUCE</a:t>
            </a:r>
          </a:p>
          <a:p>
            <a:pPr>
              <a:spcBef>
                <a:spcPct val="0"/>
              </a:spcBef>
              <a:buClrTx/>
              <a:buSzTx/>
              <a:buFontTx/>
              <a:buNone/>
            </a:pPr>
            <a:r>
              <a:rPr lang="en-US" altLang="en-US" sz="1400" b="1"/>
              <a:t>MANPOWER</a:t>
            </a:r>
          </a:p>
          <a:p>
            <a:pPr>
              <a:spcBef>
                <a:spcPct val="0"/>
              </a:spcBef>
              <a:buClrTx/>
              <a:buSzTx/>
              <a:buFontTx/>
              <a:buNone/>
            </a:pPr>
            <a:r>
              <a:rPr lang="en-US" altLang="en-US" sz="1400" b="1"/>
              <a:t>DOCUMENT</a:t>
            </a:r>
            <a:endParaRPr lang="en-US" altLang="en-US" sz="2400"/>
          </a:p>
        </p:txBody>
      </p:sp>
      <p:sp>
        <p:nvSpPr>
          <p:cNvPr id="115723" name="Rectangle 11"/>
          <p:cNvSpPr>
            <a:spLocks noGrp="1" noChangeArrowheads="1"/>
          </p:cNvSpPr>
          <p:nvPr>
            <p:ph type="title"/>
          </p:nvPr>
        </p:nvSpPr>
        <p:spPr>
          <a:xfrm>
            <a:off x="1219200" y="360363"/>
            <a:ext cx="7810500" cy="1008062"/>
          </a:xfrm>
          <a:noFill/>
        </p:spPr>
        <p:txBody>
          <a:bodyPr/>
          <a:lstStyle/>
          <a:p>
            <a:r>
              <a:rPr lang="en-US" altLang="en-US" sz="4000">
                <a:solidFill>
                  <a:srgbClr val="000099"/>
                </a:solidFill>
                <a:latin typeface="Arial" panose="020B0604020202020204" pitchFamily="34" charset="0"/>
              </a:rPr>
              <a:t>SMD/FMD Manpower Determination Process</a:t>
            </a:r>
            <a:endParaRPr lang="en-US" altLang="en-US" sz="6600">
              <a:solidFill>
                <a:srgbClr val="000099"/>
              </a:solidFill>
              <a:latin typeface="Arial" panose="020B060402020202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A8872A35-AFAC-4DFD-9632-E3348F217982}" type="slidenum">
              <a:rPr lang="en-US" altLang="en-US" sz="1400">
                <a:latin typeface="Arial" panose="020B0604020202020204" pitchFamily="34" charset="0"/>
              </a:rPr>
              <a:pPr>
                <a:spcBef>
                  <a:spcPct val="0"/>
                </a:spcBef>
                <a:buClrTx/>
                <a:buSzTx/>
                <a:buFontTx/>
                <a:buNone/>
              </a:pPr>
              <a:t>47</a:t>
            </a:fld>
            <a:endParaRPr lang="en-US" altLang="en-US" sz="1400">
              <a:latin typeface="Arial" panose="020B0604020202020204" pitchFamily="34" charset="0"/>
            </a:endParaRPr>
          </a:p>
        </p:txBody>
      </p:sp>
      <p:sp>
        <p:nvSpPr>
          <p:cNvPr id="117763" name="Rectangle 2"/>
          <p:cNvSpPr>
            <a:spLocks noGrp="1" noChangeArrowheads="1"/>
          </p:cNvSpPr>
          <p:nvPr>
            <p:ph type="title"/>
          </p:nvPr>
        </p:nvSpPr>
        <p:spPr>
          <a:xfrm>
            <a:off x="1219200" y="360363"/>
            <a:ext cx="7810500" cy="1008062"/>
          </a:xfrm>
          <a:noFill/>
        </p:spPr>
        <p:txBody>
          <a:bodyPr/>
          <a:lstStyle/>
          <a:p>
            <a:r>
              <a:rPr lang="en-US" altLang="en-US" sz="4000">
                <a:solidFill>
                  <a:srgbClr val="000099"/>
                </a:solidFill>
                <a:latin typeface="Arial" panose="020B0604020202020204" pitchFamily="34" charset="0"/>
              </a:rPr>
              <a:t>SMD/FMD Manpower Determination Process</a:t>
            </a:r>
            <a:endParaRPr lang="en-US" altLang="en-US" sz="6600">
              <a:solidFill>
                <a:srgbClr val="000099"/>
              </a:solidFill>
              <a:latin typeface="Arial" panose="020B0604020202020204" pitchFamily="34" charset="0"/>
            </a:endParaRPr>
          </a:p>
        </p:txBody>
      </p:sp>
      <p:pic>
        <p:nvPicPr>
          <p:cNvPr id="117764" name="Picture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68500" y="2362200"/>
            <a:ext cx="4748213" cy="4114800"/>
          </a:xfrm>
          <a:noFill/>
        </p:spPr>
      </p:pic>
      <p:sp>
        <p:nvSpPr>
          <p:cNvPr id="117765" name="Rectangle 4"/>
          <p:cNvSpPr>
            <a:spLocks noChangeArrowheads="1"/>
          </p:cNvSpPr>
          <p:nvPr/>
        </p:nvSpPr>
        <p:spPr bwMode="auto">
          <a:xfrm>
            <a:off x="4889500" y="2397125"/>
            <a:ext cx="265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Arial" panose="020B0604020202020204" pitchFamily="34" charset="0"/>
              </a:rPr>
              <a:t>Quality Assurance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4ED6B8C3-32A1-43C8-A3C5-404194F2ED3A}" type="slidenum">
              <a:rPr lang="en-US" altLang="en-US" sz="1400">
                <a:latin typeface="Arial" panose="020B0604020202020204" pitchFamily="34" charset="0"/>
              </a:rPr>
              <a:pPr>
                <a:spcBef>
                  <a:spcPct val="0"/>
                </a:spcBef>
                <a:buClrTx/>
                <a:buSzTx/>
                <a:buFontTx/>
                <a:buNone/>
              </a:pPr>
              <a:t>48</a:t>
            </a:fld>
            <a:endParaRPr lang="en-US" altLang="en-US" sz="1400">
              <a:latin typeface="Arial" panose="020B0604020202020204" pitchFamily="34" charset="0"/>
            </a:endParaRPr>
          </a:p>
        </p:txBody>
      </p:sp>
      <p:sp>
        <p:nvSpPr>
          <p:cNvPr id="11981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9812" name="Rectangle 3"/>
          <p:cNvSpPr>
            <a:spLocks noGrp="1" noChangeArrowheads="1"/>
          </p:cNvSpPr>
          <p:nvPr>
            <p:ph type="title"/>
          </p:nvPr>
        </p:nvSpPr>
        <p:spPr>
          <a:xfrm>
            <a:off x="685800" y="190500"/>
            <a:ext cx="7791450" cy="1181100"/>
          </a:xfrm>
          <a:noFill/>
        </p:spPr>
        <p:txBody>
          <a:bodyPr lIns="92075" tIns="46038" rIns="92075" bIns="46038" anchor="ctr"/>
          <a:lstStyle/>
          <a:p>
            <a:r>
              <a:rPr lang="en-US" altLang="en-US"/>
              <a:t> </a:t>
            </a:r>
          </a:p>
        </p:txBody>
      </p:sp>
      <p:sp>
        <p:nvSpPr>
          <p:cNvPr id="119813" name="Rectangle 4"/>
          <p:cNvSpPr>
            <a:spLocks noGrp="1" noChangeArrowheads="1"/>
          </p:cNvSpPr>
          <p:nvPr>
            <p:ph type="body" idx="1"/>
          </p:nvPr>
        </p:nvSpPr>
        <p:spPr>
          <a:xfrm>
            <a:off x="685800" y="2027238"/>
            <a:ext cx="7791450" cy="3867150"/>
          </a:xfrm>
          <a:noFill/>
        </p:spPr>
        <p:txBody>
          <a:bodyPr lIns="92075" tIns="46038" rIns="92075" bIns="46038"/>
          <a:lstStyle/>
          <a:p>
            <a:pPr algn="ctr">
              <a:buFont typeface="Monotype Sorts" pitchFamily="2" charset="2"/>
              <a:buNone/>
            </a:pPr>
            <a:r>
              <a:rPr lang="en-US" altLang="en-US" sz="1800" dirty="0">
                <a:latin typeface="Arial" panose="020B0604020202020204" pitchFamily="34" charset="0"/>
              </a:rPr>
              <a:t>NAVY MANPOWER ANALYSIS CENTER</a:t>
            </a:r>
          </a:p>
          <a:p>
            <a:pPr algn="ctr">
              <a:buFont typeface="Monotype Sorts" pitchFamily="2" charset="2"/>
              <a:buNone/>
            </a:pPr>
            <a:r>
              <a:rPr lang="en-US" altLang="en-US" sz="1800" dirty="0">
                <a:latin typeface="Arial" panose="020B0604020202020204" pitchFamily="34" charset="0"/>
              </a:rPr>
              <a:t>5722 INTEGRITY DRIVE</a:t>
            </a:r>
          </a:p>
          <a:p>
            <a:pPr algn="ctr">
              <a:buFont typeface="Monotype Sorts" pitchFamily="2" charset="2"/>
              <a:buNone/>
            </a:pPr>
            <a:r>
              <a:rPr lang="en-US" altLang="en-US" sz="1800" dirty="0">
                <a:latin typeface="Arial" panose="020B0604020202020204" pitchFamily="34" charset="0"/>
              </a:rPr>
              <a:t>MILLINGTON, TENNESSEE 38054-5011</a:t>
            </a:r>
          </a:p>
          <a:p>
            <a:pPr algn="ctr">
              <a:buFont typeface="Monotype Sorts" pitchFamily="2" charset="2"/>
              <a:buNone/>
            </a:pPr>
            <a:endParaRPr lang="en-US" altLang="en-US" sz="1800" dirty="0">
              <a:latin typeface="Arial" panose="020B0604020202020204" pitchFamily="34" charset="0"/>
            </a:endParaRPr>
          </a:p>
          <a:p>
            <a:pPr algn="ctr">
              <a:buFont typeface="Monotype Sorts" pitchFamily="2" charset="2"/>
              <a:buNone/>
            </a:pPr>
            <a:r>
              <a:rPr lang="en-US" altLang="en-US" sz="1800" dirty="0">
                <a:latin typeface="Arial" panose="020B0604020202020204" pitchFamily="34" charset="0"/>
              </a:rPr>
              <a:t>AFLOAT PROGRAMS DEPARTMENT</a:t>
            </a:r>
          </a:p>
          <a:p>
            <a:pPr algn="ctr">
              <a:buFont typeface="Monotype Sorts" pitchFamily="2" charset="2"/>
              <a:buNone/>
            </a:pPr>
            <a:endParaRPr lang="en-US" altLang="en-US" sz="1800" dirty="0">
              <a:latin typeface="Arial" panose="020B0604020202020204" pitchFamily="34" charset="0"/>
            </a:endParaRPr>
          </a:p>
          <a:p>
            <a:pPr algn="ctr">
              <a:buFont typeface="Monotype Sorts" pitchFamily="2" charset="2"/>
              <a:buNone/>
            </a:pPr>
            <a:r>
              <a:rPr lang="en-US" altLang="en-US" sz="1800" dirty="0">
                <a:latin typeface="Arial" panose="020B0604020202020204" pitchFamily="34" charset="0"/>
              </a:rPr>
              <a:t>COMMERCIAL: (901) 874-6423   DSN: 882-6423</a:t>
            </a:r>
          </a:p>
          <a:p>
            <a:pPr algn="ctr">
              <a:buFont typeface="Monotype Sorts" pitchFamily="2" charset="2"/>
              <a:buNone/>
            </a:pPr>
            <a:r>
              <a:rPr lang="en-US" altLang="en-US" sz="1800" dirty="0">
                <a:latin typeface="Arial" panose="020B0604020202020204" pitchFamily="34" charset="0"/>
              </a:rPr>
              <a:t>EMAIL: navmaccode40@us.navy.mil</a:t>
            </a:r>
          </a:p>
        </p:txBody>
      </p:sp>
      <p:sp>
        <p:nvSpPr>
          <p:cNvPr id="119814" name="Rectangle 5"/>
          <p:cNvSpPr>
            <a:spLocks noChangeArrowheads="1"/>
          </p:cNvSpPr>
          <p:nvPr/>
        </p:nvSpPr>
        <p:spPr bwMode="auto">
          <a:xfrm>
            <a:off x="-6853238" y="685800"/>
            <a:ext cx="1841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sp>
        <p:nvSpPr>
          <p:cNvPr id="119815" name="Rectangle 6"/>
          <p:cNvSpPr>
            <a:spLocks noChangeArrowheads="1"/>
          </p:cNvSpPr>
          <p:nvPr/>
        </p:nvSpPr>
        <p:spPr bwMode="auto">
          <a:xfrm>
            <a:off x="1370013" y="146050"/>
            <a:ext cx="75406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b="1">
                <a:solidFill>
                  <a:srgbClr val="000099"/>
                </a:solidFill>
              </a:rPr>
              <a:t>NAVY MANPOWER ANALYSIS CENTER (NAVMAC)</a:t>
            </a:r>
          </a:p>
          <a:p>
            <a:pPr algn="ctr">
              <a:spcBef>
                <a:spcPct val="50000"/>
              </a:spcBef>
              <a:buClrTx/>
              <a:buSzTx/>
              <a:buFontTx/>
              <a:buNone/>
            </a:pPr>
            <a:endParaRPr lang="en-US" altLang="en-US" sz="3600" b="1">
              <a:solidFill>
                <a:srgbClr val="000099"/>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49B2C979-2B13-4CDA-ABFA-B15863F41CAC}" type="slidenum">
              <a:rPr lang="en-US" altLang="en-US" sz="1400">
                <a:latin typeface="Arial" panose="020B0604020202020204" pitchFamily="34" charset="0"/>
              </a:rPr>
              <a:pPr>
                <a:spcBef>
                  <a:spcPct val="0"/>
                </a:spcBef>
                <a:buClrTx/>
                <a:buSzTx/>
                <a:buFontTx/>
                <a:buNone/>
              </a:pPr>
              <a:t>5</a:t>
            </a:fld>
            <a:endParaRPr lang="en-US" altLang="en-US" sz="1400">
              <a:latin typeface="Arial" panose="020B0604020202020204" pitchFamily="34" charset="0"/>
            </a:endParaRPr>
          </a:p>
        </p:txBody>
      </p:sp>
      <p:sp>
        <p:nvSpPr>
          <p:cNvPr id="1098754" name="Rectangle 2050"/>
          <p:cNvSpPr>
            <a:spLocks noChangeArrowheads="1"/>
          </p:cNvSpPr>
          <p:nvPr/>
        </p:nvSpPr>
        <p:spPr bwMode="auto">
          <a:xfrm>
            <a:off x="228600" y="1714500"/>
            <a:ext cx="8763000" cy="4648200"/>
          </a:xfrm>
          <a:prstGeom prst="rect">
            <a:avLst/>
          </a:prstGeom>
          <a:solidFill>
            <a:srgbClr val="FFFF00"/>
          </a:solidFill>
          <a:ln w="9525">
            <a:solidFill>
              <a:schemeClr val="bg2"/>
            </a:solidFill>
            <a:miter lim="800000"/>
            <a:headEnd/>
            <a:tailEnd/>
          </a:ln>
        </p:spPr>
        <p:txBody>
          <a:bodyPr lIns="0" tIns="91440" rIns="0" bIns="0"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600" b="1">
                <a:latin typeface="Arial" panose="020B0604020202020204" pitchFamily="34" charset="0"/>
              </a:rPr>
              <a:t>Controls – Guiding Policies</a:t>
            </a:r>
          </a:p>
          <a:p>
            <a:pPr algn="ctr">
              <a:lnSpc>
                <a:spcPct val="90000"/>
              </a:lnSpc>
              <a:spcBef>
                <a:spcPct val="0"/>
              </a:spcBef>
              <a:buClrTx/>
              <a:buSzTx/>
              <a:buFontTx/>
              <a:buNone/>
            </a:pPr>
            <a:r>
              <a:rPr lang="en-US" altLang="en-US" sz="1600" b="1">
                <a:latin typeface="Arial" panose="020B0604020202020204" pitchFamily="34" charset="0"/>
              </a:rPr>
              <a:t>(</a:t>
            </a:r>
            <a:r>
              <a:rPr lang="en-US" altLang="en-US" sz="1400" b="1">
                <a:latin typeface="Arial" panose="020B0604020202020204" pitchFamily="34" charset="0"/>
              </a:rPr>
              <a:t>Title 10 &amp; DoD, SECNAV, OPNAV Instructions)</a:t>
            </a:r>
          </a:p>
        </p:txBody>
      </p:sp>
      <p:sp>
        <p:nvSpPr>
          <p:cNvPr id="12292" name="Rectangle 2051"/>
          <p:cNvSpPr>
            <a:spLocks noChangeArrowheads="1"/>
          </p:cNvSpPr>
          <p:nvPr/>
        </p:nvSpPr>
        <p:spPr bwMode="auto">
          <a:xfrm flipH="1">
            <a:off x="304800" y="2247900"/>
            <a:ext cx="8610600" cy="3733800"/>
          </a:xfrm>
          <a:prstGeom prst="rect">
            <a:avLst/>
          </a:prstGeom>
          <a:gradFill rotWithShape="0">
            <a:gsLst>
              <a:gs pos="0">
                <a:srgbClr val="3399FF"/>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endParaRPr lang="en-US" altLang="en-US" sz="2400"/>
          </a:p>
        </p:txBody>
      </p:sp>
      <p:sp>
        <p:nvSpPr>
          <p:cNvPr id="1098756" name="Rectangle 2052"/>
          <p:cNvSpPr>
            <a:spLocks noChangeArrowheads="1"/>
          </p:cNvSpPr>
          <p:nvPr/>
        </p:nvSpPr>
        <p:spPr bwMode="auto">
          <a:xfrm>
            <a:off x="381000" y="2324100"/>
            <a:ext cx="8534400" cy="460375"/>
          </a:xfrm>
          <a:prstGeom prst="rect">
            <a:avLst/>
          </a:prstGeom>
          <a:noFill/>
          <a:ln w="9525">
            <a:noFill/>
            <a:miter lim="800000"/>
            <a:headEnd/>
            <a:tailEnd/>
          </a:ln>
          <a:effectLst/>
        </p:spPr>
        <p:txBody>
          <a:bodyPr lIns="0" tIns="91440" rIns="0" bIns="0"/>
          <a:lstStyle/>
          <a:p>
            <a:pPr algn="ctr">
              <a:lnSpc>
                <a:spcPct val="90000"/>
              </a:lnSpc>
              <a:defRPr/>
            </a:pPr>
            <a:r>
              <a:rPr lang="en-US" altLang="en-US" sz="1600" b="1" dirty="0">
                <a:solidFill>
                  <a:schemeClr val="bg1"/>
                </a:solidFill>
                <a:effectLst>
                  <a:outerShdw blurRad="38100" dist="38100" dir="2700000" algn="tl">
                    <a:srgbClr val="C0C0C0"/>
                  </a:outerShdw>
                </a:effectLst>
                <a:latin typeface="Arial" charset="0"/>
              </a:rPr>
              <a:t>Fleet Manpower Requirements Determination Program (OPNAV N12)</a:t>
            </a:r>
            <a:endParaRPr lang="en-US" altLang="en-US" dirty="0">
              <a:solidFill>
                <a:schemeClr val="bg1"/>
              </a:solidFill>
              <a:effectLst>
                <a:outerShdw blurRad="38100" dist="38100" dir="2700000" algn="tl">
                  <a:srgbClr val="C0C0C0"/>
                </a:outerShdw>
              </a:effectLst>
              <a:latin typeface="Times" pitchFamily="18" charset="0"/>
            </a:endParaRPr>
          </a:p>
        </p:txBody>
      </p:sp>
      <p:sp>
        <p:nvSpPr>
          <p:cNvPr id="1098757" name="AutoShape 2053"/>
          <p:cNvSpPr>
            <a:spLocks noChangeArrowheads="1"/>
          </p:cNvSpPr>
          <p:nvPr/>
        </p:nvSpPr>
        <p:spPr bwMode="auto">
          <a:xfrm>
            <a:off x="3657600" y="5143500"/>
            <a:ext cx="2114550" cy="762000"/>
          </a:xfrm>
          <a:prstGeom prst="upArrowCallout">
            <a:avLst>
              <a:gd name="adj1" fmla="val 69375"/>
              <a:gd name="adj2" fmla="val 69375"/>
              <a:gd name="adj3" fmla="val 16667"/>
              <a:gd name="adj4" fmla="val 66667"/>
            </a:avLst>
          </a:prstGeom>
          <a:solidFill>
            <a:srgbClr val="FFFF00"/>
          </a:solidFill>
          <a:ln w="9525">
            <a:solidFill>
              <a:schemeClr val="tx1"/>
            </a:solidFill>
            <a:miter lim="800000"/>
            <a:headEnd/>
            <a:tailEnd/>
          </a:ln>
        </p:spPr>
        <p:txBody>
          <a:bodyPr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b="1">
                <a:latin typeface="Arial" panose="020B0604020202020204" pitchFamily="34" charset="0"/>
              </a:rPr>
              <a:t>Manpower Standards</a:t>
            </a:r>
            <a:endParaRPr lang="en-US" altLang="en-US" sz="1200" b="1">
              <a:latin typeface="Arial" panose="020B0604020202020204" pitchFamily="34" charset="0"/>
            </a:endParaRPr>
          </a:p>
          <a:p>
            <a:pPr algn="ctr">
              <a:lnSpc>
                <a:spcPct val="90000"/>
              </a:lnSpc>
              <a:spcBef>
                <a:spcPct val="0"/>
              </a:spcBef>
              <a:buClrTx/>
              <a:buSzTx/>
              <a:buFontTx/>
              <a:buNone/>
            </a:pPr>
            <a:r>
              <a:rPr lang="en-US" altLang="en-US" sz="1000" b="1">
                <a:latin typeface="Arial" panose="020B0604020202020204" pitchFamily="34" charset="0"/>
              </a:rPr>
              <a:t>(OPNAV N1 -</a:t>
            </a:r>
          </a:p>
          <a:p>
            <a:pPr algn="ctr">
              <a:lnSpc>
                <a:spcPct val="90000"/>
              </a:lnSpc>
              <a:spcBef>
                <a:spcPct val="0"/>
              </a:spcBef>
              <a:buClrTx/>
              <a:buSzTx/>
              <a:buFontTx/>
              <a:buNone/>
            </a:pPr>
            <a:r>
              <a:rPr lang="en-US" altLang="en-US" sz="1000" b="1">
                <a:latin typeface="Arial" panose="020B0604020202020204" pitchFamily="34" charset="0"/>
              </a:rPr>
              <a:t>OCCSTDs, NECs, Workweek)</a:t>
            </a:r>
            <a:endParaRPr lang="en-US" altLang="en-US" sz="1100" b="1">
              <a:latin typeface="Arial" panose="020B0604020202020204" pitchFamily="34" charset="0"/>
            </a:endParaRPr>
          </a:p>
        </p:txBody>
      </p:sp>
      <p:sp>
        <p:nvSpPr>
          <p:cNvPr id="12295" name="Rectangle 2054"/>
          <p:cNvSpPr>
            <a:spLocks noGrp="1" noChangeArrowheads="1"/>
          </p:cNvSpPr>
          <p:nvPr>
            <p:ph type="title"/>
          </p:nvPr>
        </p:nvSpPr>
        <p:spPr>
          <a:xfrm>
            <a:off x="990600" y="187325"/>
            <a:ext cx="7886700" cy="1008063"/>
          </a:xfrm>
          <a:noFill/>
        </p:spPr>
        <p:txBody>
          <a:bodyPr lIns="92075" tIns="46038" rIns="92075" bIns="46038" anchor="ctr"/>
          <a:lstStyle/>
          <a:p>
            <a:r>
              <a:rPr lang="en-US" altLang="en-US">
                <a:solidFill>
                  <a:srgbClr val="000099"/>
                </a:solidFill>
                <a:latin typeface="Arial" panose="020B0604020202020204" pitchFamily="34" charset="0"/>
              </a:rPr>
              <a:t>Determine Fleet RQMTs</a:t>
            </a:r>
            <a:br>
              <a:rPr lang="en-US" altLang="en-US">
                <a:solidFill>
                  <a:srgbClr val="000099"/>
                </a:solidFill>
                <a:latin typeface="Arial" panose="020B0604020202020204" pitchFamily="34" charset="0"/>
              </a:rPr>
            </a:br>
            <a:r>
              <a:rPr lang="en-US" altLang="en-US" sz="3600" i="1">
                <a:solidFill>
                  <a:srgbClr val="000099"/>
                </a:solidFill>
                <a:latin typeface="Arial" panose="020B0604020202020204" pitchFamily="34" charset="0"/>
              </a:rPr>
              <a:t>Assumptions Drive RQMT Answer</a:t>
            </a:r>
            <a:endParaRPr lang="en-US" altLang="en-US">
              <a:solidFill>
                <a:srgbClr val="000099"/>
              </a:solidFill>
              <a:latin typeface="Arial" panose="020B0604020202020204" pitchFamily="34" charset="0"/>
            </a:endParaRPr>
          </a:p>
        </p:txBody>
      </p:sp>
      <p:grpSp>
        <p:nvGrpSpPr>
          <p:cNvPr id="2" name="Group 2055"/>
          <p:cNvGrpSpPr>
            <a:grpSpLocks/>
          </p:cNvGrpSpPr>
          <p:nvPr/>
        </p:nvGrpSpPr>
        <p:grpSpPr bwMode="auto">
          <a:xfrm>
            <a:off x="304800" y="2781300"/>
            <a:ext cx="3200400" cy="2895600"/>
            <a:chOff x="192" y="1920"/>
            <a:chExt cx="2016" cy="1824"/>
          </a:xfrm>
        </p:grpSpPr>
        <p:grpSp>
          <p:nvGrpSpPr>
            <p:cNvPr id="12314" name="Group 2056"/>
            <p:cNvGrpSpPr>
              <a:grpSpLocks/>
            </p:cNvGrpSpPr>
            <p:nvPr/>
          </p:nvGrpSpPr>
          <p:grpSpPr bwMode="auto">
            <a:xfrm>
              <a:off x="192" y="1920"/>
              <a:ext cx="2016" cy="1824"/>
              <a:chOff x="192" y="1920"/>
              <a:chExt cx="2016" cy="1824"/>
            </a:xfrm>
          </p:grpSpPr>
          <p:sp>
            <p:nvSpPr>
              <p:cNvPr id="12316" name="Freeform 2057"/>
              <p:cNvSpPr>
                <a:spLocks/>
              </p:cNvSpPr>
              <p:nvPr/>
            </p:nvSpPr>
            <p:spPr bwMode="auto">
              <a:xfrm>
                <a:off x="192" y="2208"/>
                <a:ext cx="2016" cy="1536"/>
              </a:xfrm>
              <a:custGeom>
                <a:avLst/>
                <a:gdLst>
                  <a:gd name="T0" fmla="*/ 0 w 1416"/>
                  <a:gd name="T1" fmla="*/ 2397 h 1480"/>
                  <a:gd name="T2" fmla="*/ 0 w 1416"/>
                  <a:gd name="T3" fmla="*/ 8 h 1480"/>
                  <a:gd name="T4" fmla="*/ 107419 w 1416"/>
                  <a:gd name="T5" fmla="*/ 0 h 1480"/>
                  <a:gd name="T6" fmla="*/ 139809 w 1416"/>
                  <a:gd name="T7" fmla="*/ 1473 h 1480"/>
                  <a:gd name="T8" fmla="*/ 106691 w 1416"/>
                  <a:gd name="T9" fmla="*/ 2397 h 1480"/>
                  <a:gd name="T10" fmla="*/ 0 w 1416"/>
                  <a:gd name="T11" fmla="*/ 2397 h 1480"/>
                  <a:gd name="T12" fmla="*/ 0 60000 65536"/>
                  <a:gd name="T13" fmla="*/ 0 60000 65536"/>
                  <a:gd name="T14" fmla="*/ 0 60000 65536"/>
                  <a:gd name="T15" fmla="*/ 0 60000 65536"/>
                  <a:gd name="T16" fmla="*/ 0 60000 65536"/>
                  <a:gd name="T17" fmla="*/ 0 60000 65536"/>
                  <a:gd name="T18" fmla="*/ 0 w 1416"/>
                  <a:gd name="T19" fmla="*/ 0 h 1480"/>
                  <a:gd name="T20" fmla="*/ 1416 w 1416"/>
                  <a:gd name="T21" fmla="*/ 1480 h 1480"/>
                </a:gdLst>
                <a:ahLst/>
                <a:cxnLst>
                  <a:cxn ang="T12">
                    <a:pos x="T0" y="T1"/>
                  </a:cxn>
                  <a:cxn ang="T13">
                    <a:pos x="T2" y="T3"/>
                  </a:cxn>
                  <a:cxn ang="T14">
                    <a:pos x="T4" y="T5"/>
                  </a:cxn>
                  <a:cxn ang="T15">
                    <a:pos x="T6" y="T7"/>
                  </a:cxn>
                  <a:cxn ang="T16">
                    <a:pos x="T8" y="T9"/>
                  </a:cxn>
                  <a:cxn ang="T17">
                    <a:pos x="T10" y="T11"/>
                  </a:cxn>
                </a:cxnLst>
                <a:rect l="T18" t="T19" r="T20" b="T21"/>
                <a:pathLst>
                  <a:path w="1416" h="1480">
                    <a:moveTo>
                      <a:pt x="0" y="1480"/>
                    </a:moveTo>
                    <a:lnTo>
                      <a:pt x="0" y="8"/>
                    </a:lnTo>
                    <a:lnTo>
                      <a:pt x="1088" y="0"/>
                    </a:lnTo>
                    <a:lnTo>
                      <a:pt x="1416" y="909"/>
                    </a:lnTo>
                    <a:lnTo>
                      <a:pt x="1080" y="1480"/>
                    </a:lnTo>
                    <a:lnTo>
                      <a:pt x="0" y="1480"/>
                    </a:lnTo>
                    <a:close/>
                  </a:path>
                </a:pathLst>
              </a:custGeom>
              <a:solidFill>
                <a:srgbClr val="00005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7" name="Rectangle 2058"/>
              <p:cNvSpPr>
                <a:spLocks noChangeArrowheads="1"/>
              </p:cNvSpPr>
              <p:nvPr/>
            </p:nvSpPr>
            <p:spPr bwMode="auto">
              <a:xfrm>
                <a:off x="528" y="2208"/>
                <a:ext cx="1200" cy="512"/>
              </a:xfrm>
              <a:prstGeom prst="rect">
                <a:avLst/>
              </a:prstGeom>
              <a:solidFill>
                <a:schemeClr val="accent1"/>
              </a:solidFill>
              <a:ln w="9525">
                <a:solidFill>
                  <a:schemeClr val="tx1"/>
                </a:solidFill>
                <a:miter lim="800000"/>
                <a:headEnd/>
                <a:tailEnd/>
              </a:ln>
            </p:spPr>
            <p:txBody>
              <a:bodyPr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b="1">
                    <a:latin typeface="Arial" panose="020B0604020202020204" pitchFamily="34" charset="0"/>
                  </a:rPr>
                  <a:t>Capabilities</a:t>
                </a:r>
              </a:p>
              <a:p>
                <a:pPr algn="ctr">
                  <a:lnSpc>
                    <a:spcPct val="90000"/>
                  </a:lnSpc>
                  <a:spcBef>
                    <a:spcPct val="0"/>
                  </a:spcBef>
                  <a:buClrTx/>
                  <a:buSzTx/>
                  <a:buFontTx/>
                  <a:buNone/>
                </a:pPr>
                <a:r>
                  <a:rPr lang="en-US" altLang="en-US" sz="1000" b="1">
                    <a:latin typeface="Arial" panose="020B0604020202020204" pitchFamily="34" charset="0"/>
                  </a:rPr>
                  <a:t>(Warfare Sponsor - ROC/POE</a:t>
                </a:r>
              </a:p>
              <a:p>
                <a:pPr algn="ctr">
                  <a:lnSpc>
                    <a:spcPct val="90000"/>
                  </a:lnSpc>
                  <a:spcBef>
                    <a:spcPct val="0"/>
                  </a:spcBef>
                  <a:buClrTx/>
                  <a:buSzTx/>
                  <a:buFontTx/>
                  <a:buNone/>
                </a:pPr>
                <a:r>
                  <a:rPr lang="en-US" altLang="en-US" sz="1000" b="1">
                    <a:latin typeface="Arial" panose="020B0604020202020204" pitchFamily="34" charset="0"/>
                  </a:rPr>
                  <a:t>AW, AMW, CCC, C2W, INT, MOB, NCO, USW, etc)</a:t>
                </a:r>
              </a:p>
            </p:txBody>
          </p:sp>
          <p:sp>
            <p:nvSpPr>
              <p:cNvPr id="12318" name="Rectangle 2059"/>
              <p:cNvSpPr>
                <a:spLocks noChangeArrowheads="1"/>
              </p:cNvSpPr>
              <p:nvPr/>
            </p:nvSpPr>
            <p:spPr bwMode="auto">
              <a:xfrm>
                <a:off x="528" y="2688"/>
                <a:ext cx="1200" cy="528"/>
              </a:xfrm>
              <a:prstGeom prst="rect">
                <a:avLst/>
              </a:prstGeom>
              <a:solidFill>
                <a:schemeClr val="accent1"/>
              </a:solidFill>
              <a:ln w="9525">
                <a:solidFill>
                  <a:schemeClr val="tx1"/>
                </a:solidFill>
                <a:miter lim="800000"/>
                <a:headEnd/>
                <a:tailEnd/>
              </a:ln>
            </p:spPr>
            <p:txBody>
              <a:bodyPr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b="1">
                    <a:latin typeface="Arial" panose="020B0604020202020204" pitchFamily="34" charset="0"/>
                  </a:rPr>
                  <a:t>Configuration</a:t>
                </a:r>
              </a:p>
              <a:p>
                <a:pPr algn="ctr">
                  <a:lnSpc>
                    <a:spcPct val="90000"/>
                  </a:lnSpc>
                  <a:spcBef>
                    <a:spcPct val="0"/>
                  </a:spcBef>
                  <a:buClrTx/>
                  <a:buSzTx/>
                  <a:buFontTx/>
                  <a:buNone/>
                </a:pPr>
                <a:r>
                  <a:rPr lang="en-US" altLang="en-US" sz="1000" b="1">
                    <a:latin typeface="Arial" panose="020B0604020202020204" pitchFamily="34" charset="0"/>
                  </a:rPr>
                  <a:t>(Program Sponsor/SYSCOM -     Platform Design, </a:t>
                </a:r>
              </a:p>
              <a:p>
                <a:pPr algn="ctr">
                  <a:lnSpc>
                    <a:spcPct val="90000"/>
                  </a:lnSpc>
                  <a:spcBef>
                    <a:spcPct val="0"/>
                  </a:spcBef>
                  <a:buClrTx/>
                  <a:buSzTx/>
                  <a:buFontTx/>
                  <a:buNone/>
                </a:pPr>
                <a:r>
                  <a:rPr lang="en-US" altLang="en-US" sz="1000" b="1">
                    <a:latin typeface="Arial" panose="020B0604020202020204" pitchFamily="34" charset="0"/>
                  </a:rPr>
                  <a:t>Equipment, etc)</a:t>
                </a:r>
              </a:p>
            </p:txBody>
          </p:sp>
          <p:sp>
            <p:nvSpPr>
              <p:cNvPr id="12319" name="Rectangle 2060"/>
              <p:cNvSpPr>
                <a:spLocks noChangeArrowheads="1"/>
              </p:cNvSpPr>
              <p:nvPr/>
            </p:nvSpPr>
            <p:spPr bwMode="auto">
              <a:xfrm>
                <a:off x="528" y="3216"/>
                <a:ext cx="1200" cy="512"/>
              </a:xfrm>
              <a:prstGeom prst="rect">
                <a:avLst/>
              </a:prstGeom>
              <a:solidFill>
                <a:schemeClr val="accent1"/>
              </a:solidFill>
              <a:ln w="9525">
                <a:solidFill>
                  <a:schemeClr val="tx1"/>
                </a:solidFill>
                <a:miter lim="800000"/>
                <a:headEnd/>
                <a:tailEnd/>
              </a:ln>
            </p:spPr>
            <p:txBody>
              <a:bodyPr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b="1">
                    <a:latin typeface="Arial" panose="020B0604020202020204" pitchFamily="34" charset="0"/>
                  </a:rPr>
                  <a:t>Navy Policies</a:t>
                </a:r>
              </a:p>
              <a:p>
                <a:pPr algn="ctr">
                  <a:lnSpc>
                    <a:spcPct val="90000"/>
                  </a:lnSpc>
                  <a:spcBef>
                    <a:spcPct val="0"/>
                  </a:spcBef>
                  <a:buClrTx/>
                  <a:buSzTx/>
                  <a:buFontTx/>
                  <a:buNone/>
                </a:pPr>
                <a:r>
                  <a:rPr lang="en-US" altLang="en-US" sz="1000" b="1">
                    <a:latin typeface="Arial" panose="020B0604020202020204" pitchFamily="34" charset="0"/>
                  </a:rPr>
                  <a:t>(Various - Environmental, SORM, EDORM, CSD, NWP, NATOP, NSTM,  3M, QOL, etc)</a:t>
                </a:r>
              </a:p>
            </p:txBody>
          </p:sp>
          <p:sp>
            <p:nvSpPr>
              <p:cNvPr id="1098765" name="Rectangle 2061"/>
              <p:cNvSpPr>
                <a:spLocks noChangeArrowheads="1"/>
              </p:cNvSpPr>
              <p:nvPr/>
            </p:nvSpPr>
            <p:spPr bwMode="auto">
              <a:xfrm>
                <a:off x="336" y="1920"/>
                <a:ext cx="1632" cy="290"/>
              </a:xfrm>
              <a:prstGeom prst="rect">
                <a:avLst/>
              </a:prstGeom>
              <a:noFill/>
              <a:ln w="9525">
                <a:noFill/>
                <a:miter lim="800000"/>
                <a:headEnd/>
                <a:tailEnd/>
              </a:ln>
              <a:effectLst/>
            </p:spPr>
            <p:txBody>
              <a:bodyPr lIns="0" tIns="91440" rIns="0" bIns="0"/>
              <a:lstStyle/>
              <a:p>
                <a:pPr algn="ctr">
                  <a:lnSpc>
                    <a:spcPct val="90000"/>
                  </a:lnSpc>
                  <a:defRPr/>
                </a:pPr>
                <a:r>
                  <a:rPr lang="en-US" altLang="en-US" sz="1600" b="1" dirty="0">
                    <a:solidFill>
                      <a:schemeClr val="bg1"/>
                    </a:solidFill>
                    <a:effectLst>
                      <a:outerShdw blurRad="38100" dist="38100" dir="2700000" algn="tl">
                        <a:srgbClr val="C0C0C0"/>
                      </a:outerShdw>
                    </a:effectLst>
                    <a:latin typeface="Arial" charset="0"/>
                  </a:rPr>
                  <a:t>Inputs (Workload Drivers)</a:t>
                </a:r>
                <a:endParaRPr lang="en-US" altLang="en-US" dirty="0">
                  <a:solidFill>
                    <a:schemeClr val="bg1"/>
                  </a:solidFill>
                  <a:effectLst>
                    <a:outerShdw blurRad="38100" dist="38100" dir="2700000" algn="tl">
                      <a:srgbClr val="C0C0C0"/>
                    </a:outerShdw>
                  </a:effectLst>
                  <a:latin typeface="Times" pitchFamily="18" charset="0"/>
                </a:endParaRPr>
              </a:p>
            </p:txBody>
          </p:sp>
        </p:grpSp>
        <p:sp>
          <p:nvSpPr>
            <p:cNvPr id="12315" name="Rectangle 2062"/>
            <p:cNvSpPr>
              <a:spLocks noChangeArrowheads="1"/>
            </p:cNvSpPr>
            <p:nvPr/>
          </p:nvSpPr>
          <p:spPr bwMode="auto">
            <a:xfrm flipV="1">
              <a:off x="192" y="2208"/>
              <a:ext cx="336" cy="1536"/>
            </a:xfrm>
            <a:prstGeom prst="rect">
              <a:avLst/>
            </a:prstGeom>
            <a:solidFill>
              <a:schemeClr val="accent1"/>
            </a:solidFill>
            <a:ln w="9525">
              <a:solidFill>
                <a:schemeClr val="tx1"/>
              </a:solidFill>
              <a:miter lim="800000"/>
              <a:headEnd/>
              <a:tailEnd/>
            </a:ln>
          </p:spPr>
          <p:txBody>
            <a:bodyPr vert="eaVert"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b="1">
                  <a:latin typeface="Arial" panose="020B0604020202020204" pitchFamily="34" charset="0"/>
                </a:rPr>
                <a:t>Mission</a:t>
              </a:r>
            </a:p>
            <a:p>
              <a:pPr algn="ctr">
                <a:lnSpc>
                  <a:spcPct val="90000"/>
                </a:lnSpc>
                <a:spcBef>
                  <a:spcPct val="0"/>
                </a:spcBef>
                <a:buClrTx/>
                <a:buSzTx/>
                <a:buFontTx/>
                <a:buNone/>
              </a:pPr>
              <a:r>
                <a:rPr lang="en-US" altLang="en-US" sz="1000" b="1">
                  <a:latin typeface="Arial" panose="020B0604020202020204" pitchFamily="34" charset="0"/>
                </a:rPr>
                <a:t>(Wartime / Peacetime)</a:t>
              </a:r>
            </a:p>
          </p:txBody>
        </p:sp>
      </p:grpSp>
      <p:sp>
        <p:nvSpPr>
          <p:cNvPr id="1098767" name="Text Box 2063"/>
          <p:cNvSpPr txBox="1">
            <a:spLocks noChangeArrowheads="1"/>
          </p:cNvSpPr>
          <p:nvPr/>
        </p:nvSpPr>
        <p:spPr bwMode="auto">
          <a:xfrm>
            <a:off x="304800" y="5981700"/>
            <a:ext cx="8610600" cy="298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110000"/>
              </a:lnSpc>
              <a:spcBef>
                <a:spcPct val="0"/>
              </a:spcBef>
              <a:buClrTx/>
              <a:buSzTx/>
              <a:buFontTx/>
              <a:buNone/>
            </a:pPr>
            <a:r>
              <a:rPr lang="en-US" altLang="en-US" sz="1600" b="1">
                <a:latin typeface="Arial" panose="020B0604020202020204" pitchFamily="34" charset="0"/>
              </a:rPr>
              <a:t>Processes</a:t>
            </a:r>
            <a:r>
              <a:rPr lang="en-US" altLang="en-US" sz="1800" b="1">
                <a:latin typeface="Arial" panose="020B0604020202020204" pitchFamily="34" charset="0"/>
              </a:rPr>
              <a:t> </a:t>
            </a:r>
            <a:r>
              <a:rPr lang="en-US" altLang="en-US" sz="1400" b="1">
                <a:latin typeface="Arial" panose="020B0604020202020204" pitchFamily="34" charset="0"/>
              </a:rPr>
              <a:t>- Readiness Reporting, Mobilization Planning &amp; Human Resources Mgmt</a:t>
            </a:r>
            <a:endParaRPr lang="en-US" altLang="en-US" sz="1400">
              <a:latin typeface="Arial" panose="020B0604020202020204" pitchFamily="34" charset="0"/>
            </a:endParaRPr>
          </a:p>
        </p:txBody>
      </p:sp>
      <p:sp>
        <p:nvSpPr>
          <p:cNvPr id="1098768" name="AutoShape 2064"/>
          <p:cNvSpPr>
            <a:spLocks noChangeArrowheads="1"/>
          </p:cNvSpPr>
          <p:nvPr/>
        </p:nvSpPr>
        <p:spPr bwMode="auto">
          <a:xfrm flipH="1">
            <a:off x="7162800" y="1447800"/>
            <a:ext cx="1752600" cy="762000"/>
          </a:xfrm>
          <a:prstGeom prst="wedgeRoundRectCallout">
            <a:avLst>
              <a:gd name="adj1" fmla="val -19750"/>
              <a:gd name="adj2" fmla="val 165829"/>
              <a:gd name="adj3" fmla="val 16667"/>
            </a:avLst>
          </a:prstGeom>
          <a:solidFill>
            <a:srgbClr val="CCECFF"/>
          </a:solidFill>
          <a:ln w="12700">
            <a:solidFill>
              <a:schemeClr val="tx1"/>
            </a:solidFill>
            <a:miter lim="800000"/>
            <a:headEnd/>
            <a:tailEnd/>
          </a:ln>
        </p:spPr>
        <p:txBody>
          <a:bodyPr wrap="none" lIns="92075" tIns="46038" rIns="92075" bIns="46038"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b="1" u="sng">
                <a:latin typeface="Arial" panose="020B0604020202020204" pitchFamily="34" charset="0"/>
              </a:rPr>
              <a:t>Outcome</a:t>
            </a:r>
          </a:p>
          <a:p>
            <a:pPr algn="ctr">
              <a:lnSpc>
                <a:spcPct val="90000"/>
              </a:lnSpc>
              <a:spcBef>
                <a:spcPct val="0"/>
              </a:spcBef>
              <a:buClrTx/>
              <a:buSzTx/>
              <a:buFontTx/>
              <a:buNone/>
            </a:pPr>
            <a:r>
              <a:rPr lang="en-US" altLang="en-US" sz="1200">
                <a:latin typeface="Arial" panose="020B0604020202020204" pitchFamily="34" charset="0"/>
              </a:rPr>
              <a:t>Properly Assessed </a:t>
            </a:r>
          </a:p>
          <a:p>
            <a:pPr algn="ctr">
              <a:lnSpc>
                <a:spcPct val="90000"/>
              </a:lnSpc>
              <a:spcBef>
                <a:spcPct val="0"/>
              </a:spcBef>
              <a:buClrTx/>
              <a:buSzTx/>
              <a:buFontTx/>
              <a:buNone/>
            </a:pPr>
            <a:r>
              <a:rPr lang="en-US" altLang="en-US" sz="1200">
                <a:latin typeface="Arial" panose="020B0604020202020204" pitchFamily="34" charset="0"/>
              </a:rPr>
              <a:t>Readiness, Mobilization</a:t>
            </a:r>
          </a:p>
          <a:p>
            <a:pPr algn="ctr">
              <a:lnSpc>
                <a:spcPct val="90000"/>
              </a:lnSpc>
              <a:spcBef>
                <a:spcPct val="0"/>
              </a:spcBef>
              <a:buClrTx/>
              <a:buSzTx/>
              <a:buFontTx/>
              <a:buNone/>
            </a:pPr>
            <a:r>
              <a:rPr lang="en-US" altLang="en-US" sz="1200">
                <a:latin typeface="Arial" panose="020B0604020202020204" pitchFamily="34" charset="0"/>
              </a:rPr>
              <a:t> &amp; HR</a:t>
            </a:r>
            <a:endParaRPr lang="en-US" altLang="en-US" sz="800">
              <a:latin typeface="Arial" panose="020B0604020202020204" pitchFamily="34" charset="0"/>
            </a:endParaRPr>
          </a:p>
        </p:txBody>
      </p:sp>
      <p:grpSp>
        <p:nvGrpSpPr>
          <p:cNvPr id="4" name="Group 2065"/>
          <p:cNvGrpSpPr>
            <a:grpSpLocks/>
          </p:cNvGrpSpPr>
          <p:nvPr/>
        </p:nvGrpSpPr>
        <p:grpSpPr bwMode="auto">
          <a:xfrm>
            <a:off x="6172200" y="2781300"/>
            <a:ext cx="2743200" cy="2209800"/>
            <a:chOff x="3888" y="1920"/>
            <a:chExt cx="1728" cy="1392"/>
          </a:xfrm>
        </p:grpSpPr>
        <p:sp>
          <p:nvSpPr>
            <p:cNvPr id="1098770" name="Rectangle 2066"/>
            <p:cNvSpPr>
              <a:spLocks noChangeArrowheads="1"/>
            </p:cNvSpPr>
            <p:nvPr/>
          </p:nvSpPr>
          <p:spPr bwMode="auto">
            <a:xfrm>
              <a:off x="4128" y="1920"/>
              <a:ext cx="1392" cy="288"/>
            </a:xfrm>
            <a:prstGeom prst="rect">
              <a:avLst/>
            </a:prstGeom>
            <a:noFill/>
            <a:ln w="9525">
              <a:noFill/>
              <a:miter lim="800000"/>
              <a:headEnd/>
              <a:tailEnd/>
            </a:ln>
            <a:effectLst/>
          </p:spPr>
          <p:txBody>
            <a:bodyPr lIns="0" tIns="91440" rIns="0" bIns="0"/>
            <a:lstStyle/>
            <a:p>
              <a:pPr algn="ctr">
                <a:lnSpc>
                  <a:spcPct val="90000"/>
                </a:lnSpc>
                <a:defRPr/>
              </a:pPr>
              <a:r>
                <a:rPr lang="en-US" altLang="en-US" sz="1600" b="1" dirty="0">
                  <a:solidFill>
                    <a:schemeClr val="bg1"/>
                  </a:solidFill>
                  <a:effectLst>
                    <a:outerShdw blurRad="38100" dist="38100" dir="2700000" algn="tl">
                      <a:srgbClr val="C0C0C0"/>
                    </a:outerShdw>
                  </a:effectLst>
                  <a:latin typeface="Arial" charset="0"/>
                </a:rPr>
                <a:t>Outputs (RQMTS)</a:t>
              </a:r>
              <a:endParaRPr lang="en-US" altLang="en-US" dirty="0">
                <a:solidFill>
                  <a:schemeClr val="bg1"/>
                </a:solidFill>
                <a:effectLst>
                  <a:outerShdw blurRad="38100" dist="38100" dir="2700000" algn="tl">
                    <a:srgbClr val="C0C0C0"/>
                  </a:outerShdw>
                </a:effectLst>
                <a:latin typeface="Times" pitchFamily="18" charset="0"/>
              </a:endParaRPr>
            </a:p>
          </p:txBody>
        </p:sp>
        <p:sp>
          <p:nvSpPr>
            <p:cNvPr id="12309" name="Freeform 2067"/>
            <p:cNvSpPr>
              <a:spLocks/>
            </p:cNvSpPr>
            <p:nvPr/>
          </p:nvSpPr>
          <p:spPr bwMode="auto">
            <a:xfrm>
              <a:off x="3888" y="2256"/>
              <a:ext cx="1680" cy="1056"/>
            </a:xfrm>
            <a:custGeom>
              <a:avLst/>
              <a:gdLst>
                <a:gd name="T0" fmla="*/ 13071 w 1416"/>
                <a:gd name="T1" fmla="*/ 18 h 1484"/>
                <a:gd name="T2" fmla="*/ 13071 w 1416"/>
                <a:gd name="T3" fmla="*/ 1 h 1484"/>
                <a:gd name="T4" fmla="*/ 3028 w 1416"/>
                <a:gd name="T5" fmla="*/ 0 h 1484"/>
                <a:gd name="T6" fmla="*/ 0 w 1416"/>
                <a:gd name="T7" fmla="*/ 11 h 1484"/>
                <a:gd name="T8" fmla="*/ 3101 w 1416"/>
                <a:gd name="T9" fmla="*/ 18 h 1484"/>
                <a:gd name="T10" fmla="*/ 13071 w 1416"/>
                <a:gd name="T11" fmla="*/ 18 h 1484"/>
                <a:gd name="T12" fmla="*/ 0 60000 65536"/>
                <a:gd name="T13" fmla="*/ 0 60000 65536"/>
                <a:gd name="T14" fmla="*/ 0 60000 65536"/>
                <a:gd name="T15" fmla="*/ 0 60000 65536"/>
                <a:gd name="T16" fmla="*/ 0 60000 65536"/>
                <a:gd name="T17" fmla="*/ 0 60000 65536"/>
                <a:gd name="T18" fmla="*/ 0 w 1416"/>
                <a:gd name="T19" fmla="*/ 0 h 1484"/>
                <a:gd name="T20" fmla="*/ 1416 w 1416"/>
                <a:gd name="T21" fmla="*/ 1484 h 1484"/>
              </a:gdLst>
              <a:ahLst/>
              <a:cxnLst>
                <a:cxn ang="T12">
                  <a:pos x="T0" y="T1"/>
                </a:cxn>
                <a:cxn ang="T13">
                  <a:pos x="T2" y="T3"/>
                </a:cxn>
                <a:cxn ang="T14">
                  <a:pos x="T4" y="T5"/>
                </a:cxn>
                <a:cxn ang="T15">
                  <a:pos x="T6" y="T7"/>
                </a:cxn>
                <a:cxn ang="T16">
                  <a:pos x="T8" y="T9"/>
                </a:cxn>
                <a:cxn ang="T17">
                  <a:pos x="T10" y="T11"/>
                </a:cxn>
              </a:cxnLst>
              <a:rect l="T18" t="T19" r="T20" b="T21"/>
              <a:pathLst>
                <a:path w="1416" h="1484">
                  <a:moveTo>
                    <a:pt x="1416" y="1484"/>
                  </a:moveTo>
                  <a:lnTo>
                    <a:pt x="1416" y="8"/>
                  </a:lnTo>
                  <a:lnTo>
                    <a:pt x="328" y="0"/>
                  </a:lnTo>
                  <a:lnTo>
                    <a:pt x="0" y="909"/>
                  </a:lnTo>
                  <a:lnTo>
                    <a:pt x="336" y="1480"/>
                  </a:lnTo>
                  <a:lnTo>
                    <a:pt x="1416" y="1484"/>
                  </a:lnTo>
                  <a:close/>
                </a:path>
              </a:pathLst>
            </a:custGeom>
            <a:solidFill>
              <a:srgbClr val="00005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0" name="Rectangle 2068"/>
            <p:cNvSpPr>
              <a:spLocks noChangeArrowheads="1"/>
            </p:cNvSpPr>
            <p:nvPr/>
          </p:nvSpPr>
          <p:spPr bwMode="auto">
            <a:xfrm flipH="1">
              <a:off x="4272" y="2640"/>
              <a:ext cx="1056" cy="336"/>
            </a:xfrm>
            <a:prstGeom prst="rect">
              <a:avLst/>
            </a:prstGeom>
            <a:solidFill>
              <a:srgbClr val="FF0000"/>
            </a:solidFill>
            <a:ln w="9525">
              <a:solidFill>
                <a:schemeClr val="tx1"/>
              </a:solidFill>
              <a:miter lim="800000"/>
              <a:headEnd/>
              <a:tailEnd/>
            </a:ln>
          </p:spPr>
          <p:txBody>
            <a:bodyPr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200" b="1">
                  <a:latin typeface="Arial" panose="020B0604020202020204" pitchFamily="34" charset="0"/>
                </a:rPr>
                <a:t>Aviation Program Documents</a:t>
              </a:r>
            </a:p>
            <a:p>
              <a:pPr algn="ctr">
                <a:lnSpc>
                  <a:spcPct val="90000"/>
                </a:lnSpc>
                <a:spcBef>
                  <a:spcPct val="0"/>
                </a:spcBef>
                <a:buClrTx/>
                <a:buSzTx/>
                <a:buFontTx/>
                <a:buNone/>
              </a:pPr>
              <a:r>
                <a:rPr lang="en-US" altLang="en-US" sz="1200" b="1">
                  <a:latin typeface="Arial" panose="020B0604020202020204" pitchFamily="34" charset="0"/>
                </a:rPr>
                <a:t>(SQMD)</a:t>
              </a:r>
            </a:p>
          </p:txBody>
        </p:sp>
        <p:sp>
          <p:nvSpPr>
            <p:cNvPr id="12311" name="Rectangle 2069"/>
            <p:cNvSpPr>
              <a:spLocks noChangeArrowheads="1"/>
            </p:cNvSpPr>
            <p:nvPr/>
          </p:nvSpPr>
          <p:spPr bwMode="auto">
            <a:xfrm flipH="1">
              <a:off x="4272" y="2976"/>
              <a:ext cx="1344" cy="336"/>
            </a:xfrm>
            <a:prstGeom prst="rect">
              <a:avLst/>
            </a:prstGeom>
            <a:solidFill>
              <a:srgbClr val="FF7C80"/>
            </a:solidFill>
            <a:ln w="9525">
              <a:solidFill>
                <a:schemeClr val="tx1"/>
              </a:solidFill>
              <a:miter lim="800000"/>
              <a:headEnd/>
              <a:tailEnd/>
            </a:ln>
          </p:spPr>
          <p:txBody>
            <a:bodyPr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200" b="1">
                  <a:latin typeface="Arial" panose="020B0604020202020204" pitchFamily="34" charset="0"/>
                </a:rPr>
                <a:t>Special Projects	</a:t>
              </a:r>
            </a:p>
            <a:p>
              <a:pPr algn="ctr">
                <a:lnSpc>
                  <a:spcPct val="90000"/>
                </a:lnSpc>
                <a:spcBef>
                  <a:spcPct val="0"/>
                </a:spcBef>
                <a:buClrTx/>
                <a:buSzTx/>
                <a:buFontTx/>
                <a:buNone/>
              </a:pPr>
              <a:r>
                <a:rPr lang="en-US" altLang="en-US" sz="1200" b="1">
                  <a:latin typeface="Arial" panose="020B0604020202020204" pitchFamily="34" charset="0"/>
                </a:rPr>
                <a:t>(PSMD, NTSP, etc)	</a:t>
              </a:r>
            </a:p>
          </p:txBody>
        </p:sp>
        <p:sp>
          <p:nvSpPr>
            <p:cNvPr id="12312" name="Rectangle 2070"/>
            <p:cNvSpPr>
              <a:spLocks noChangeArrowheads="1"/>
            </p:cNvSpPr>
            <p:nvPr/>
          </p:nvSpPr>
          <p:spPr bwMode="auto">
            <a:xfrm flipH="1">
              <a:off x="4272" y="2256"/>
              <a:ext cx="1056" cy="384"/>
            </a:xfrm>
            <a:prstGeom prst="rect">
              <a:avLst/>
            </a:prstGeom>
            <a:solidFill>
              <a:srgbClr val="FF0000"/>
            </a:solidFill>
            <a:ln w="9525">
              <a:solidFill>
                <a:schemeClr val="tx1"/>
              </a:solidFill>
              <a:miter lim="800000"/>
              <a:headEnd/>
              <a:tailEnd/>
            </a:ln>
          </p:spPr>
          <p:txBody>
            <a:bodyPr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200" b="1">
                  <a:latin typeface="Arial" panose="020B0604020202020204" pitchFamily="34" charset="0"/>
                </a:rPr>
                <a:t>Ship Program </a:t>
              </a:r>
            </a:p>
            <a:p>
              <a:pPr algn="ctr">
                <a:lnSpc>
                  <a:spcPct val="90000"/>
                </a:lnSpc>
                <a:spcBef>
                  <a:spcPct val="0"/>
                </a:spcBef>
                <a:buClrTx/>
                <a:buSzTx/>
                <a:buFontTx/>
                <a:buNone/>
              </a:pPr>
              <a:r>
                <a:rPr lang="en-US" altLang="en-US" sz="1200" b="1">
                  <a:latin typeface="Arial" panose="020B0604020202020204" pitchFamily="34" charset="0"/>
                </a:rPr>
                <a:t>Documents</a:t>
              </a:r>
            </a:p>
            <a:p>
              <a:pPr algn="ctr">
                <a:lnSpc>
                  <a:spcPct val="90000"/>
                </a:lnSpc>
                <a:spcBef>
                  <a:spcPct val="0"/>
                </a:spcBef>
                <a:buClrTx/>
                <a:buSzTx/>
                <a:buFontTx/>
                <a:buNone/>
              </a:pPr>
              <a:r>
                <a:rPr lang="en-US" altLang="en-US" sz="1200" b="1">
                  <a:latin typeface="Arial" panose="020B0604020202020204" pitchFamily="34" charset="0"/>
                </a:rPr>
                <a:t>(SMD, FMD)</a:t>
              </a:r>
            </a:p>
          </p:txBody>
        </p:sp>
        <p:sp>
          <p:nvSpPr>
            <p:cNvPr id="12313" name="Rectangle 2071"/>
            <p:cNvSpPr>
              <a:spLocks noChangeArrowheads="1"/>
            </p:cNvSpPr>
            <p:nvPr/>
          </p:nvSpPr>
          <p:spPr bwMode="auto">
            <a:xfrm flipH="1">
              <a:off x="5328" y="2256"/>
              <a:ext cx="288" cy="1056"/>
            </a:xfrm>
            <a:prstGeom prst="rect">
              <a:avLst/>
            </a:prstGeom>
            <a:solidFill>
              <a:srgbClr val="FF0000"/>
            </a:solidFill>
            <a:ln w="9525">
              <a:solidFill>
                <a:schemeClr val="tx1"/>
              </a:solidFill>
              <a:miter lim="800000"/>
              <a:headEnd/>
              <a:tailEnd/>
            </a:ln>
          </p:spPr>
          <p:txBody>
            <a:bodyPr vert="eaVert" lIns="0" tIns="0" rIns="0" bIns="0"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200" b="1">
                  <a:latin typeface="Arial" panose="020B0604020202020204" pitchFamily="34" charset="0"/>
                </a:rPr>
                <a:t>Activity Manpower Document (AMD)</a:t>
              </a:r>
            </a:p>
          </p:txBody>
        </p:sp>
      </p:grpSp>
      <p:grpSp>
        <p:nvGrpSpPr>
          <p:cNvPr id="5" name="Group 2072"/>
          <p:cNvGrpSpPr>
            <a:grpSpLocks/>
          </p:cNvGrpSpPr>
          <p:nvPr/>
        </p:nvGrpSpPr>
        <p:grpSpPr bwMode="auto">
          <a:xfrm>
            <a:off x="3200400" y="2781300"/>
            <a:ext cx="3124200" cy="2362200"/>
            <a:chOff x="2016" y="1920"/>
            <a:chExt cx="1968" cy="1488"/>
          </a:xfrm>
        </p:grpSpPr>
        <p:sp>
          <p:nvSpPr>
            <p:cNvPr id="12301" name="Rectangle 2073"/>
            <p:cNvSpPr>
              <a:spLocks noChangeArrowheads="1"/>
            </p:cNvSpPr>
            <p:nvPr/>
          </p:nvSpPr>
          <p:spPr bwMode="auto">
            <a:xfrm>
              <a:off x="2496" y="1920"/>
              <a:ext cx="1008" cy="1488"/>
            </a:xfrm>
            <a:prstGeom prst="rect">
              <a:avLst/>
            </a:prstGeom>
            <a:solidFill>
              <a:schemeClr val="tx1"/>
            </a:solidFill>
            <a:ln w="9525">
              <a:solidFill>
                <a:schemeClr val="bg2"/>
              </a:solidFill>
              <a:miter lim="800000"/>
              <a:headEnd/>
              <a:tailEnd/>
            </a:ln>
          </p:spPr>
          <p:txBody>
            <a:bodyPr lIns="0" tIns="91440" rIns="0" bIns="0"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b="1">
                  <a:solidFill>
                    <a:schemeClr val="bg1"/>
                  </a:solidFill>
                  <a:latin typeface="Arial" panose="020B0604020202020204" pitchFamily="34" charset="0"/>
                </a:rPr>
                <a:t>Process</a:t>
              </a:r>
            </a:p>
            <a:p>
              <a:pPr algn="ctr">
                <a:lnSpc>
                  <a:spcPct val="90000"/>
                </a:lnSpc>
                <a:spcBef>
                  <a:spcPct val="0"/>
                </a:spcBef>
                <a:buClrTx/>
                <a:buSzTx/>
                <a:buFontTx/>
                <a:buNone/>
              </a:pPr>
              <a:r>
                <a:rPr lang="en-US" altLang="en-US" sz="1600" b="1">
                  <a:solidFill>
                    <a:schemeClr val="bg1"/>
                  </a:solidFill>
                  <a:latin typeface="Arial" panose="020B0604020202020204" pitchFamily="34" charset="0"/>
                </a:rPr>
                <a:t>(NAVMAC)</a:t>
              </a:r>
              <a:endParaRPr lang="en-US" altLang="en-US" sz="1600">
                <a:solidFill>
                  <a:schemeClr val="bg1"/>
                </a:solidFill>
                <a:latin typeface="Times" panose="02020603050405020304" pitchFamily="18" charset="0"/>
              </a:endParaRPr>
            </a:p>
          </p:txBody>
        </p:sp>
        <p:sp>
          <p:nvSpPr>
            <p:cNvPr id="12302" name="Rectangle 2074"/>
            <p:cNvSpPr>
              <a:spLocks noChangeArrowheads="1"/>
            </p:cNvSpPr>
            <p:nvPr/>
          </p:nvSpPr>
          <p:spPr bwMode="auto">
            <a:xfrm>
              <a:off x="2016" y="2352"/>
              <a:ext cx="1968" cy="1056"/>
            </a:xfrm>
            <a:prstGeom prst="rect">
              <a:avLst/>
            </a:prstGeom>
            <a:solidFill>
              <a:srgbClr val="99CCFF"/>
            </a:solidFill>
            <a:ln w="9525">
              <a:solidFill>
                <a:schemeClr val="bg2"/>
              </a:solidFill>
              <a:miter lim="800000"/>
              <a:headEnd/>
              <a:tailEnd/>
            </a:ln>
          </p:spPr>
          <p:txBody>
            <a:bodyPr lIns="0" tIns="91440" rIns="0" bIns="0"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110000"/>
                </a:lnSpc>
                <a:spcBef>
                  <a:spcPct val="0"/>
                </a:spcBef>
                <a:buClrTx/>
                <a:buSzTx/>
                <a:buFontTx/>
                <a:buNone/>
              </a:pPr>
              <a:endParaRPr lang="en-US" altLang="en-US" sz="1000" b="1">
                <a:latin typeface="Arial" panose="020B0604020202020204" pitchFamily="34" charset="0"/>
              </a:endParaRPr>
            </a:p>
          </p:txBody>
        </p:sp>
        <p:sp>
          <p:nvSpPr>
            <p:cNvPr id="12303" name="Rectangle 2075"/>
            <p:cNvSpPr>
              <a:spLocks noChangeArrowheads="1"/>
            </p:cNvSpPr>
            <p:nvPr/>
          </p:nvSpPr>
          <p:spPr bwMode="auto">
            <a:xfrm>
              <a:off x="2496" y="3120"/>
              <a:ext cx="984" cy="212"/>
            </a:xfrm>
            <a:prstGeom prst="rect">
              <a:avLst/>
            </a:prstGeom>
            <a:solidFill>
              <a:srgbClr val="99CCFF"/>
            </a:solidFill>
            <a:ln w="9525">
              <a:solidFill>
                <a:schemeClr val="bg2"/>
              </a:solidFill>
              <a:miter lim="800000"/>
              <a:headEnd/>
              <a:tailEnd/>
            </a:ln>
          </p:spPr>
          <p:txBody>
            <a:bodyPr lIns="0" tIns="0" rIns="0" bIns="0" anchor="ctr"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a:latin typeface="Times" panose="02020603050405020304" pitchFamily="18" charset="0"/>
                </a:rPr>
                <a:t>Occupational Skills</a:t>
              </a:r>
              <a:endParaRPr lang="en-US" altLang="en-US" sz="1200">
                <a:latin typeface="Times" panose="02020603050405020304" pitchFamily="18" charset="0"/>
              </a:endParaRPr>
            </a:p>
          </p:txBody>
        </p:sp>
        <p:sp>
          <p:nvSpPr>
            <p:cNvPr id="12304" name="Rectangle 2076"/>
            <p:cNvSpPr>
              <a:spLocks noChangeArrowheads="1"/>
            </p:cNvSpPr>
            <p:nvPr/>
          </p:nvSpPr>
          <p:spPr bwMode="auto">
            <a:xfrm>
              <a:off x="2544" y="2784"/>
              <a:ext cx="984" cy="197"/>
            </a:xfrm>
            <a:prstGeom prst="rect">
              <a:avLst/>
            </a:prstGeom>
            <a:solidFill>
              <a:srgbClr val="99CCFF"/>
            </a:solidFill>
            <a:ln w="9525">
              <a:solidFill>
                <a:schemeClr val="bg2"/>
              </a:solidFill>
              <a:miter lim="800000"/>
              <a:headEnd/>
              <a:tailEnd/>
            </a:ln>
          </p:spPr>
          <p:txBody>
            <a:bodyPr lIns="0" tIns="0" rIns="0" bIns="0" anchor="ctr"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a:latin typeface="Times" panose="02020603050405020304" pitchFamily="18" charset="0"/>
                </a:rPr>
                <a:t>Work-hours</a:t>
              </a:r>
              <a:endParaRPr lang="en-US" altLang="en-US" sz="1200">
                <a:latin typeface="Times" panose="02020603050405020304" pitchFamily="18" charset="0"/>
              </a:endParaRPr>
            </a:p>
          </p:txBody>
        </p:sp>
        <p:sp>
          <p:nvSpPr>
            <p:cNvPr id="12305" name="Rectangle 2077"/>
            <p:cNvSpPr>
              <a:spLocks noChangeArrowheads="1"/>
            </p:cNvSpPr>
            <p:nvPr/>
          </p:nvSpPr>
          <p:spPr bwMode="auto">
            <a:xfrm>
              <a:off x="2544" y="2400"/>
              <a:ext cx="984" cy="197"/>
            </a:xfrm>
            <a:prstGeom prst="rect">
              <a:avLst/>
            </a:prstGeom>
            <a:solidFill>
              <a:srgbClr val="99CCFF"/>
            </a:solidFill>
            <a:ln w="9525">
              <a:solidFill>
                <a:schemeClr val="bg2"/>
              </a:solidFill>
              <a:miter lim="800000"/>
              <a:headEnd/>
              <a:tailEnd/>
            </a:ln>
          </p:spPr>
          <p:txBody>
            <a:bodyPr lIns="0" tIns="0" rIns="0" bIns="0" anchor="ctr"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a:latin typeface="Times" panose="02020603050405020304" pitchFamily="18" charset="0"/>
                </a:rPr>
                <a:t>Workload</a:t>
              </a:r>
            </a:p>
          </p:txBody>
        </p:sp>
        <p:sp>
          <p:nvSpPr>
            <p:cNvPr id="12306" name="Rectangle 2078"/>
            <p:cNvSpPr>
              <a:spLocks noChangeArrowheads="1"/>
            </p:cNvSpPr>
            <p:nvPr/>
          </p:nvSpPr>
          <p:spPr bwMode="auto">
            <a:xfrm>
              <a:off x="3456" y="2352"/>
              <a:ext cx="528" cy="1056"/>
            </a:xfrm>
            <a:prstGeom prst="rect">
              <a:avLst/>
            </a:prstGeom>
            <a:solidFill>
              <a:srgbClr val="99CCFF"/>
            </a:solidFill>
            <a:ln w="9525">
              <a:solidFill>
                <a:schemeClr val="bg2"/>
              </a:solidFill>
              <a:miter lim="800000"/>
              <a:headEnd/>
              <a:tailEnd/>
            </a:ln>
          </p:spPr>
          <p:txBody>
            <a:bodyPr lIns="0" tIns="0" rIns="0" bIns="0" anchor="ctr"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a:latin typeface="Times" panose="02020603050405020304" pitchFamily="18" charset="0"/>
                </a:rPr>
                <a:t>Model</a:t>
              </a:r>
            </a:p>
          </p:txBody>
        </p:sp>
        <p:sp>
          <p:nvSpPr>
            <p:cNvPr id="12307" name="Rectangle 2079"/>
            <p:cNvSpPr>
              <a:spLocks noChangeArrowheads="1"/>
            </p:cNvSpPr>
            <p:nvPr/>
          </p:nvSpPr>
          <p:spPr bwMode="auto">
            <a:xfrm>
              <a:off x="2016" y="2352"/>
              <a:ext cx="528" cy="1056"/>
            </a:xfrm>
            <a:prstGeom prst="rect">
              <a:avLst/>
            </a:prstGeom>
            <a:solidFill>
              <a:srgbClr val="99CCFF"/>
            </a:solidFill>
            <a:ln w="9525">
              <a:solidFill>
                <a:schemeClr val="bg2"/>
              </a:solidFill>
              <a:miter lim="800000"/>
              <a:headEnd/>
              <a:tailEnd/>
            </a:ln>
          </p:spPr>
          <p:txBody>
            <a:bodyPr lIns="0" tIns="0" rIns="0" bIns="0" anchor="ctr" anchorCtr="1"/>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400">
                  <a:latin typeface="Times" panose="02020603050405020304" pitchFamily="18" charset="0"/>
                </a:rPr>
                <a:t>Data </a:t>
              </a:r>
            </a:p>
            <a:p>
              <a:pPr algn="ctr">
                <a:lnSpc>
                  <a:spcPct val="90000"/>
                </a:lnSpc>
                <a:spcBef>
                  <a:spcPct val="0"/>
                </a:spcBef>
                <a:buClrTx/>
                <a:buSzTx/>
                <a:buFontTx/>
                <a:buNone/>
              </a:pPr>
              <a:r>
                <a:rPr lang="en-US" altLang="en-US" sz="1400">
                  <a:latin typeface="Times" panose="02020603050405020304" pitchFamily="18" charset="0"/>
                </a:rPr>
                <a:t>Collection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98757"/>
                                        </p:tgtEl>
                                        <p:attrNameLst>
                                          <p:attrName>style.visibility</p:attrName>
                                        </p:attrNameLst>
                                      </p:cBhvr>
                                      <p:to>
                                        <p:strVal val="visible"/>
                                      </p:to>
                                    </p:set>
                                    <p:anim calcmode="lin" valueType="num">
                                      <p:cBhvr additive="base">
                                        <p:cTn id="21" dur="500" fill="hold"/>
                                        <p:tgtEl>
                                          <p:spTgt spid="1098757"/>
                                        </p:tgtEl>
                                        <p:attrNameLst>
                                          <p:attrName>ppt_x</p:attrName>
                                        </p:attrNameLst>
                                      </p:cBhvr>
                                      <p:tavLst>
                                        <p:tav tm="0">
                                          <p:val>
                                            <p:strVal val="#ppt_x"/>
                                          </p:val>
                                        </p:tav>
                                        <p:tav tm="100000">
                                          <p:val>
                                            <p:strVal val="#ppt_x"/>
                                          </p:val>
                                        </p:tav>
                                      </p:tavLst>
                                    </p:anim>
                                    <p:anim calcmode="lin" valueType="num">
                                      <p:cBhvr additive="base">
                                        <p:cTn id="22" dur="500" fill="hold"/>
                                        <p:tgtEl>
                                          <p:spTgt spid="109875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9875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98767"/>
                                        </p:tgtEl>
                                        <p:attrNameLst>
                                          <p:attrName>style.visibility</p:attrName>
                                        </p:attrNameLst>
                                      </p:cBhvr>
                                      <p:to>
                                        <p:strVal val="visible"/>
                                      </p:to>
                                    </p:set>
                                    <p:anim calcmode="lin" valueType="num">
                                      <p:cBhvr additive="base">
                                        <p:cTn id="37" dur="500" fill="hold"/>
                                        <p:tgtEl>
                                          <p:spTgt spid="1098767"/>
                                        </p:tgtEl>
                                        <p:attrNameLst>
                                          <p:attrName>ppt_x</p:attrName>
                                        </p:attrNameLst>
                                      </p:cBhvr>
                                      <p:tavLst>
                                        <p:tav tm="0">
                                          <p:val>
                                            <p:strVal val="#ppt_x"/>
                                          </p:val>
                                        </p:tav>
                                        <p:tav tm="100000">
                                          <p:val>
                                            <p:strVal val="#ppt_x"/>
                                          </p:val>
                                        </p:tav>
                                      </p:tavLst>
                                    </p:anim>
                                    <p:anim calcmode="lin" valueType="num">
                                      <p:cBhvr additive="base">
                                        <p:cTn id="38" dur="500" fill="hold"/>
                                        <p:tgtEl>
                                          <p:spTgt spid="109876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98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4" grpId="0" animBg="1" autoUpdateAnimBg="0"/>
      <p:bldP spid="1098757" grpId="0" animBg="1" autoUpdateAnimBg="0"/>
      <p:bldP spid="1098767" grpId="0" animBg="1" autoUpdateAnimBg="0"/>
      <p:bldP spid="109876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022975" y="1447800"/>
            <a:ext cx="3092450" cy="4943475"/>
          </a:xfrm>
          <a:prstGeom prst="rect">
            <a:avLst/>
          </a:prstGeom>
          <a:solidFill>
            <a:srgbClr val="F8F8F8"/>
          </a:solidFill>
          <a:ln w="12700" cap="rnd">
            <a:solidFill>
              <a:schemeClr val="tx1"/>
            </a:solidFill>
            <a:prstDash val="sysDot"/>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Char char="•"/>
            </a:pPr>
            <a:endParaRPr lang="en-US" altLang="en-US" sz="2400">
              <a:solidFill>
                <a:srgbClr val="000000"/>
              </a:solidFill>
              <a:latin typeface="Arial" panose="020B0604020202020204" pitchFamily="34" charset="0"/>
              <a:cs typeface="Arial" panose="020B0604020202020204" pitchFamily="34" charset="0"/>
            </a:endParaRPr>
          </a:p>
        </p:txBody>
      </p:sp>
      <p:sp>
        <p:nvSpPr>
          <p:cNvPr id="14339" name="Rectangle 3"/>
          <p:cNvSpPr>
            <a:spLocks noChangeArrowheads="1"/>
          </p:cNvSpPr>
          <p:nvPr/>
        </p:nvSpPr>
        <p:spPr bwMode="auto">
          <a:xfrm>
            <a:off x="4371975" y="1447800"/>
            <a:ext cx="1646238" cy="4943475"/>
          </a:xfrm>
          <a:prstGeom prst="rect">
            <a:avLst/>
          </a:prstGeom>
          <a:solidFill>
            <a:srgbClr val="66CCFF"/>
          </a:solidFill>
          <a:ln w="12700" cap="rnd">
            <a:solidFill>
              <a:schemeClr val="tx1"/>
            </a:solidFill>
            <a:prstDash val="sysDot"/>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Char char="•"/>
            </a:pPr>
            <a:endParaRPr lang="en-US" altLang="en-US" sz="2400">
              <a:solidFill>
                <a:srgbClr val="000000"/>
              </a:solidFill>
              <a:latin typeface="Arial" panose="020B0604020202020204" pitchFamily="34" charset="0"/>
              <a:cs typeface="Arial" panose="020B0604020202020204" pitchFamily="34" charset="0"/>
            </a:endParaRPr>
          </a:p>
        </p:txBody>
      </p:sp>
      <p:sp>
        <p:nvSpPr>
          <p:cNvPr id="14340" name="Rectangle 4"/>
          <p:cNvSpPr>
            <a:spLocks noChangeArrowheads="1"/>
          </p:cNvSpPr>
          <p:nvPr/>
        </p:nvSpPr>
        <p:spPr bwMode="auto">
          <a:xfrm>
            <a:off x="2646363" y="1447800"/>
            <a:ext cx="1714500" cy="4943475"/>
          </a:xfrm>
          <a:prstGeom prst="rect">
            <a:avLst/>
          </a:prstGeom>
          <a:solidFill>
            <a:schemeClr val="accent1"/>
          </a:solidFill>
          <a:ln w="12700" cap="rnd">
            <a:solidFill>
              <a:schemeClr val="tx1"/>
            </a:solidFill>
            <a:prstDash val="sysDot"/>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Char char="•"/>
            </a:pPr>
            <a:endParaRPr lang="en-US" altLang="en-US" sz="3200">
              <a:solidFill>
                <a:srgbClr val="000000"/>
              </a:solidFill>
              <a:latin typeface="Arial" panose="020B0604020202020204" pitchFamily="34" charset="0"/>
              <a:cs typeface="Arial" panose="020B0604020202020204" pitchFamily="34" charset="0"/>
            </a:endParaRPr>
          </a:p>
        </p:txBody>
      </p:sp>
      <p:sp>
        <p:nvSpPr>
          <p:cNvPr id="14341" name="Rectangle 5"/>
          <p:cNvSpPr>
            <a:spLocks noChangeArrowheads="1"/>
          </p:cNvSpPr>
          <p:nvPr/>
        </p:nvSpPr>
        <p:spPr bwMode="auto">
          <a:xfrm>
            <a:off x="76200" y="1447800"/>
            <a:ext cx="2563813" cy="4943475"/>
          </a:xfrm>
          <a:prstGeom prst="rect">
            <a:avLst/>
          </a:prstGeom>
          <a:solidFill>
            <a:srgbClr val="DDDDDD"/>
          </a:solidFill>
          <a:ln w="12700" cap="rnd">
            <a:solidFill>
              <a:schemeClr val="tx1"/>
            </a:solidFill>
            <a:prstDash val="sysDot"/>
            <a:miter lim="800000"/>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Char char="•"/>
            </a:pPr>
            <a:endParaRPr lang="en-US" altLang="en-US" sz="2400">
              <a:solidFill>
                <a:srgbClr val="000000"/>
              </a:solidFill>
              <a:latin typeface="Arial" panose="020B0604020202020204" pitchFamily="34" charset="0"/>
              <a:cs typeface="Arial" panose="020B0604020202020204" pitchFamily="34" charset="0"/>
            </a:endParaRPr>
          </a:p>
        </p:txBody>
      </p:sp>
      <p:sp>
        <p:nvSpPr>
          <p:cNvPr id="14342" name="AutoShape 6"/>
          <p:cNvSpPr>
            <a:spLocks noChangeArrowheads="1"/>
          </p:cNvSpPr>
          <p:nvPr/>
        </p:nvSpPr>
        <p:spPr bwMode="auto">
          <a:xfrm>
            <a:off x="1017588" y="2247900"/>
            <a:ext cx="1579562" cy="3429000"/>
          </a:xfrm>
          <a:prstGeom prst="can">
            <a:avLst>
              <a:gd name="adj" fmla="val 18925"/>
            </a:avLst>
          </a:prstGeom>
          <a:solidFill>
            <a:srgbClr val="FFFFFF"/>
          </a:solidFill>
          <a:ln w="9525">
            <a:solidFill>
              <a:schemeClr val="tx1"/>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Char char="•"/>
            </a:pPr>
            <a:endParaRPr lang="en-US" altLang="en-US" sz="2400">
              <a:solidFill>
                <a:srgbClr val="000000"/>
              </a:solidFill>
              <a:latin typeface="Arial" panose="020B0604020202020204" pitchFamily="34" charset="0"/>
              <a:cs typeface="Arial" panose="020B0604020202020204" pitchFamily="34" charset="0"/>
            </a:endParaRPr>
          </a:p>
        </p:txBody>
      </p:sp>
      <p:sp>
        <p:nvSpPr>
          <p:cNvPr id="14343" name="Rectangle 7"/>
          <p:cNvSpPr>
            <a:spLocks noGrp="1" noChangeArrowheads="1"/>
          </p:cNvSpPr>
          <p:nvPr>
            <p:ph type="title"/>
          </p:nvPr>
        </p:nvSpPr>
        <p:spPr>
          <a:xfrm>
            <a:off x="1066800" y="0"/>
            <a:ext cx="7323138" cy="1143000"/>
          </a:xfrm>
        </p:spPr>
        <p:txBody>
          <a:bodyPr/>
          <a:lstStyle/>
          <a:p>
            <a:pPr eaLnBrk="1" hangingPunct="1"/>
            <a:r>
              <a:rPr lang="en-US" altLang="en-US" sz="4000"/>
              <a:t>Operational Reality</a:t>
            </a:r>
            <a:br>
              <a:rPr lang="en-US" altLang="en-US" sz="4000"/>
            </a:br>
            <a:r>
              <a:rPr lang="en-US" altLang="en-US" sz="3200" i="1"/>
              <a:t>Manpower-vs-Manning</a:t>
            </a:r>
          </a:p>
        </p:txBody>
      </p:sp>
      <p:sp>
        <p:nvSpPr>
          <p:cNvPr id="14344" name="Rectangle 8"/>
          <p:cNvSpPr>
            <a:spLocks noChangeArrowheads="1"/>
          </p:cNvSpPr>
          <p:nvPr/>
        </p:nvSpPr>
        <p:spPr bwMode="auto">
          <a:xfrm>
            <a:off x="7212013" y="401955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45" name="Rectangle 9"/>
          <p:cNvSpPr>
            <a:spLocks noChangeArrowheads="1"/>
          </p:cNvSpPr>
          <p:nvPr/>
        </p:nvSpPr>
        <p:spPr bwMode="auto">
          <a:xfrm>
            <a:off x="4670425" y="3459163"/>
            <a:ext cx="14144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46" name="Line 10"/>
          <p:cNvSpPr>
            <a:spLocks noChangeShapeType="1"/>
          </p:cNvSpPr>
          <p:nvPr/>
        </p:nvSpPr>
        <p:spPr bwMode="auto">
          <a:xfrm flipV="1">
            <a:off x="5902325" y="2941638"/>
            <a:ext cx="3149600" cy="1587"/>
          </a:xfrm>
          <a:prstGeom prst="line">
            <a:avLst/>
          </a:prstGeom>
          <a:noFill/>
          <a:ln w="19050" cap="rnd">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7" name="Rectangle 11"/>
          <p:cNvSpPr>
            <a:spLocks noChangeArrowheads="1"/>
          </p:cNvSpPr>
          <p:nvPr/>
        </p:nvSpPr>
        <p:spPr bwMode="auto">
          <a:xfrm>
            <a:off x="7265988" y="6003925"/>
            <a:ext cx="741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u="sng">
                <a:solidFill>
                  <a:srgbClr val="000000"/>
                </a:solidFill>
                <a:latin typeface="Arial" panose="020B0604020202020204" pitchFamily="34" charset="0"/>
                <a:cs typeface="Arial" panose="020B0604020202020204" pitchFamily="34" charset="0"/>
              </a:rPr>
              <a:t>Faces</a:t>
            </a:r>
          </a:p>
        </p:txBody>
      </p:sp>
      <p:sp>
        <p:nvSpPr>
          <p:cNvPr id="14348" name="Rectangle 12"/>
          <p:cNvSpPr>
            <a:spLocks noChangeArrowheads="1"/>
          </p:cNvSpPr>
          <p:nvPr/>
        </p:nvSpPr>
        <p:spPr bwMode="auto">
          <a:xfrm>
            <a:off x="4711700" y="374015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49" name="Text Box 13"/>
          <p:cNvSpPr txBox="1">
            <a:spLocks noChangeArrowheads="1"/>
          </p:cNvSpPr>
          <p:nvPr/>
        </p:nvSpPr>
        <p:spPr bwMode="auto">
          <a:xfrm>
            <a:off x="4356100" y="1909763"/>
            <a:ext cx="168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000" u="sng">
                <a:solidFill>
                  <a:srgbClr val="000000"/>
                </a:solidFill>
                <a:latin typeface="Arial" panose="020B0604020202020204" pitchFamily="34" charset="0"/>
                <a:cs typeface="Arial" panose="020B0604020202020204" pitchFamily="34" charset="0"/>
              </a:rPr>
              <a:t>Authorization</a:t>
            </a:r>
          </a:p>
        </p:txBody>
      </p:sp>
      <p:sp>
        <p:nvSpPr>
          <p:cNvPr id="14350" name="Rectangle 14"/>
          <p:cNvSpPr>
            <a:spLocks noChangeArrowheads="1"/>
          </p:cNvSpPr>
          <p:nvPr/>
        </p:nvSpPr>
        <p:spPr bwMode="auto">
          <a:xfrm>
            <a:off x="1143000" y="6003925"/>
            <a:ext cx="104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u="sng">
                <a:solidFill>
                  <a:srgbClr val="000000"/>
                </a:solidFill>
                <a:latin typeface="Arial" panose="020B0604020202020204" pitchFamily="34" charset="0"/>
                <a:cs typeface="Arial" panose="020B0604020202020204" pitchFamily="34" charset="0"/>
              </a:rPr>
              <a:t>Places</a:t>
            </a:r>
          </a:p>
        </p:txBody>
      </p:sp>
      <p:sp>
        <p:nvSpPr>
          <p:cNvPr id="14351" name="Rectangle 15"/>
          <p:cNvSpPr>
            <a:spLocks noChangeArrowheads="1"/>
          </p:cNvSpPr>
          <p:nvPr/>
        </p:nvSpPr>
        <p:spPr bwMode="auto">
          <a:xfrm>
            <a:off x="588963" y="1841500"/>
            <a:ext cx="162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u="sng">
                <a:solidFill>
                  <a:srgbClr val="000000"/>
                </a:solidFill>
                <a:latin typeface="Arial" panose="020B0604020202020204" pitchFamily="34" charset="0"/>
                <a:cs typeface="Arial" panose="020B0604020202020204" pitchFamily="34" charset="0"/>
              </a:rPr>
              <a:t>Requirements</a:t>
            </a:r>
          </a:p>
        </p:txBody>
      </p:sp>
      <p:sp>
        <p:nvSpPr>
          <p:cNvPr id="14352" name="Rectangle 16"/>
          <p:cNvSpPr>
            <a:spLocks noChangeArrowheads="1"/>
          </p:cNvSpPr>
          <p:nvPr/>
        </p:nvSpPr>
        <p:spPr bwMode="auto">
          <a:xfrm>
            <a:off x="6942138" y="1836738"/>
            <a:ext cx="14430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200" u="sng">
                <a:solidFill>
                  <a:srgbClr val="000000"/>
                </a:solidFill>
                <a:latin typeface="Arial" panose="020B0604020202020204" pitchFamily="34" charset="0"/>
                <a:cs typeface="Arial" panose="020B0604020202020204" pitchFamily="34" charset="0"/>
              </a:rPr>
              <a:t>Personnel</a:t>
            </a:r>
          </a:p>
        </p:txBody>
      </p:sp>
      <p:sp>
        <p:nvSpPr>
          <p:cNvPr id="14353" name="AutoShape 17"/>
          <p:cNvSpPr>
            <a:spLocks noChangeArrowheads="1"/>
          </p:cNvSpPr>
          <p:nvPr/>
        </p:nvSpPr>
        <p:spPr bwMode="auto">
          <a:xfrm>
            <a:off x="4468813" y="2786063"/>
            <a:ext cx="1447800" cy="2895600"/>
          </a:xfrm>
          <a:prstGeom prst="can">
            <a:avLst>
              <a:gd name="adj" fmla="val 25000"/>
            </a:avLst>
          </a:prstGeom>
          <a:solidFill>
            <a:srgbClr val="CCECFF"/>
          </a:solidFill>
          <a:ln w="9525">
            <a:solidFill>
              <a:schemeClr val="tx1"/>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54" name="Rectangle 18"/>
          <p:cNvSpPr>
            <a:spLocks noChangeArrowheads="1"/>
          </p:cNvSpPr>
          <p:nvPr/>
        </p:nvSpPr>
        <p:spPr bwMode="auto">
          <a:xfrm>
            <a:off x="4762500" y="6073775"/>
            <a:ext cx="958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70000"/>
              </a:lnSpc>
              <a:spcBef>
                <a:spcPct val="50000"/>
              </a:spcBef>
              <a:buClrTx/>
              <a:buSzTx/>
              <a:buFontTx/>
              <a:buNone/>
            </a:pPr>
            <a:r>
              <a:rPr lang="en-US" altLang="en-US" sz="1600" u="sng">
                <a:solidFill>
                  <a:srgbClr val="000000"/>
                </a:solidFill>
                <a:latin typeface="Arial" panose="020B0604020202020204" pitchFamily="34" charset="0"/>
                <a:cs typeface="Arial" panose="020B0604020202020204" pitchFamily="34" charset="0"/>
              </a:rPr>
              <a:t>Demand</a:t>
            </a:r>
          </a:p>
        </p:txBody>
      </p:sp>
      <p:sp>
        <p:nvSpPr>
          <p:cNvPr id="14355" name="AutoShape 19"/>
          <p:cNvSpPr>
            <a:spLocks noChangeArrowheads="1"/>
          </p:cNvSpPr>
          <p:nvPr/>
        </p:nvSpPr>
        <p:spPr bwMode="auto">
          <a:xfrm>
            <a:off x="6094413" y="3305175"/>
            <a:ext cx="1447800" cy="2362200"/>
          </a:xfrm>
          <a:prstGeom prst="can">
            <a:avLst>
              <a:gd name="adj" fmla="val 2039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56" name="Rectangle 20"/>
          <p:cNvSpPr>
            <a:spLocks noChangeArrowheads="1"/>
          </p:cNvSpPr>
          <p:nvPr/>
        </p:nvSpPr>
        <p:spPr bwMode="auto">
          <a:xfrm>
            <a:off x="6018213" y="5667375"/>
            <a:ext cx="1524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ts val="1675"/>
              </a:lnSpc>
              <a:spcBef>
                <a:spcPct val="0"/>
              </a:spcBef>
              <a:buClrTx/>
              <a:buSzTx/>
              <a:buFontTx/>
              <a:buNone/>
            </a:pPr>
            <a:r>
              <a:rPr lang="en-US" altLang="en-US" sz="1400" i="1">
                <a:solidFill>
                  <a:srgbClr val="000000"/>
                </a:solidFill>
                <a:latin typeface="Arial" panose="020B0604020202020204" pitchFamily="34" charset="0"/>
                <a:cs typeface="Arial" panose="020B0604020202020204" pitchFamily="34" charset="0"/>
              </a:rPr>
              <a:t>Navy Manning</a:t>
            </a:r>
          </a:p>
          <a:p>
            <a:pPr algn="ctr">
              <a:lnSpc>
                <a:spcPts val="1675"/>
              </a:lnSpc>
              <a:spcBef>
                <a:spcPct val="0"/>
              </a:spcBef>
              <a:buClrTx/>
              <a:buSzTx/>
              <a:buFontTx/>
              <a:buNone/>
            </a:pPr>
            <a:r>
              <a:rPr lang="en-US" altLang="en-US" sz="1400" i="1">
                <a:solidFill>
                  <a:srgbClr val="000000"/>
                </a:solidFill>
                <a:latin typeface="Arial" panose="020B0604020202020204" pitchFamily="34" charset="0"/>
                <a:cs typeface="Arial" panose="020B0604020202020204" pitchFamily="34" charset="0"/>
              </a:rPr>
              <a:t>Plan</a:t>
            </a:r>
          </a:p>
        </p:txBody>
      </p:sp>
      <p:sp>
        <p:nvSpPr>
          <p:cNvPr id="14357" name="AutoShape 21"/>
          <p:cNvSpPr>
            <a:spLocks noChangeArrowheads="1"/>
          </p:cNvSpPr>
          <p:nvPr/>
        </p:nvSpPr>
        <p:spPr bwMode="auto">
          <a:xfrm>
            <a:off x="7618413" y="3609975"/>
            <a:ext cx="1447800" cy="2057400"/>
          </a:xfrm>
          <a:prstGeom prst="can">
            <a:avLst>
              <a:gd name="adj" fmla="val 23026"/>
            </a:avLst>
          </a:prstGeom>
          <a:solidFill>
            <a:srgbClr val="00FF00"/>
          </a:solidFill>
          <a:ln w="9525">
            <a:solidFill>
              <a:schemeClr val="tx1"/>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58" name="Rectangle 22"/>
          <p:cNvSpPr>
            <a:spLocks noChangeArrowheads="1"/>
          </p:cNvSpPr>
          <p:nvPr/>
        </p:nvSpPr>
        <p:spPr bwMode="auto">
          <a:xfrm>
            <a:off x="7867650" y="5648325"/>
            <a:ext cx="9398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ts val="1675"/>
              </a:lnSpc>
              <a:spcBef>
                <a:spcPct val="0"/>
              </a:spcBef>
              <a:buClrTx/>
              <a:buSzTx/>
              <a:buFontTx/>
              <a:buNone/>
            </a:pPr>
            <a:r>
              <a:rPr lang="en-US" altLang="en-US" sz="1400" i="1">
                <a:solidFill>
                  <a:srgbClr val="000000"/>
                </a:solidFill>
                <a:latin typeface="Arial" panose="020B0604020202020204" pitchFamily="34" charset="0"/>
                <a:cs typeface="Arial" panose="020B0604020202020204" pitchFamily="34" charset="0"/>
              </a:rPr>
              <a:t>Current</a:t>
            </a:r>
          </a:p>
          <a:p>
            <a:pPr algn="ctr">
              <a:lnSpc>
                <a:spcPts val="1675"/>
              </a:lnSpc>
              <a:spcBef>
                <a:spcPct val="0"/>
              </a:spcBef>
              <a:buClrTx/>
              <a:buSzTx/>
              <a:buFontTx/>
              <a:buNone/>
            </a:pPr>
            <a:r>
              <a:rPr lang="en-US" altLang="en-US" sz="1400" i="1">
                <a:solidFill>
                  <a:srgbClr val="000000"/>
                </a:solidFill>
                <a:latin typeface="Arial" panose="020B0604020202020204" pitchFamily="34" charset="0"/>
                <a:cs typeface="Arial" panose="020B0604020202020204" pitchFamily="34" charset="0"/>
              </a:rPr>
              <a:t>On-board</a:t>
            </a:r>
          </a:p>
        </p:txBody>
      </p:sp>
      <p:sp>
        <p:nvSpPr>
          <p:cNvPr id="14359" name="Text Box 23"/>
          <p:cNvSpPr txBox="1">
            <a:spLocks noChangeArrowheads="1"/>
          </p:cNvSpPr>
          <p:nvPr/>
        </p:nvSpPr>
        <p:spPr bwMode="auto">
          <a:xfrm>
            <a:off x="7808913" y="3571875"/>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i="1">
                <a:solidFill>
                  <a:srgbClr val="000000"/>
                </a:solidFill>
                <a:latin typeface="Arial" panose="020B0604020202020204" pitchFamily="34" charset="0"/>
                <a:cs typeface="Arial" panose="020B0604020202020204" pitchFamily="34" charset="0"/>
              </a:rPr>
              <a:t>COB</a:t>
            </a:r>
          </a:p>
        </p:txBody>
      </p:sp>
      <p:sp>
        <p:nvSpPr>
          <p:cNvPr id="14360" name="Text Box 24"/>
          <p:cNvSpPr txBox="1">
            <a:spLocks noChangeArrowheads="1"/>
          </p:cNvSpPr>
          <p:nvPr/>
        </p:nvSpPr>
        <p:spPr bwMode="auto">
          <a:xfrm>
            <a:off x="6303963" y="3248025"/>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i="1">
                <a:solidFill>
                  <a:srgbClr val="000000"/>
                </a:solidFill>
                <a:latin typeface="Arial" panose="020B0604020202020204" pitchFamily="34" charset="0"/>
                <a:cs typeface="Arial" panose="020B0604020202020204" pitchFamily="34" charset="0"/>
              </a:rPr>
              <a:t>NMP</a:t>
            </a:r>
          </a:p>
        </p:txBody>
      </p:sp>
      <p:sp>
        <p:nvSpPr>
          <p:cNvPr id="14361" name="Rectangle 25"/>
          <p:cNvSpPr>
            <a:spLocks noChangeArrowheads="1"/>
          </p:cNvSpPr>
          <p:nvPr/>
        </p:nvSpPr>
        <p:spPr bwMode="auto">
          <a:xfrm>
            <a:off x="2770188" y="1917700"/>
            <a:ext cx="156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000" u="sng">
                <a:solidFill>
                  <a:srgbClr val="000000"/>
                </a:solidFill>
                <a:latin typeface="Arial" panose="020B0604020202020204" pitchFamily="34" charset="0"/>
                <a:cs typeface="Arial" panose="020B0604020202020204" pitchFamily="34" charset="0"/>
              </a:rPr>
              <a:t>Endstrength</a:t>
            </a:r>
            <a:endParaRPr lang="en-US" altLang="en-US" sz="2400">
              <a:solidFill>
                <a:srgbClr val="000000"/>
              </a:solidFill>
              <a:latin typeface="Arial" panose="020B0604020202020204" pitchFamily="34" charset="0"/>
              <a:cs typeface="Arial" panose="020B0604020202020204" pitchFamily="34" charset="0"/>
            </a:endParaRPr>
          </a:p>
        </p:txBody>
      </p:sp>
      <p:sp>
        <p:nvSpPr>
          <p:cNvPr id="14362" name="Text Box 26"/>
          <p:cNvSpPr txBox="1">
            <a:spLocks noChangeArrowheads="1"/>
          </p:cNvSpPr>
          <p:nvPr/>
        </p:nvSpPr>
        <p:spPr bwMode="auto">
          <a:xfrm>
            <a:off x="1271588" y="22479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i="1">
                <a:solidFill>
                  <a:srgbClr val="000000"/>
                </a:solidFill>
                <a:latin typeface="Arial" panose="020B0604020202020204" pitchFamily="34" charset="0"/>
                <a:cs typeface="Arial" panose="020B0604020202020204" pitchFamily="34" charset="0"/>
              </a:rPr>
              <a:t>RQMT</a:t>
            </a:r>
          </a:p>
        </p:txBody>
      </p:sp>
      <p:pic>
        <p:nvPicPr>
          <p:cNvPr id="14363" name="Picture 27" descr="validation"/>
          <p:cNvPicPr>
            <a:picLocks noChangeAspect="1" noChangeArrowheads="1"/>
          </p:cNvPicPr>
          <p:nvPr/>
        </p:nvPicPr>
        <p:blipFill>
          <a:blip r:embed="rId3">
            <a:extLst>
              <a:ext uri="{28A0092B-C50C-407E-A947-70E740481C1C}">
                <a14:useLocalDpi xmlns:a14="http://schemas.microsoft.com/office/drawing/2010/main" val="0"/>
              </a:ext>
            </a:extLst>
          </a:blip>
          <a:srcRect t="13513" r="27600"/>
          <a:stretch>
            <a:fillRect/>
          </a:stretch>
        </p:blipFill>
        <p:spPr bwMode="auto">
          <a:xfrm>
            <a:off x="1084263" y="2628900"/>
            <a:ext cx="143351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436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4676775"/>
            <a:ext cx="9334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4365"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63" y="3609975"/>
            <a:ext cx="1263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4366"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5" y="4067175"/>
            <a:ext cx="134778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4367" name="Rectangle 32"/>
          <p:cNvSpPr>
            <a:spLocks noChangeArrowheads="1"/>
          </p:cNvSpPr>
          <p:nvPr/>
        </p:nvSpPr>
        <p:spPr bwMode="auto">
          <a:xfrm>
            <a:off x="2946400" y="3438525"/>
            <a:ext cx="14144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68" name="Rectangle 33"/>
          <p:cNvSpPr>
            <a:spLocks noChangeArrowheads="1"/>
          </p:cNvSpPr>
          <p:nvPr/>
        </p:nvSpPr>
        <p:spPr bwMode="auto">
          <a:xfrm>
            <a:off x="2987675" y="37195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69" name="AutoShape 34"/>
          <p:cNvSpPr>
            <a:spLocks noChangeArrowheads="1"/>
          </p:cNvSpPr>
          <p:nvPr/>
        </p:nvSpPr>
        <p:spPr bwMode="auto">
          <a:xfrm>
            <a:off x="2744788" y="2552700"/>
            <a:ext cx="1447800" cy="3108325"/>
          </a:xfrm>
          <a:prstGeom prst="can">
            <a:avLst>
              <a:gd name="adj" fmla="val 26837"/>
            </a:avLst>
          </a:prstGeom>
          <a:solidFill>
            <a:srgbClr val="669900"/>
          </a:solidFill>
          <a:ln w="9525">
            <a:solidFill>
              <a:schemeClr val="tx1"/>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sp>
        <p:nvSpPr>
          <p:cNvPr id="14370" name="Text Box 35"/>
          <p:cNvSpPr txBox="1">
            <a:spLocks noChangeArrowheads="1"/>
          </p:cNvSpPr>
          <p:nvPr/>
        </p:nvSpPr>
        <p:spPr bwMode="auto">
          <a:xfrm>
            <a:off x="3003550" y="6076950"/>
            <a:ext cx="9477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70000"/>
              </a:lnSpc>
              <a:spcBef>
                <a:spcPct val="50000"/>
              </a:spcBef>
              <a:buClrTx/>
              <a:buSzTx/>
              <a:buFontTx/>
              <a:buNone/>
            </a:pPr>
            <a:r>
              <a:rPr lang="en-US" altLang="en-US" sz="1600" u="sng">
                <a:solidFill>
                  <a:srgbClr val="000000"/>
                </a:solidFill>
                <a:latin typeface="Arial" panose="020B0604020202020204" pitchFamily="34" charset="0"/>
                <a:cs typeface="Arial" panose="020B0604020202020204" pitchFamily="34" charset="0"/>
              </a:rPr>
              <a:t>Controls</a:t>
            </a:r>
          </a:p>
        </p:txBody>
      </p:sp>
      <p:pic>
        <p:nvPicPr>
          <p:cNvPr id="14371"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288" y="3152775"/>
            <a:ext cx="1371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4372" name="Line 37"/>
          <p:cNvSpPr>
            <a:spLocks noChangeShapeType="1"/>
          </p:cNvSpPr>
          <p:nvPr/>
        </p:nvSpPr>
        <p:spPr bwMode="auto">
          <a:xfrm>
            <a:off x="8380413" y="2900363"/>
            <a:ext cx="0" cy="687387"/>
          </a:xfrm>
          <a:prstGeom prst="line">
            <a:avLst/>
          </a:prstGeom>
          <a:noFill/>
          <a:ln w="19050" cap="rnd">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05" name="Rectangle 38"/>
          <p:cNvSpPr>
            <a:spLocks noChangeArrowheads="1"/>
          </p:cNvSpPr>
          <p:nvPr/>
        </p:nvSpPr>
        <p:spPr bwMode="auto">
          <a:xfrm>
            <a:off x="7761288" y="3060700"/>
            <a:ext cx="1187450" cy="44926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a:spcBef>
                <a:spcPct val="20000"/>
              </a:spcBef>
              <a:buClr>
                <a:srgbClr val="0000FF"/>
              </a:buClr>
              <a:buSzPct val="75000"/>
              <a:buFont typeface="Monotype Sorts" pitchFamily="2" charset="2"/>
              <a:buChar char="n"/>
              <a:defRPr sz="2800">
                <a:solidFill>
                  <a:schemeClr val="tx1"/>
                </a:solidFill>
                <a:latin typeface="Times New Roman" pitchFamily="18" charset="0"/>
              </a:defRPr>
            </a:lvl1pPr>
            <a:lvl2pPr marL="742950" indent="-285750" algn="l">
              <a:spcBef>
                <a:spcPct val="20000"/>
              </a:spcBef>
              <a:buClr>
                <a:srgbClr val="0000FF"/>
              </a:buClr>
              <a:buSzPct val="100000"/>
              <a:buChar char="–"/>
              <a:defRPr sz="2400">
                <a:solidFill>
                  <a:schemeClr val="tx1"/>
                </a:solidFill>
                <a:latin typeface="Times New Roman" pitchFamily="18" charset="0"/>
              </a:defRPr>
            </a:lvl2pPr>
            <a:lvl3pPr marL="1143000" indent="-228600" algn="l">
              <a:spcBef>
                <a:spcPct val="20000"/>
              </a:spcBef>
              <a:buClr>
                <a:srgbClr val="0000FF"/>
              </a:buClr>
              <a:buSzPct val="100000"/>
              <a:buChar char="»"/>
              <a:defRPr sz="2000">
                <a:solidFill>
                  <a:schemeClr val="tx1"/>
                </a:solidFill>
                <a:latin typeface="Times New Roman" pitchFamily="18" charset="0"/>
              </a:defRPr>
            </a:lvl3pPr>
            <a:lvl4pPr marL="1600200" indent="-228600" algn="l">
              <a:spcBef>
                <a:spcPct val="20000"/>
              </a:spcBef>
              <a:buClr>
                <a:schemeClr val="tx1"/>
              </a:buClr>
              <a:buSzPct val="100000"/>
              <a:buChar char="•"/>
              <a:defRPr sz="2000">
                <a:solidFill>
                  <a:schemeClr val="tx1"/>
                </a:solidFill>
                <a:latin typeface="Times New Roman" pitchFamily="18" charset="0"/>
              </a:defRPr>
            </a:lvl4pPr>
            <a:lvl5pPr marL="2057400" indent="-228600" algn="l">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lnSpc>
                <a:spcPct val="80000"/>
              </a:lnSpc>
              <a:spcBef>
                <a:spcPct val="50000"/>
              </a:spcBef>
              <a:buClrTx/>
              <a:buSzTx/>
              <a:buFontTx/>
              <a:buNone/>
              <a:defRPr/>
            </a:pPr>
            <a:r>
              <a:rPr lang="en-US" altLang="en-US" sz="1050" dirty="0">
                <a:solidFill>
                  <a:srgbClr val="000000"/>
                </a:solidFill>
                <a:latin typeface="Arial" charset="0"/>
                <a:cs typeface="Arial" charset="0"/>
              </a:rPr>
              <a:t>Readiness Gap</a:t>
            </a:r>
          </a:p>
          <a:p>
            <a:pPr algn="ctr">
              <a:lnSpc>
                <a:spcPct val="80000"/>
              </a:lnSpc>
              <a:spcBef>
                <a:spcPct val="50000"/>
              </a:spcBef>
              <a:buClrTx/>
              <a:buSzTx/>
              <a:buFontTx/>
              <a:buNone/>
              <a:defRPr/>
            </a:pPr>
            <a:r>
              <a:rPr lang="en-US" altLang="en-US" sz="1050" dirty="0">
                <a:solidFill>
                  <a:srgbClr val="000000"/>
                </a:solidFill>
                <a:latin typeface="Arial" charset="0"/>
                <a:cs typeface="Arial" charset="0"/>
              </a:rPr>
              <a:t>“Risk”               </a:t>
            </a:r>
          </a:p>
        </p:txBody>
      </p:sp>
      <p:pic>
        <p:nvPicPr>
          <p:cNvPr id="14374"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513" y="3600450"/>
            <a:ext cx="1174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4375" name="Text Box 40"/>
          <p:cNvSpPr txBox="1">
            <a:spLocks noChangeArrowheads="1"/>
          </p:cNvSpPr>
          <p:nvPr/>
        </p:nvSpPr>
        <p:spPr bwMode="auto">
          <a:xfrm>
            <a:off x="2913063" y="25527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i="1">
                <a:solidFill>
                  <a:srgbClr val="000000"/>
                </a:solidFill>
                <a:latin typeface="Arial" panose="020B0604020202020204" pitchFamily="34" charset="0"/>
                <a:cs typeface="Arial" panose="020B0604020202020204" pitchFamily="34" charset="0"/>
              </a:rPr>
              <a:t>Funding</a:t>
            </a:r>
          </a:p>
        </p:txBody>
      </p:sp>
      <p:sp>
        <p:nvSpPr>
          <p:cNvPr id="14376" name="Text Box 41"/>
          <p:cNvSpPr txBox="1">
            <a:spLocks noChangeArrowheads="1"/>
          </p:cNvSpPr>
          <p:nvPr/>
        </p:nvSpPr>
        <p:spPr bwMode="auto">
          <a:xfrm>
            <a:off x="4513263" y="278765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400" i="1">
                <a:solidFill>
                  <a:srgbClr val="000000"/>
                </a:solidFill>
                <a:latin typeface="Arial" panose="020B0604020202020204" pitchFamily="34" charset="0"/>
                <a:cs typeface="Arial" panose="020B0604020202020204" pitchFamily="34" charset="0"/>
              </a:rPr>
              <a:t>Authorization</a:t>
            </a:r>
          </a:p>
        </p:txBody>
      </p:sp>
      <p:sp>
        <p:nvSpPr>
          <p:cNvPr id="14377" name="AutoShape 17"/>
          <p:cNvSpPr>
            <a:spLocks noChangeArrowheads="1"/>
          </p:cNvSpPr>
          <p:nvPr/>
        </p:nvSpPr>
        <p:spPr bwMode="auto">
          <a:xfrm>
            <a:off x="150813" y="3268663"/>
            <a:ext cx="1084262" cy="1687512"/>
          </a:xfrm>
          <a:prstGeom prst="can">
            <a:avLst>
              <a:gd name="adj" fmla="val 24981"/>
            </a:avLst>
          </a:prstGeom>
          <a:solidFill>
            <a:srgbClr val="CCECFF"/>
          </a:solidFill>
          <a:ln w="9525">
            <a:solidFill>
              <a:schemeClr val="tx1"/>
            </a:solidFill>
            <a:round/>
            <a:headEnd/>
            <a:tailEnd/>
          </a:ln>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2400">
              <a:solidFill>
                <a:srgbClr val="000000"/>
              </a:solidFill>
              <a:latin typeface="Arial" panose="020B0604020202020204" pitchFamily="34" charset="0"/>
              <a:cs typeface="Arial" panose="020B0604020202020204" pitchFamily="34" charset="0"/>
            </a:endParaRPr>
          </a:p>
        </p:txBody>
      </p:sp>
      <p:pic>
        <p:nvPicPr>
          <p:cNvPr id="1437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25" y="3602038"/>
            <a:ext cx="920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9" name="Text Box 26"/>
          <p:cNvSpPr txBox="1">
            <a:spLocks noChangeArrowheads="1"/>
          </p:cNvSpPr>
          <p:nvPr/>
        </p:nvSpPr>
        <p:spPr bwMode="auto">
          <a:xfrm>
            <a:off x="9525" y="3257550"/>
            <a:ext cx="1377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200" i="1">
                <a:solidFill>
                  <a:srgbClr val="000000"/>
                </a:solidFill>
                <a:latin typeface="Arial" panose="020B0604020202020204" pitchFamily="34" charset="0"/>
                <a:cs typeface="Arial" panose="020B0604020202020204" pitchFamily="34" charset="0"/>
              </a:rPr>
              <a:t>Classify Work</a:t>
            </a:r>
          </a:p>
        </p:txBody>
      </p:sp>
      <p:sp>
        <p:nvSpPr>
          <p:cNvPr id="14380" name="TextBox 48"/>
          <p:cNvSpPr txBox="1">
            <a:spLocks noChangeArrowheads="1"/>
          </p:cNvSpPr>
          <p:nvPr/>
        </p:nvSpPr>
        <p:spPr bwMode="auto">
          <a:xfrm>
            <a:off x="112713" y="2524125"/>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a:solidFill>
                  <a:srgbClr val="FF0000"/>
                </a:solidFill>
                <a:latin typeface="Arial" panose="020B0604020202020204" pitchFamily="34" charset="0"/>
                <a:cs typeface="Arial" panose="020B0604020202020204" pitchFamily="34" charset="0"/>
              </a:rPr>
              <a:t>Work</a:t>
            </a:r>
          </a:p>
        </p:txBody>
      </p:sp>
      <p:sp>
        <p:nvSpPr>
          <p:cNvPr id="14381" name="Line 37"/>
          <p:cNvSpPr>
            <a:spLocks noChangeShapeType="1"/>
          </p:cNvSpPr>
          <p:nvPr/>
        </p:nvSpPr>
        <p:spPr bwMode="auto">
          <a:xfrm>
            <a:off x="717550" y="2789238"/>
            <a:ext cx="0" cy="508000"/>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2" name="Line 37"/>
          <p:cNvSpPr>
            <a:spLocks noChangeShapeType="1"/>
          </p:cNvSpPr>
          <p:nvPr/>
        </p:nvSpPr>
        <p:spPr bwMode="auto">
          <a:xfrm rot="-5400000">
            <a:off x="904875" y="2592388"/>
            <a:ext cx="1587" cy="261938"/>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3" name="TextBox 51"/>
          <p:cNvSpPr txBox="1">
            <a:spLocks noChangeArrowheads="1"/>
          </p:cNvSpPr>
          <p:nvPr/>
        </p:nvSpPr>
        <p:spPr bwMode="auto">
          <a:xfrm>
            <a:off x="168275" y="27574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000">
                <a:solidFill>
                  <a:srgbClr val="000000"/>
                </a:solidFill>
                <a:latin typeface="Arial" panose="020B0604020202020204" pitchFamily="34" charset="0"/>
                <a:cs typeface="Arial" panose="020B0604020202020204" pitchFamily="34" charset="0"/>
              </a:rPr>
              <a:t>ROC/</a:t>
            </a:r>
          </a:p>
          <a:p>
            <a:pPr algn="ctr">
              <a:spcBef>
                <a:spcPct val="0"/>
              </a:spcBef>
              <a:buClrTx/>
              <a:buSzTx/>
              <a:buFontTx/>
              <a:buNone/>
            </a:pPr>
            <a:r>
              <a:rPr lang="en-US" altLang="en-US" sz="1000">
                <a:solidFill>
                  <a:srgbClr val="000000"/>
                </a:solidFill>
                <a:latin typeface="Arial" panose="020B0604020202020204" pitchFamily="34" charset="0"/>
                <a:cs typeface="Arial" panose="020B0604020202020204" pitchFamily="34" charset="0"/>
              </a:rPr>
              <a:t>POE</a:t>
            </a:r>
          </a:p>
        </p:txBody>
      </p:sp>
      <p:sp>
        <p:nvSpPr>
          <p:cNvPr id="14384" name="TextBox 52"/>
          <p:cNvSpPr txBox="1">
            <a:spLocks noChangeArrowheads="1"/>
          </p:cNvSpPr>
          <p:nvPr/>
        </p:nvSpPr>
        <p:spPr bwMode="auto">
          <a:xfrm>
            <a:off x="130175" y="5111750"/>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600">
                <a:solidFill>
                  <a:srgbClr val="FF0000"/>
                </a:solidFill>
                <a:latin typeface="Arial" panose="020B0604020202020204" pitchFamily="34" charset="0"/>
                <a:cs typeface="Arial" panose="020B0604020202020204" pitchFamily="34" charset="0"/>
              </a:rPr>
              <a:t>Work</a:t>
            </a:r>
          </a:p>
        </p:txBody>
      </p:sp>
      <p:sp>
        <p:nvSpPr>
          <p:cNvPr id="14385" name="TextBox 53"/>
          <p:cNvSpPr txBox="1">
            <a:spLocks noChangeArrowheads="1"/>
          </p:cNvSpPr>
          <p:nvPr/>
        </p:nvSpPr>
        <p:spPr bwMode="auto">
          <a:xfrm>
            <a:off x="176213" y="5343525"/>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000">
                <a:solidFill>
                  <a:srgbClr val="000000"/>
                </a:solidFill>
                <a:latin typeface="Arial" panose="020B0604020202020204" pitchFamily="34" charset="0"/>
                <a:cs typeface="Arial" panose="020B0604020202020204" pitchFamily="34" charset="0"/>
              </a:rPr>
              <a:t>MFT</a:t>
            </a:r>
          </a:p>
        </p:txBody>
      </p:sp>
      <p:sp>
        <p:nvSpPr>
          <p:cNvPr id="14386" name="Line 37"/>
          <p:cNvSpPr>
            <a:spLocks noChangeShapeType="1"/>
          </p:cNvSpPr>
          <p:nvPr/>
        </p:nvSpPr>
        <p:spPr bwMode="auto">
          <a:xfrm flipH="1" flipV="1">
            <a:off x="715963" y="4953000"/>
            <a:ext cx="0" cy="265113"/>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7" name="Line 37"/>
          <p:cNvSpPr>
            <a:spLocks noChangeShapeType="1"/>
          </p:cNvSpPr>
          <p:nvPr/>
        </p:nvSpPr>
        <p:spPr bwMode="auto">
          <a:xfrm rot="-5400000">
            <a:off x="893763" y="5141913"/>
            <a:ext cx="1587" cy="261937"/>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8" name="Slide Number Placeholder 4"/>
          <p:cNvSpPr txBox="1">
            <a:spLocks/>
          </p:cNvSpPr>
          <p:nvPr/>
        </p:nvSpPr>
        <p:spPr bwMode="auto">
          <a:xfrm>
            <a:off x="8534400" y="6553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fld id="{1F58C7A9-F455-40BC-A9FB-F0F37086F99E}" type="slidenum">
              <a:rPr lang="en-US" altLang="en-US" sz="1000">
                <a:solidFill>
                  <a:srgbClr val="000000"/>
                </a:solidFill>
                <a:latin typeface="Arial" panose="020B0604020202020204" pitchFamily="34" charset="0"/>
                <a:cs typeface="Arial" panose="020B0604020202020204" pitchFamily="34" charset="0"/>
              </a:rPr>
              <a:pPr algn="r">
                <a:spcBef>
                  <a:spcPct val="0"/>
                </a:spcBef>
                <a:buClrTx/>
                <a:buSzTx/>
                <a:buFontTx/>
                <a:buNone/>
              </a:pPr>
              <a:t>6</a:t>
            </a:fld>
            <a:endParaRPr lang="en-US" altLang="en-US" sz="1000">
              <a:solidFill>
                <a:srgbClr val="000000"/>
              </a:solidFill>
              <a:latin typeface="Arial" panose="020B0604020202020204" pitchFamily="34" charset="0"/>
              <a:cs typeface="Arial" panose="020B0604020202020204" pitchFamily="34" charset="0"/>
            </a:endParaRPr>
          </a:p>
        </p:txBody>
      </p:sp>
      <p:sp>
        <p:nvSpPr>
          <p:cNvPr id="14389" name="Rectangle 38"/>
          <p:cNvSpPr>
            <a:spLocks noChangeArrowheads="1"/>
          </p:cNvSpPr>
          <p:nvPr/>
        </p:nvSpPr>
        <p:spPr bwMode="auto">
          <a:xfrm>
            <a:off x="1095375" y="5181600"/>
            <a:ext cx="14160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lnSpc>
                <a:spcPct val="80000"/>
              </a:lnSpc>
              <a:spcBef>
                <a:spcPts val="600"/>
              </a:spcBef>
              <a:buClrTx/>
              <a:buSzTx/>
              <a:buFontTx/>
              <a:buNone/>
            </a:pPr>
            <a:r>
              <a:rPr lang="en-US" altLang="en-US" sz="1200">
                <a:solidFill>
                  <a:srgbClr val="000000"/>
                </a:solidFill>
                <a:latin typeface="Arial" panose="020B0604020202020204" pitchFamily="34" charset="0"/>
                <a:cs typeface="Arial" panose="020B0604020202020204" pitchFamily="34" charset="0"/>
              </a:rPr>
              <a:t> Initial Manpower</a:t>
            </a:r>
          </a:p>
          <a:p>
            <a:pPr algn="ctr">
              <a:lnSpc>
                <a:spcPct val="80000"/>
              </a:lnSpc>
              <a:spcBef>
                <a:spcPts val="600"/>
              </a:spcBef>
              <a:buClrTx/>
              <a:buSzTx/>
              <a:buFontTx/>
              <a:buNone/>
            </a:pPr>
            <a:r>
              <a:rPr lang="en-US" altLang="en-US" sz="1200">
                <a:solidFill>
                  <a:srgbClr val="000000"/>
                </a:solidFill>
                <a:latin typeface="Arial" panose="020B0604020202020204" pitchFamily="34" charset="0"/>
                <a:cs typeface="Arial" panose="020B0604020202020204" pitchFamily="34" charset="0"/>
              </a:rPr>
              <a:t>Specification</a:t>
            </a:r>
          </a:p>
        </p:txBody>
      </p:sp>
      <p:sp>
        <p:nvSpPr>
          <p:cNvPr id="14390" name="Text Box 31"/>
          <p:cNvSpPr txBox="1">
            <a:spLocks noChangeArrowheads="1"/>
          </p:cNvSpPr>
          <p:nvPr/>
        </p:nvSpPr>
        <p:spPr bwMode="auto">
          <a:xfrm>
            <a:off x="703263" y="1550988"/>
            <a:ext cx="4594225" cy="276225"/>
          </a:xfrm>
          <a:prstGeom prst="rect">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200" i="1">
                <a:solidFill>
                  <a:srgbClr val="000000"/>
                </a:solidFill>
                <a:latin typeface="Arial" panose="020B0604020202020204" pitchFamily="34" charset="0"/>
                <a:cs typeface="Arial" panose="020B0604020202020204" pitchFamily="34" charset="0"/>
              </a:rPr>
              <a:t>…manpower requirements are only a part of the overall picture…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98B4B62E-CBA9-45F5-91D3-FC0BE3A3050F}" type="slidenum">
              <a:rPr lang="en-US" altLang="en-US" sz="1400">
                <a:latin typeface="Arial" panose="020B0604020202020204" pitchFamily="34" charset="0"/>
              </a:rPr>
              <a:pPr>
                <a:spcBef>
                  <a:spcPct val="0"/>
                </a:spcBef>
                <a:buClrTx/>
                <a:buSzTx/>
                <a:buFontTx/>
                <a:buNone/>
              </a:pPr>
              <a:t>7</a:t>
            </a:fld>
            <a:endParaRPr lang="en-US" altLang="en-US" sz="1400">
              <a:latin typeface="Arial" panose="020B0604020202020204" pitchFamily="34" charset="0"/>
            </a:endParaRPr>
          </a:p>
        </p:txBody>
      </p:sp>
      <p:sp>
        <p:nvSpPr>
          <p:cNvPr id="16387" name="Rectangle 2"/>
          <p:cNvSpPr>
            <a:spLocks noChangeArrowheads="1"/>
          </p:cNvSpPr>
          <p:nvPr/>
        </p:nvSpPr>
        <p:spPr bwMode="auto">
          <a:xfrm>
            <a:off x="1295400" y="1976438"/>
            <a:ext cx="655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400" b="1">
                <a:solidFill>
                  <a:srgbClr val="000099"/>
                </a:solidFill>
                <a:latin typeface="Arial" panose="020B0604020202020204" pitchFamily="34" charset="0"/>
              </a:rPr>
              <a:t>Basics of Manpower</a:t>
            </a:r>
            <a:endParaRPr lang="en-US" altLang="en-US" sz="5400" b="1">
              <a:solidFill>
                <a:srgbClr val="000099"/>
              </a:solidFill>
              <a:latin typeface="Arial" panose="020B0604020202020204" pitchFamily="34" charset="0"/>
            </a:endParaRPr>
          </a:p>
          <a:p>
            <a:pPr algn="ctr">
              <a:spcBef>
                <a:spcPct val="0"/>
              </a:spcBef>
              <a:buClrTx/>
              <a:buSzTx/>
              <a:buFontTx/>
              <a:buNone/>
            </a:pPr>
            <a:endParaRPr lang="en-US" altLang="en-US" sz="1000" b="1">
              <a:latin typeface="Arial" panose="020B0604020202020204" pitchFamily="34" charset="0"/>
            </a:endParaRPr>
          </a:p>
        </p:txBody>
      </p:sp>
      <p:sp>
        <p:nvSpPr>
          <p:cNvPr id="16388" name="Rectangle 3"/>
          <p:cNvSpPr>
            <a:spLocks noChangeArrowheads="1"/>
          </p:cNvSpPr>
          <p:nvPr/>
        </p:nvSpPr>
        <p:spPr bwMode="auto">
          <a:xfrm>
            <a:off x="628650" y="38100"/>
            <a:ext cx="3810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2400">
              <a:latin typeface="Arial" panose="020B0604020202020204" pitchFamily="34" charset="0"/>
            </a:endParaRPr>
          </a:p>
        </p:txBody>
      </p:sp>
      <p:pic>
        <p:nvPicPr>
          <p:cNvPr id="16389" name="Picture 5" descr="C:\documents\Current Briefings\PICTURES\Welcome Aboard! USS CARNEY (DDG-64) Homepage_files\carneysun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147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C:\documents\Current Briefings\PICTURES\Welcome Aboard! USS CARNEY (DDG-64) Homepage_files\ddg6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3652838"/>
            <a:ext cx="33242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DB4D7E94-E594-44A8-93E0-B792EBF516CF}" type="slidenum">
              <a:rPr lang="en-US" altLang="en-US" sz="1400">
                <a:latin typeface="Arial" panose="020B0604020202020204" pitchFamily="34" charset="0"/>
              </a:rPr>
              <a:pPr>
                <a:spcBef>
                  <a:spcPct val="0"/>
                </a:spcBef>
                <a:buClrTx/>
                <a:buSzTx/>
                <a:buFontTx/>
                <a:buNone/>
              </a:pPr>
              <a:t>8</a:t>
            </a:fld>
            <a:endParaRPr lang="en-US" altLang="en-US" sz="1400">
              <a:latin typeface="Arial" panose="020B0604020202020204" pitchFamily="34" charset="0"/>
            </a:endParaRPr>
          </a:p>
        </p:txBody>
      </p:sp>
      <p:sp>
        <p:nvSpPr>
          <p:cNvPr id="18435" name="Rectangle 1026"/>
          <p:cNvSpPr>
            <a:spLocks noGrp="1" noChangeArrowheads="1"/>
          </p:cNvSpPr>
          <p:nvPr>
            <p:ph type="title"/>
          </p:nvPr>
        </p:nvSpPr>
        <p:spPr>
          <a:xfrm>
            <a:off x="1314450" y="295275"/>
            <a:ext cx="7543800" cy="1008063"/>
          </a:xfrm>
          <a:noFill/>
        </p:spPr>
        <p:txBody>
          <a:bodyPr lIns="92075" tIns="46038" rIns="92075" bIns="46038" anchor="ctr"/>
          <a:lstStyle/>
          <a:p>
            <a:r>
              <a:rPr lang="en-US" altLang="en-US" sz="4000">
                <a:solidFill>
                  <a:srgbClr val="000099"/>
                </a:solidFill>
                <a:latin typeface="Arial" panose="020B0604020202020204" pitchFamily="34" charset="0"/>
              </a:rPr>
              <a:t>Manpower Scenario (At-Sea)</a:t>
            </a:r>
            <a:endParaRPr lang="en-US" altLang="en-US">
              <a:solidFill>
                <a:srgbClr val="000099"/>
              </a:solidFill>
              <a:latin typeface="Arial" panose="020B0604020202020204" pitchFamily="34" charset="0"/>
            </a:endParaRPr>
          </a:p>
        </p:txBody>
      </p:sp>
      <p:sp>
        <p:nvSpPr>
          <p:cNvPr id="987139" name="Rectangle 1027"/>
          <p:cNvSpPr>
            <a:spLocks noGrp="1" noChangeArrowheads="1"/>
          </p:cNvSpPr>
          <p:nvPr>
            <p:ph type="body" idx="1"/>
          </p:nvPr>
        </p:nvSpPr>
        <p:spPr>
          <a:xfrm>
            <a:off x="381000" y="1695450"/>
            <a:ext cx="8153400" cy="5021263"/>
          </a:xfrm>
          <a:noFill/>
        </p:spPr>
        <p:txBody>
          <a:bodyPr lIns="92075" tIns="46038" rIns="92075" bIns="46038"/>
          <a:lstStyle/>
          <a:p>
            <a:pPr>
              <a:lnSpc>
                <a:spcPct val="90000"/>
              </a:lnSpc>
            </a:pPr>
            <a:r>
              <a:rPr lang="en-US" altLang="en-US" sz="2400" dirty="0">
                <a:latin typeface="Arial" panose="020B0604020202020204" pitchFamily="34" charset="0"/>
              </a:rPr>
              <a:t>Forward Deployed (Condition I/III)</a:t>
            </a:r>
          </a:p>
          <a:p>
            <a:pPr>
              <a:lnSpc>
                <a:spcPct val="90000"/>
              </a:lnSpc>
            </a:pPr>
            <a:r>
              <a:rPr lang="en-US" altLang="en-US" sz="2400" dirty="0">
                <a:latin typeface="Arial" panose="020B0604020202020204" pitchFamily="34" charset="0"/>
              </a:rPr>
              <a:t>Increased Tensions - Threat Possible, Imminent, or Present</a:t>
            </a:r>
            <a:endParaRPr lang="en-US" altLang="en-US" sz="2400" i="1" dirty="0">
              <a:latin typeface="Arial" panose="020B0604020202020204" pitchFamily="34" charset="0"/>
            </a:endParaRPr>
          </a:p>
          <a:p>
            <a:pPr>
              <a:lnSpc>
                <a:spcPct val="90000"/>
              </a:lnSpc>
            </a:pPr>
            <a:r>
              <a:rPr lang="en-US" altLang="en-US" sz="2400" dirty="0">
                <a:latin typeface="Arial" panose="020B0604020202020204" pitchFamily="34" charset="0"/>
              </a:rPr>
              <a:t>Continuously Manned to Counter Pop-Up Threats</a:t>
            </a:r>
          </a:p>
          <a:p>
            <a:pPr>
              <a:lnSpc>
                <a:spcPct val="90000"/>
              </a:lnSpc>
            </a:pPr>
            <a:r>
              <a:rPr lang="en-US" altLang="en-US" sz="2400" dirty="0">
                <a:latin typeface="Arial" panose="020B0604020202020204" pitchFamily="34" charset="0"/>
              </a:rPr>
              <a:t>Normal Underway Maintenance, Support, &amp; Admin</a:t>
            </a:r>
          </a:p>
          <a:p>
            <a:pPr>
              <a:lnSpc>
                <a:spcPct val="90000"/>
              </a:lnSpc>
            </a:pPr>
            <a:r>
              <a:rPr lang="en-US" altLang="en-US" sz="2400" dirty="0">
                <a:latin typeface="Arial" panose="020B0604020202020204" pitchFamily="34" charset="0"/>
              </a:rPr>
              <a:t>60 Consecutive Days (Minimum Standard)</a:t>
            </a:r>
          </a:p>
          <a:p>
            <a:pPr>
              <a:lnSpc>
                <a:spcPct val="90000"/>
              </a:lnSpc>
            </a:pPr>
            <a:r>
              <a:rPr lang="en-US" altLang="en-US" sz="2400" dirty="0">
                <a:latin typeface="Arial" panose="020B0604020202020204" pitchFamily="34" charset="0"/>
              </a:rPr>
              <a:t>Eight Hours of Rest per Day</a:t>
            </a:r>
          </a:p>
          <a:p>
            <a:pPr>
              <a:lnSpc>
                <a:spcPct val="90000"/>
              </a:lnSpc>
            </a:pPr>
            <a:r>
              <a:rPr lang="en-US" altLang="en-US" sz="2400" dirty="0">
                <a:latin typeface="Arial" panose="020B0604020202020204" pitchFamily="34" charset="0"/>
              </a:rPr>
              <a:t>Perform all Offensive/Defensive Functions Simultaneously – Surge</a:t>
            </a:r>
          </a:p>
          <a:p>
            <a:pPr>
              <a:lnSpc>
                <a:spcPct val="90000"/>
              </a:lnSpc>
            </a:pPr>
            <a:endParaRPr lang="en-US" altLang="en-US" sz="2000" b="1" dirty="0">
              <a:solidFill>
                <a:srgbClr val="000099"/>
              </a:solidFill>
              <a:latin typeface="Arial" panose="020B0604020202020204" pitchFamily="34" charset="0"/>
            </a:endParaRPr>
          </a:p>
          <a:p>
            <a:pPr lvl="1">
              <a:lnSpc>
                <a:spcPct val="90000"/>
              </a:lnSpc>
            </a:pPr>
            <a:r>
              <a:rPr lang="en-US" altLang="en-US" sz="2000" b="1" dirty="0">
                <a:solidFill>
                  <a:srgbClr val="000099"/>
                </a:solidFill>
                <a:latin typeface="Arial" panose="020B0604020202020204" pitchFamily="34" charset="0"/>
              </a:rPr>
              <a:t>Ship classes who are </a:t>
            </a:r>
            <a:r>
              <a:rPr lang="en-US" altLang="en-US" sz="2000" b="1" u="sng" dirty="0">
                <a:solidFill>
                  <a:srgbClr val="000099"/>
                </a:solidFill>
                <a:latin typeface="Arial" panose="020B0604020202020204" pitchFamily="34" charset="0"/>
              </a:rPr>
              <a:t>routinely</a:t>
            </a:r>
            <a:r>
              <a:rPr lang="en-US" altLang="en-US" sz="2000" b="1" dirty="0">
                <a:solidFill>
                  <a:srgbClr val="000099"/>
                </a:solidFill>
                <a:latin typeface="Arial" panose="020B0604020202020204" pitchFamily="34" charset="0"/>
              </a:rPr>
              <a:t> tasked with performing events outside of their mission statement should have changes made to their ROC/POE’s.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7139">
                                            <p:txEl>
                                              <p:pRg st="0" end="0"/>
                                            </p:txEl>
                                          </p:spTgt>
                                        </p:tgtEl>
                                        <p:attrNameLst>
                                          <p:attrName>style.visibility</p:attrName>
                                        </p:attrNameLst>
                                      </p:cBhvr>
                                      <p:to>
                                        <p:strVal val="visible"/>
                                      </p:to>
                                    </p:set>
                                    <p:animEffect transition="in" filter="dissolve">
                                      <p:cBhvr>
                                        <p:cTn id="7" dur="500"/>
                                        <p:tgtEl>
                                          <p:spTgt spid="987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7139">
                                            <p:txEl>
                                              <p:pRg st="1" end="1"/>
                                            </p:txEl>
                                          </p:spTgt>
                                        </p:tgtEl>
                                        <p:attrNameLst>
                                          <p:attrName>style.visibility</p:attrName>
                                        </p:attrNameLst>
                                      </p:cBhvr>
                                      <p:to>
                                        <p:strVal val="visible"/>
                                      </p:to>
                                    </p:set>
                                    <p:animEffect transition="in" filter="dissolve">
                                      <p:cBhvr>
                                        <p:cTn id="12" dur="500"/>
                                        <p:tgtEl>
                                          <p:spTgt spid="987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7139">
                                            <p:txEl>
                                              <p:pRg st="2" end="2"/>
                                            </p:txEl>
                                          </p:spTgt>
                                        </p:tgtEl>
                                        <p:attrNameLst>
                                          <p:attrName>style.visibility</p:attrName>
                                        </p:attrNameLst>
                                      </p:cBhvr>
                                      <p:to>
                                        <p:strVal val="visible"/>
                                      </p:to>
                                    </p:set>
                                    <p:animEffect transition="in" filter="dissolve">
                                      <p:cBhvr>
                                        <p:cTn id="17" dur="500"/>
                                        <p:tgtEl>
                                          <p:spTgt spid="987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7139">
                                            <p:txEl>
                                              <p:pRg st="3" end="3"/>
                                            </p:txEl>
                                          </p:spTgt>
                                        </p:tgtEl>
                                        <p:attrNameLst>
                                          <p:attrName>style.visibility</p:attrName>
                                        </p:attrNameLst>
                                      </p:cBhvr>
                                      <p:to>
                                        <p:strVal val="visible"/>
                                      </p:to>
                                    </p:set>
                                    <p:animEffect transition="in" filter="dissolve">
                                      <p:cBhvr>
                                        <p:cTn id="22" dur="500"/>
                                        <p:tgtEl>
                                          <p:spTgt spid="987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7139">
                                            <p:txEl>
                                              <p:pRg st="4" end="4"/>
                                            </p:txEl>
                                          </p:spTgt>
                                        </p:tgtEl>
                                        <p:attrNameLst>
                                          <p:attrName>style.visibility</p:attrName>
                                        </p:attrNameLst>
                                      </p:cBhvr>
                                      <p:to>
                                        <p:strVal val="visible"/>
                                      </p:to>
                                    </p:set>
                                    <p:animEffect transition="in" filter="dissolve">
                                      <p:cBhvr>
                                        <p:cTn id="27" dur="500"/>
                                        <p:tgtEl>
                                          <p:spTgt spid="9871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87139">
                                            <p:txEl>
                                              <p:pRg st="5" end="5"/>
                                            </p:txEl>
                                          </p:spTgt>
                                        </p:tgtEl>
                                        <p:attrNameLst>
                                          <p:attrName>style.visibility</p:attrName>
                                        </p:attrNameLst>
                                      </p:cBhvr>
                                      <p:to>
                                        <p:strVal val="visible"/>
                                      </p:to>
                                    </p:set>
                                    <p:animEffect transition="in" filter="dissolve">
                                      <p:cBhvr>
                                        <p:cTn id="32" dur="500"/>
                                        <p:tgtEl>
                                          <p:spTgt spid="9871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87139">
                                            <p:txEl>
                                              <p:pRg st="6" end="6"/>
                                            </p:txEl>
                                          </p:spTgt>
                                        </p:tgtEl>
                                        <p:attrNameLst>
                                          <p:attrName>style.visibility</p:attrName>
                                        </p:attrNameLst>
                                      </p:cBhvr>
                                      <p:to>
                                        <p:strVal val="visible"/>
                                      </p:to>
                                    </p:set>
                                    <p:animEffect transition="in" filter="dissolve">
                                      <p:cBhvr>
                                        <p:cTn id="37" dur="500"/>
                                        <p:tgtEl>
                                          <p:spTgt spid="987139">
                                            <p:txEl>
                                              <p:pRg st="6" end="6"/>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87139">
                                            <p:txEl>
                                              <p:pRg st="8" end="8"/>
                                            </p:txEl>
                                          </p:spTgt>
                                        </p:tgtEl>
                                        <p:attrNameLst>
                                          <p:attrName>style.visibility</p:attrName>
                                        </p:attrNameLst>
                                      </p:cBhvr>
                                      <p:to>
                                        <p:strVal val="visible"/>
                                      </p:to>
                                    </p:set>
                                    <p:animEffect transition="in" filter="dissolve">
                                      <p:cBhvr>
                                        <p:cTn id="40" dur="500"/>
                                        <p:tgtEl>
                                          <p:spTgt spid="987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rgbClr val="0000FF"/>
              </a:buClr>
              <a:buSzPct val="100000"/>
              <a:buChar char="–"/>
              <a:defRPr sz="2400">
                <a:solidFill>
                  <a:schemeClr val="tx1"/>
                </a:solidFill>
                <a:latin typeface="Times New Roman" panose="02020603050405020304" pitchFamily="18" charset="0"/>
              </a:defRPr>
            </a:lvl2pPr>
            <a:lvl3pPr marL="1143000" indent="-228600">
              <a:spcBef>
                <a:spcPct val="20000"/>
              </a:spcBef>
              <a:buClr>
                <a:srgbClr val="0000FF"/>
              </a:buClr>
              <a:buSzPct val="100000"/>
              <a:buChar char="»"/>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5384F55C-E43C-401A-949B-8BB421995E6F}" type="slidenum">
              <a:rPr lang="en-US" altLang="en-US" sz="1400">
                <a:latin typeface="Arial" panose="020B0604020202020204" pitchFamily="34" charset="0"/>
              </a:rPr>
              <a:pPr>
                <a:spcBef>
                  <a:spcPct val="0"/>
                </a:spcBef>
                <a:buClrTx/>
                <a:buSzTx/>
                <a:buFontTx/>
                <a:buNone/>
              </a:pPr>
              <a:t>9</a:t>
            </a:fld>
            <a:endParaRPr lang="en-US" altLang="en-US" sz="1400">
              <a:latin typeface="Arial" panose="020B0604020202020204" pitchFamily="34" charset="0"/>
            </a:endParaRPr>
          </a:p>
        </p:txBody>
      </p:sp>
      <p:sp>
        <p:nvSpPr>
          <p:cNvPr id="20483" name="Rectangle 1026"/>
          <p:cNvSpPr>
            <a:spLocks noGrp="1" noChangeArrowheads="1"/>
          </p:cNvSpPr>
          <p:nvPr>
            <p:ph type="title"/>
          </p:nvPr>
        </p:nvSpPr>
        <p:spPr>
          <a:xfrm>
            <a:off x="1314450" y="295275"/>
            <a:ext cx="7543800" cy="1008063"/>
          </a:xfrm>
          <a:noFill/>
        </p:spPr>
        <p:txBody>
          <a:bodyPr lIns="92075" tIns="46038" rIns="92075" bIns="46038" anchor="ctr"/>
          <a:lstStyle/>
          <a:p>
            <a:r>
              <a:rPr lang="en-US" altLang="en-US" sz="4000">
                <a:solidFill>
                  <a:srgbClr val="000099"/>
                </a:solidFill>
                <a:latin typeface="Arial" panose="020B0604020202020204" pitchFamily="34" charset="0"/>
              </a:rPr>
              <a:t>Manpower Scenario (Inport)</a:t>
            </a:r>
            <a:endParaRPr lang="en-US" altLang="en-US">
              <a:solidFill>
                <a:srgbClr val="000099"/>
              </a:solidFill>
              <a:latin typeface="Arial" panose="020B0604020202020204" pitchFamily="34" charset="0"/>
            </a:endParaRPr>
          </a:p>
        </p:txBody>
      </p:sp>
      <p:sp>
        <p:nvSpPr>
          <p:cNvPr id="987139" name="Rectangle 1027"/>
          <p:cNvSpPr>
            <a:spLocks noGrp="1" noChangeArrowheads="1"/>
          </p:cNvSpPr>
          <p:nvPr>
            <p:ph type="body" idx="1"/>
          </p:nvPr>
        </p:nvSpPr>
        <p:spPr>
          <a:xfrm>
            <a:off x="380999" y="1695450"/>
            <a:ext cx="8569325" cy="5021263"/>
          </a:xfrm>
        </p:spPr>
        <p:txBody>
          <a:bodyPr lIns="92075" tIns="46038" rIns="92075" bIns="46038"/>
          <a:lstStyle/>
          <a:p>
            <a:pPr>
              <a:lnSpc>
                <a:spcPct val="90000"/>
              </a:lnSpc>
              <a:defRPr/>
            </a:pPr>
            <a:r>
              <a:rPr lang="en-US" altLang="en-US" sz="2400" dirty="0">
                <a:latin typeface="Arial" panose="020B0604020202020204" pitchFamily="34" charset="0"/>
              </a:rPr>
              <a:t>Inport – Homeport (Condition V)</a:t>
            </a:r>
          </a:p>
          <a:p>
            <a:pPr>
              <a:lnSpc>
                <a:spcPct val="90000"/>
              </a:lnSpc>
              <a:defRPr/>
            </a:pPr>
            <a:r>
              <a:rPr lang="en-US" altLang="en-US" sz="2400" dirty="0">
                <a:latin typeface="Arial" panose="020B0604020202020204" pitchFamily="34" charset="0"/>
              </a:rPr>
              <a:t>Reduced Tensions - Threat reduced but not eliminated</a:t>
            </a:r>
            <a:endParaRPr lang="en-US" altLang="en-US" sz="2400" i="1" dirty="0">
              <a:latin typeface="Arial" panose="020B0604020202020204" pitchFamily="34" charset="0"/>
            </a:endParaRPr>
          </a:p>
          <a:p>
            <a:pPr>
              <a:lnSpc>
                <a:spcPct val="90000"/>
              </a:lnSpc>
              <a:defRPr/>
            </a:pPr>
            <a:r>
              <a:rPr lang="en-US" altLang="en-US" sz="2400" dirty="0">
                <a:latin typeface="Arial" panose="020B0604020202020204" pitchFamily="34" charset="0"/>
              </a:rPr>
              <a:t>Continuously Manned Quarter Deck and Security Watches</a:t>
            </a:r>
          </a:p>
          <a:p>
            <a:pPr>
              <a:lnSpc>
                <a:spcPct val="90000"/>
              </a:lnSpc>
              <a:defRPr/>
            </a:pPr>
            <a:r>
              <a:rPr lang="en-US" altLang="en-US" sz="2400" dirty="0">
                <a:latin typeface="Arial" panose="020B0604020202020204" pitchFamily="34" charset="0"/>
              </a:rPr>
              <a:t>All inport Maintenance, Support, &amp; Admin</a:t>
            </a:r>
          </a:p>
          <a:p>
            <a:pPr>
              <a:lnSpc>
                <a:spcPct val="90000"/>
              </a:lnSpc>
              <a:defRPr/>
            </a:pPr>
            <a:r>
              <a:rPr lang="en-US" altLang="en-US" sz="2400" dirty="0">
                <a:latin typeface="Arial" panose="020B0604020202020204" pitchFamily="34" charset="0"/>
              </a:rPr>
              <a:t>No extended ship availabilities (&gt;220 days) (case by case)</a:t>
            </a:r>
          </a:p>
          <a:p>
            <a:pPr>
              <a:lnSpc>
                <a:spcPct val="90000"/>
              </a:lnSpc>
              <a:defRPr/>
            </a:pPr>
            <a:r>
              <a:rPr lang="en-US" altLang="en-US" sz="2400" dirty="0">
                <a:latin typeface="Arial" panose="020B0604020202020204" pitchFamily="34" charset="0"/>
              </a:rPr>
              <a:t>Eight Hours of Rest per Day</a:t>
            </a:r>
          </a:p>
          <a:p>
            <a:pPr>
              <a:lnSpc>
                <a:spcPct val="90000"/>
              </a:lnSpc>
              <a:defRPr/>
            </a:pPr>
            <a:r>
              <a:rPr lang="en-US" altLang="en-US" sz="2400" dirty="0">
                <a:latin typeface="Arial" panose="020B0604020202020204" pitchFamily="34" charset="0"/>
              </a:rPr>
              <a:t>Six Section Duty</a:t>
            </a:r>
          </a:p>
          <a:p>
            <a:pPr>
              <a:lnSpc>
                <a:spcPct val="90000"/>
              </a:lnSpc>
              <a:defRPr/>
            </a:pPr>
            <a:r>
              <a:rPr lang="en-US" altLang="en-US" sz="2400" dirty="0">
                <a:latin typeface="Arial" panose="020B0604020202020204" pitchFamily="34" charset="0"/>
              </a:rPr>
              <a:t>Work hours are 0730-1600 (M-F) (e.g. 40 hours per week)</a:t>
            </a:r>
          </a:p>
          <a:p>
            <a:pPr marL="0" indent="0">
              <a:lnSpc>
                <a:spcPct val="90000"/>
              </a:lnSpc>
              <a:buFont typeface="Monotype Sorts" pitchFamily="2" charset="2"/>
              <a:buNone/>
              <a:defRPr/>
            </a:pPr>
            <a:endParaRPr lang="en-US" altLang="en-US" sz="2400" dirty="0">
              <a:latin typeface="Arial" panose="020B0604020202020204" pitchFamily="34" charset="0"/>
            </a:endParaRPr>
          </a:p>
          <a:p>
            <a:pPr algn="ctr">
              <a:lnSpc>
                <a:spcPct val="90000"/>
              </a:lnSpc>
              <a:buFont typeface="Monotype Sorts" pitchFamily="2" charset="2"/>
              <a:buNone/>
              <a:defRPr/>
            </a:pPr>
            <a:r>
              <a:rPr lang="en-US" altLang="en-US" sz="2400" dirty="0">
                <a:solidFill>
                  <a:srgbClr val="000099"/>
                </a:solidFill>
                <a:latin typeface="Arial" panose="020B0604020202020204" pitchFamily="34" charset="0"/>
              </a:rPr>
              <a:t>     </a:t>
            </a:r>
            <a:r>
              <a:rPr lang="en-US" altLang="en-US" sz="2400" b="1" dirty="0">
                <a:solidFill>
                  <a:srgbClr val="000099"/>
                </a:solidFill>
                <a:latin typeface="Arial" panose="020B0604020202020204" pitchFamily="34" charset="0"/>
              </a:rPr>
              <a:t>Ship classes </a:t>
            </a:r>
            <a:r>
              <a:rPr lang="en-US" altLang="en-US" sz="2400" b="1" u="sng" dirty="0">
                <a:solidFill>
                  <a:srgbClr val="000099"/>
                </a:solidFill>
                <a:latin typeface="Arial" panose="020B0604020202020204" pitchFamily="34" charset="0"/>
              </a:rPr>
              <a:t>routinely</a:t>
            </a:r>
            <a:r>
              <a:rPr lang="en-US" altLang="en-US" sz="2400" b="1" dirty="0">
                <a:solidFill>
                  <a:srgbClr val="000099"/>
                </a:solidFill>
                <a:latin typeface="Arial" panose="020B0604020202020204" pitchFamily="34" charset="0"/>
              </a:rPr>
              <a:t>  tasked  with  performing missions  outside  of  their  ROC/POE  should  have changes  made  to  their  ROC/POE’s.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7139">
                                            <p:txEl>
                                              <p:pRg st="0" end="0"/>
                                            </p:txEl>
                                          </p:spTgt>
                                        </p:tgtEl>
                                        <p:attrNameLst>
                                          <p:attrName>style.visibility</p:attrName>
                                        </p:attrNameLst>
                                      </p:cBhvr>
                                      <p:to>
                                        <p:strVal val="visible"/>
                                      </p:to>
                                    </p:set>
                                    <p:animEffect transition="in" filter="dissolve">
                                      <p:cBhvr>
                                        <p:cTn id="7" dur="500"/>
                                        <p:tgtEl>
                                          <p:spTgt spid="987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7139">
                                            <p:txEl>
                                              <p:pRg st="1" end="1"/>
                                            </p:txEl>
                                          </p:spTgt>
                                        </p:tgtEl>
                                        <p:attrNameLst>
                                          <p:attrName>style.visibility</p:attrName>
                                        </p:attrNameLst>
                                      </p:cBhvr>
                                      <p:to>
                                        <p:strVal val="visible"/>
                                      </p:to>
                                    </p:set>
                                    <p:animEffect transition="in" filter="dissolve">
                                      <p:cBhvr>
                                        <p:cTn id="12" dur="500"/>
                                        <p:tgtEl>
                                          <p:spTgt spid="987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7139">
                                            <p:txEl>
                                              <p:pRg st="2" end="2"/>
                                            </p:txEl>
                                          </p:spTgt>
                                        </p:tgtEl>
                                        <p:attrNameLst>
                                          <p:attrName>style.visibility</p:attrName>
                                        </p:attrNameLst>
                                      </p:cBhvr>
                                      <p:to>
                                        <p:strVal val="visible"/>
                                      </p:to>
                                    </p:set>
                                    <p:animEffect transition="in" filter="dissolve">
                                      <p:cBhvr>
                                        <p:cTn id="17" dur="500"/>
                                        <p:tgtEl>
                                          <p:spTgt spid="987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7139">
                                            <p:txEl>
                                              <p:pRg st="3" end="3"/>
                                            </p:txEl>
                                          </p:spTgt>
                                        </p:tgtEl>
                                        <p:attrNameLst>
                                          <p:attrName>style.visibility</p:attrName>
                                        </p:attrNameLst>
                                      </p:cBhvr>
                                      <p:to>
                                        <p:strVal val="visible"/>
                                      </p:to>
                                    </p:set>
                                    <p:animEffect transition="in" filter="dissolve">
                                      <p:cBhvr>
                                        <p:cTn id="22" dur="500"/>
                                        <p:tgtEl>
                                          <p:spTgt spid="987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7139">
                                            <p:txEl>
                                              <p:pRg st="4" end="4"/>
                                            </p:txEl>
                                          </p:spTgt>
                                        </p:tgtEl>
                                        <p:attrNameLst>
                                          <p:attrName>style.visibility</p:attrName>
                                        </p:attrNameLst>
                                      </p:cBhvr>
                                      <p:to>
                                        <p:strVal val="visible"/>
                                      </p:to>
                                    </p:set>
                                    <p:animEffect transition="in" filter="dissolve">
                                      <p:cBhvr>
                                        <p:cTn id="27" dur="500"/>
                                        <p:tgtEl>
                                          <p:spTgt spid="9871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87139">
                                            <p:txEl>
                                              <p:pRg st="5" end="5"/>
                                            </p:txEl>
                                          </p:spTgt>
                                        </p:tgtEl>
                                        <p:attrNameLst>
                                          <p:attrName>style.visibility</p:attrName>
                                        </p:attrNameLst>
                                      </p:cBhvr>
                                      <p:to>
                                        <p:strVal val="visible"/>
                                      </p:to>
                                    </p:set>
                                    <p:animEffect transition="in" filter="dissolve">
                                      <p:cBhvr>
                                        <p:cTn id="32" dur="500"/>
                                        <p:tgtEl>
                                          <p:spTgt spid="9871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87139">
                                            <p:txEl>
                                              <p:pRg st="6" end="6"/>
                                            </p:txEl>
                                          </p:spTgt>
                                        </p:tgtEl>
                                        <p:attrNameLst>
                                          <p:attrName>style.visibility</p:attrName>
                                        </p:attrNameLst>
                                      </p:cBhvr>
                                      <p:to>
                                        <p:strVal val="visible"/>
                                      </p:to>
                                    </p:set>
                                    <p:animEffect transition="in" filter="dissolve">
                                      <p:cBhvr>
                                        <p:cTn id="37" dur="500"/>
                                        <p:tgtEl>
                                          <p:spTgt spid="987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87139">
                                            <p:txEl>
                                              <p:pRg st="7" end="7"/>
                                            </p:txEl>
                                          </p:spTgt>
                                        </p:tgtEl>
                                        <p:attrNameLst>
                                          <p:attrName>style.visibility</p:attrName>
                                        </p:attrNameLst>
                                      </p:cBhvr>
                                      <p:to>
                                        <p:strVal val="visible"/>
                                      </p:to>
                                    </p:set>
                                    <p:animEffect transition="in" filter="dissolve">
                                      <p:cBhvr>
                                        <p:cTn id="42" dur="500"/>
                                        <p:tgtEl>
                                          <p:spTgt spid="9871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87139">
                                            <p:txEl>
                                              <p:pRg st="9" end="9"/>
                                            </p:txEl>
                                          </p:spTgt>
                                        </p:tgtEl>
                                        <p:attrNameLst>
                                          <p:attrName>style.visibility</p:attrName>
                                        </p:attrNameLst>
                                      </p:cBhvr>
                                      <p:to>
                                        <p:strVal val="visible"/>
                                      </p:to>
                                    </p:set>
                                    <p:animEffect transition="in" filter="dissolve">
                                      <p:cBhvr>
                                        <p:cTn id="47" dur="500"/>
                                        <p:tgtEl>
                                          <p:spTgt spid="9871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build="p" autoUpdateAnimBg="0"/>
    </p:bldLst>
  </p:timing>
</p:sld>
</file>

<file path=ppt/theme/theme1.xml><?xml version="1.0" encoding="utf-8"?>
<a:theme xmlns:a="http://schemas.openxmlformats.org/drawingml/2006/main" name="Brknbarb">
  <a:themeElements>
    <a:clrScheme name="">
      <a:dk1>
        <a:srgbClr val="000000"/>
      </a:dk1>
      <a:lt1>
        <a:srgbClr val="FFFFFF"/>
      </a:lt1>
      <a:dk2>
        <a:srgbClr val="000000"/>
      </a:dk2>
      <a:lt2>
        <a:srgbClr val="919191"/>
      </a:lt2>
      <a:accent1>
        <a:srgbClr val="DADADA"/>
      </a:accent1>
      <a:accent2>
        <a:srgbClr val="676767"/>
      </a:accent2>
      <a:accent3>
        <a:srgbClr val="FFFFFF"/>
      </a:accent3>
      <a:accent4>
        <a:srgbClr val="000000"/>
      </a:accent4>
      <a:accent5>
        <a:srgbClr val="EAEAEA"/>
      </a:accent5>
      <a:accent6>
        <a:srgbClr val="5D5D5D"/>
      </a:accent6>
      <a:hlink>
        <a:srgbClr val="474747"/>
      </a:hlink>
      <a:folHlink>
        <a:srgbClr val="CECECE"/>
      </a:folHlink>
    </a:clrScheme>
    <a:fontScheme name="Brknbar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254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folHlink"/>
        </a:solidFill>
        <a:ln w="254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rknbar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knbar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knbar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knbar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knbar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knbar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knbar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C:\MSOFFICE\Powerpnt\BWOVRHD\BRKNBARB.PPT</Template>
  <TotalTime>7818</TotalTime>
  <Words>8596</Words>
  <Application>Microsoft Office PowerPoint</Application>
  <PresentationFormat>On-screen Show (4:3)</PresentationFormat>
  <Paragraphs>827</Paragraphs>
  <Slides>48</Slides>
  <Notes>47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9" baseType="lpstr">
      <vt:lpstr>Arial</vt:lpstr>
      <vt:lpstr>Book Antiqua</vt:lpstr>
      <vt:lpstr>Courier New</vt:lpstr>
      <vt:lpstr>Monotype Sorts</vt:lpstr>
      <vt:lpstr>MS LineDraw</vt:lpstr>
      <vt:lpstr>Times</vt:lpstr>
      <vt:lpstr>Times New Roman</vt:lpstr>
      <vt:lpstr>Wingdings</vt:lpstr>
      <vt:lpstr>Brknbarb</vt:lpstr>
      <vt:lpstr>Document</vt:lpstr>
      <vt:lpstr>Clip</vt:lpstr>
      <vt:lpstr>PowerPoint Presentation</vt:lpstr>
      <vt:lpstr>What We Do</vt:lpstr>
      <vt:lpstr>What We Do</vt:lpstr>
      <vt:lpstr>Guiding Policies US Code – DOD - OPNAV</vt:lpstr>
      <vt:lpstr>Determine Fleet RQMTs Assumptions Drive RQMT Answer</vt:lpstr>
      <vt:lpstr>Operational Reality Manpower-vs-Manning</vt:lpstr>
      <vt:lpstr>PowerPoint Presentation</vt:lpstr>
      <vt:lpstr>Manpower Scenario (At-Sea)</vt:lpstr>
      <vt:lpstr>Manpower Scenario (Inport)</vt:lpstr>
      <vt:lpstr>PowerPoint Presentation</vt:lpstr>
      <vt:lpstr>Ship Manpower Requirements</vt:lpstr>
      <vt:lpstr> </vt:lpstr>
      <vt:lpstr>PowerPoint Presentation</vt:lpstr>
      <vt:lpstr>ROC/POE</vt:lpstr>
      <vt:lpstr> </vt:lpstr>
      <vt:lpstr>Operational Manning</vt:lpstr>
      <vt:lpstr>Conditions of Readiness</vt:lpstr>
      <vt:lpstr>Watch Station Assignment Process</vt:lpstr>
      <vt:lpstr>Review Mission</vt:lpstr>
      <vt:lpstr>Define Designed Capability</vt:lpstr>
      <vt:lpstr>Flight Ops Source Documents</vt:lpstr>
      <vt:lpstr>Gun Designed Capability</vt:lpstr>
      <vt:lpstr>ROC Usage for Gun Mt &amp; Mag</vt:lpstr>
      <vt:lpstr>Gun Designed Capability</vt:lpstr>
      <vt:lpstr>Modified ROC Application for Gun Mt &amp; Mag </vt:lpstr>
      <vt:lpstr>Maintenance</vt:lpstr>
      <vt:lpstr>Own Unit Support</vt:lpstr>
      <vt:lpstr>Allowances</vt:lpstr>
      <vt:lpstr>Directed Requirements</vt:lpstr>
      <vt:lpstr>OPNAVINST 1000.16(Series)</vt:lpstr>
      <vt:lpstr>PowerPoint Presentation</vt:lpstr>
      <vt:lpstr>Manpower Calculation</vt:lpstr>
      <vt:lpstr>PowerPoint Presentation</vt:lpstr>
      <vt:lpstr> </vt:lpstr>
      <vt:lpstr>Officer Manpower Determination</vt:lpstr>
      <vt:lpstr> </vt:lpstr>
      <vt:lpstr>Navy Manpower System</vt:lpstr>
      <vt:lpstr>Ship Manpower Methodology</vt:lpstr>
      <vt:lpstr>PowerPoint Presentation</vt:lpstr>
      <vt:lpstr>NMRS Overview</vt:lpstr>
      <vt:lpstr>SMD/FMD Manpower Determination Process</vt:lpstr>
      <vt:lpstr>SMD/FMD Manpower Determination Process</vt:lpstr>
      <vt:lpstr>SMD/FMD Manpower Determination Process</vt:lpstr>
      <vt:lpstr>SMD/FMD Manpower Determination Process</vt:lpstr>
      <vt:lpstr>SMD/FMD Manpower Determination Process</vt:lpstr>
      <vt:lpstr>SMD/FMD Manpower Determination Process</vt:lpstr>
      <vt:lpstr>SMD/FMD Manpower Determination Process</vt:lpstr>
      <vt:lpstr> </vt:lpstr>
    </vt:vector>
  </TitlesOfParts>
  <Company>NAVMAC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bary</dc:creator>
  <cp:lastModifiedBy>Martz, Cody R SCPO USN NAVMAC MILLINGTON TN (USA)</cp:lastModifiedBy>
  <cp:revision>409</cp:revision>
  <cp:lastPrinted>2015-02-13T15:43:01Z</cp:lastPrinted>
  <dcterms:created xsi:type="dcterms:W3CDTF">1998-08-13T15:56:34Z</dcterms:created>
  <dcterms:modified xsi:type="dcterms:W3CDTF">2024-10-04T18:24:14Z</dcterms:modified>
</cp:coreProperties>
</file>